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9" r:id="rId2"/>
  </p:sldMasterIdLst>
  <p:notesMasterIdLst>
    <p:notesMasterId r:id="rId15"/>
  </p:notesMasterIdLst>
  <p:sldIdLst>
    <p:sldId id="256" r:id="rId3"/>
    <p:sldId id="369" r:id="rId4"/>
    <p:sldId id="603" r:id="rId5"/>
    <p:sldId id="394" r:id="rId6"/>
    <p:sldId id="447" r:id="rId7"/>
    <p:sldId id="578" r:id="rId8"/>
    <p:sldId id="343" r:id="rId9"/>
    <p:sldId id="579" r:id="rId10"/>
    <p:sldId id="448" r:id="rId11"/>
    <p:sldId id="577" r:id="rId12"/>
    <p:sldId id="580" r:id="rId13"/>
    <p:sldId id="372" r:id="rId14"/>
  </p:sldIdLst>
  <p:sldSz cx="12192000" cy="6858000"/>
  <p:notesSz cx="12192000" cy="6858000"/>
  <p:defaultTextStyle>
    <a:defPPr>
      <a:defRPr kern="0"/>
    </a:defPPr>
  </p:defaultTextStyle>
  <p:extLst>
    <p:ext uri="{521415D9-36F7-43E2-AB2F-B90AF26B5E84}">
      <p14:sectionLst xmlns:p14="http://schemas.microsoft.com/office/powerpoint/2010/main">
        <p14:section name="Default Section" id="{FBA3135C-5E7D-493B-9A5E-1FB8E038821D}">
          <p14:sldIdLst>
            <p14:sldId id="256"/>
            <p14:sldId id="369"/>
            <p14:sldId id="603"/>
            <p14:sldId id="394"/>
            <p14:sldId id="447"/>
            <p14:sldId id="578"/>
            <p14:sldId id="343"/>
            <p14:sldId id="579"/>
            <p14:sldId id="448"/>
            <p14:sldId id="577"/>
            <p14:sldId id="580"/>
          </p14:sldIdLst>
        </p14:section>
        <p14:section name="Untitled Section" id="{0DEA2382-3179-46B5-AF69-CF78AEC67D51}">
          <p14:sldIdLst>
            <p14:sldId id="372"/>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A0A2E-688D-EC79-D5CC-F2460435FAB3}" name="John Pestrichelli" initials="JP" userId="96885797021605b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CA1"/>
    <a:srgbClr val="A6A6A6"/>
    <a:srgbClr val="A7A7A7"/>
    <a:srgbClr val="A2C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5" autoAdjust="0"/>
    <p:restoredTop sz="94660"/>
  </p:normalViewPr>
  <p:slideViewPr>
    <p:cSldViewPr snapToGrid="0">
      <p:cViewPr varScale="1">
        <p:scale>
          <a:sx n="106" d="100"/>
          <a:sy n="106" d="100"/>
        </p:scale>
        <p:origin x="732" y="114"/>
      </p:cViewPr>
      <p:guideLst>
        <p:guide orient="horz" pos="2880"/>
        <p:guide pos="2160"/>
      </p:guideLst>
    </p:cSldViewPr>
  </p:slideViewPr>
  <p:notesTextViewPr>
    <p:cViewPr>
      <p:scale>
        <a:sx n="100" d="100"/>
        <a:sy n="100" d="100"/>
      </p:scale>
      <p:origin x="0" y="0"/>
    </p:cViewPr>
  </p:notesTextViewPr>
  <p:notesViewPr>
    <p:cSldViewPr snapToGrid="0">
      <p:cViewPr varScale="1">
        <p:scale>
          <a:sx n="115" d="100"/>
          <a:sy n="115" d="100"/>
        </p:scale>
        <p:origin x="13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rry\Dropbox\PC%20(2)\Documents\Workingman's%20Taos\ZEGA%20Financial\ZEGA%20refresh\P&amp;L%20Charts%202023_LS%20edi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rry\Dropbox\PC%20(2)\Documents\Workingman's%20Taos\ZEGA%20Financial\ZEGA%20refresh\P&amp;L%20Charts%202023_LS%20edi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arry\Dropbox\PC%20(2)\Documents\Workingman's%20Taos\ZEGA%20Financial\ZEGA%20refresh\P&amp;L%20Charts%202023_LS%20edi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64429429717001"/>
          <c:y val="5.6939544568102199E-2"/>
          <c:w val="0.828679193382997"/>
          <c:h val="0.79109371105148196"/>
        </c:manualLayout>
      </c:layout>
      <c:lineChart>
        <c:grouping val="standard"/>
        <c:varyColors val="0"/>
        <c:ser>
          <c:idx val="0"/>
          <c:order val="0"/>
          <c:tx>
            <c:strRef>
              <c:f>Data!$C$3</c:f>
              <c:strCache>
                <c:ptCount val="1"/>
                <c:pt idx="0">
                  <c:v>S&amp;P 500 (SPY)</c:v>
                </c:pt>
              </c:strCache>
            </c:strRef>
          </c:tx>
          <c:spPr>
            <a:ln w="28575" cap="rnd">
              <a:solidFill>
                <a:schemeClr val="bg1">
                  <a:lumMod val="65000"/>
                </a:schemeClr>
              </a:solidFill>
              <a:round/>
            </a:ln>
            <a:effectLst/>
          </c:spPr>
          <c:marker>
            <c:symbol val="none"/>
          </c:marker>
          <c:cat>
            <c:numRef>
              <c:f>Data!$B$4:$B$22</c:f>
              <c:numCache>
                <c:formatCode>0%</c:formatCode>
                <c:ptCount val="19"/>
                <c:pt idx="0">
                  <c:v>-0.5</c:v>
                </c:pt>
                <c:pt idx="1">
                  <c:v>-0.45</c:v>
                </c:pt>
                <c:pt idx="2">
                  <c:v>-0.4</c:v>
                </c:pt>
                <c:pt idx="3">
                  <c:v>-0.35</c:v>
                </c:pt>
                <c:pt idx="4">
                  <c:v>-0.3</c:v>
                </c:pt>
                <c:pt idx="5">
                  <c:v>-0.25</c:v>
                </c:pt>
                <c:pt idx="6">
                  <c:v>-0.2</c:v>
                </c:pt>
                <c:pt idx="7">
                  <c:v>-0.15</c:v>
                </c:pt>
                <c:pt idx="8">
                  <c:v>-0.1</c:v>
                </c:pt>
                <c:pt idx="9">
                  <c:v>-0.05</c:v>
                </c:pt>
                <c:pt idx="10">
                  <c:v>0</c:v>
                </c:pt>
                <c:pt idx="11">
                  <c:v>0.05</c:v>
                </c:pt>
                <c:pt idx="12">
                  <c:v>0.1</c:v>
                </c:pt>
                <c:pt idx="13">
                  <c:v>0.15</c:v>
                </c:pt>
                <c:pt idx="14">
                  <c:v>0.20000000000000101</c:v>
                </c:pt>
                <c:pt idx="15">
                  <c:v>0.250000000000001</c:v>
                </c:pt>
                <c:pt idx="16">
                  <c:v>0.30000000000000099</c:v>
                </c:pt>
                <c:pt idx="17">
                  <c:v>0.35000000000000098</c:v>
                </c:pt>
                <c:pt idx="18">
                  <c:v>0.4</c:v>
                </c:pt>
              </c:numCache>
            </c:numRef>
          </c:cat>
          <c:val>
            <c:numRef>
              <c:f>Data!$C$4:$C$22</c:f>
              <c:numCache>
                <c:formatCode>0%</c:formatCode>
                <c:ptCount val="19"/>
                <c:pt idx="0">
                  <c:v>-0.5</c:v>
                </c:pt>
                <c:pt idx="1">
                  <c:v>-0.45</c:v>
                </c:pt>
                <c:pt idx="2">
                  <c:v>-0.4</c:v>
                </c:pt>
                <c:pt idx="3">
                  <c:v>-0.35</c:v>
                </c:pt>
                <c:pt idx="4">
                  <c:v>-0.3</c:v>
                </c:pt>
                <c:pt idx="5">
                  <c:v>-0.25</c:v>
                </c:pt>
                <c:pt idx="6">
                  <c:v>-0.2</c:v>
                </c:pt>
                <c:pt idx="7">
                  <c:v>-0.15</c:v>
                </c:pt>
                <c:pt idx="8">
                  <c:v>-0.1</c:v>
                </c:pt>
                <c:pt idx="9">
                  <c:v>-0.05</c:v>
                </c:pt>
                <c:pt idx="10">
                  <c:v>0</c:v>
                </c:pt>
                <c:pt idx="11">
                  <c:v>0.05</c:v>
                </c:pt>
                <c:pt idx="12">
                  <c:v>0.1</c:v>
                </c:pt>
                <c:pt idx="13">
                  <c:v>0.15</c:v>
                </c:pt>
                <c:pt idx="14">
                  <c:v>0.20000000000000101</c:v>
                </c:pt>
                <c:pt idx="15">
                  <c:v>0.250000000000001</c:v>
                </c:pt>
                <c:pt idx="16">
                  <c:v>0.30000000000000099</c:v>
                </c:pt>
                <c:pt idx="17">
                  <c:v>0.35000000000000098</c:v>
                </c:pt>
                <c:pt idx="18">
                  <c:v>0.4</c:v>
                </c:pt>
              </c:numCache>
            </c:numRef>
          </c:val>
          <c:smooth val="0"/>
          <c:extLst>
            <c:ext xmlns:c16="http://schemas.microsoft.com/office/drawing/2014/chart" uri="{C3380CC4-5D6E-409C-BE32-E72D297353CC}">
              <c16:uniqueId val="{00000000-FEDD-49B1-979C-EC763EA2ED89}"/>
            </c:ext>
          </c:extLst>
        </c:ser>
        <c:ser>
          <c:idx val="1"/>
          <c:order val="1"/>
          <c:tx>
            <c:strRef>
              <c:f>Data!$H$3</c:f>
              <c:strCache>
                <c:ptCount val="1"/>
                <c:pt idx="0">
                  <c:v>ZBIG Standard</c:v>
                </c:pt>
              </c:strCache>
            </c:strRef>
          </c:tx>
          <c:spPr>
            <a:ln w="28575" cap="rnd">
              <a:solidFill>
                <a:srgbClr val="0D7CA1"/>
              </a:solidFill>
              <a:round/>
            </a:ln>
            <a:effectLst/>
          </c:spPr>
          <c:marker>
            <c:symbol val="none"/>
          </c:marker>
          <c:cat>
            <c:numRef>
              <c:f>Data!$B$4:$B$22</c:f>
              <c:numCache>
                <c:formatCode>0%</c:formatCode>
                <c:ptCount val="19"/>
                <c:pt idx="0">
                  <c:v>-0.5</c:v>
                </c:pt>
                <c:pt idx="1">
                  <c:v>-0.45</c:v>
                </c:pt>
                <c:pt idx="2">
                  <c:v>-0.4</c:v>
                </c:pt>
                <c:pt idx="3">
                  <c:v>-0.35</c:v>
                </c:pt>
                <c:pt idx="4">
                  <c:v>-0.3</c:v>
                </c:pt>
                <c:pt idx="5">
                  <c:v>-0.25</c:v>
                </c:pt>
                <c:pt idx="6">
                  <c:v>-0.2</c:v>
                </c:pt>
                <c:pt idx="7">
                  <c:v>-0.15</c:v>
                </c:pt>
                <c:pt idx="8">
                  <c:v>-0.1</c:v>
                </c:pt>
                <c:pt idx="9">
                  <c:v>-0.05</c:v>
                </c:pt>
                <c:pt idx="10">
                  <c:v>0</c:v>
                </c:pt>
                <c:pt idx="11">
                  <c:v>0.05</c:v>
                </c:pt>
                <c:pt idx="12">
                  <c:v>0.1</c:v>
                </c:pt>
                <c:pt idx="13">
                  <c:v>0.15</c:v>
                </c:pt>
                <c:pt idx="14">
                  <c:v>0.20000000000000101</c:v>
                </c:pt>
                <c:pt idx="15">
                  <c:v>0.250000000000001</c:v>
                </c:pt>
                <c:pt idx="16">
                  <c:v>0.30000000000000099</c:v>
                </c:pt>
                <c:pt idx="17">
                  <c:v>0.35000000000000098</c:v>
                </c:pt>
                <c:pt idx="18">
                  <c:v>0.4</c:v>
                </c:pt>
              </c:numCache>
            </c:numRef>
          </c:cat>
          <c:val>
            <c:numRef>
              <c:f>Data!$H$4:$H$22</c:f>
              <c:numCache>
                <c:formatCode>0%</c:formatCode>
                <c:ptCount val="19"/>
                <c:pt idx="0">
                  <c:v>-0.1</c:v>
                </c:pt>
                <c:pt idx="1">
                  <c:v>-0.1</c:v>
                </c:pt>
                <c:pt idx="2">
                  <c:v>-0.1</c:v>
                </c:pt>
                <c:pt idx="3">
                  <c:v>-0.1</c:v>
                </c:pt>
                <c:pt idx="4">
                  <c:v>-0.05</c:v>
                </c:pt>
                <c:pt idx="5">
                  <c:v>0</c:v>
                </c:pt>
                <c:pt idx="6">
                  <c:v>0</c:v>
                </c:pt>
                <c:pt idx="7">
                  <c:v>0</c:v>
                </c:pt>
                <c:pt idx="8">
                  <c:v>0</c:v>
                </c:pt>
                <c:pt idx="9">
                  <c:v>0</c:v>
                </c:pt>
                <c:pt idx="10">
                  <c:v>0</c:v>
                </c:pt>
                <c:pt idx="11">
                  <c:v>4.7500000000000001E-2</c:v>
                </c:pt>
                <c:pt idx="12">
                  <c:v>9.5000000000000001E-2</c:v>
                </c:pt>
                <c:pt idx="13">
                  <c:v>0.14249999999999999</c:v>
                </c:pt>
                <c:pt idx="14">
                  <c:v>0.19000000000000095</c:v>
                </c:pt>
                <c:pt idx="15">
                  <c:v>0.23750000000000093</c:v>
                </c:pt>
                <c:pt idx="16">
                  <c:v>0.28500000000000092</c:v>
                </c:pt>
                <c:pt idx="17">
                  <c:v>0.33250000000000091</c:v>
                </c:pt>
                <c:pt idx="18">
                  <c:v>0.38</c:v>
                </c:pt>
              </c:numCache>
            </c:numRef>
          </c:val>
          <c:smooth val="0"/>
          <c:extLst>
            <c:ext xmlns:c16="http://schemas.microsoft.com/office/drawing/2014/chart" uri="{C3380CC4-5D6E-409C-BE32-E72D297353CC}">
              <c16:uniqueId val="{00000001-FEDD-49B1-979C-EC763EA2ED89}"/>
            </c:ext>
          </c:extLst>
        </c:ser>
        <c:dLbls>
          <c:showLegendKey val="0"/>
          <c:showVal val="0"/>
          <c:showCatName val="0"/>
          <c:showSerName val="0"/>
          <c:showPercent val="0"/>
          <c:showBubbleSize val="0"/>
        </c:dLbls>
        <c:smooth val="0"/>
        <c:axId val="606244088"/>
        <c:axId val="606244872"/>
      </c:lineChart>
      <c:catAx>
        <c:axId val="606244088"/>
        <c:scaling>
          <c:orientation val="minMax"/>
        </c:scaling>
        <c:delete val="1"/>
        <c:axPos val="b"/>
        <c:majorGridlines>
          <c:spPr>
            <a:ln w="9525" cap="flat" cmpd="sng" algn="ctr">
              <a:solidFill>
                <a:schemeClr val="bg1">
                  <a:lumMod val="50000"/>
                  <a:alpha val="25000"/>
                </a:schemeClr>
              </a:solidFill>
              <a:round/>
            </a:ln>
            <a:effectLst/>
          </c:spPr>
        </c:majorGridlines>
        <c:numFmt formatCode="0%" sourceLinked="1"/>
        <c:majorTickMark val="none"/>
        <c:minorTickMark val="none"/>
        <c:tickLblPos val="nextTo"/>
        <c:crossAx val="606244872"/>
        <c:crossesAt val="-0.5"/>
        <c:auto val="1"/>
        <c:lblAlgn val="ctr"/>
        <c:lblOffset val="100"/>
        <c:tickMarkSkip val="2"/>
        <c:noMultiLvlLbl val="0"/>
      </c:catAx>
      <c:valAx>
        <c:axId val="606244872"/>
        <c:scaling>
          <c:orientation val="minMax"/>
          <c:max val="0.4"/>
          <c:min val="-0.4"/>
        </c:scaling>
        <c:delete val="1"/>
        <c:axPos val="l"/>
        <c:majorGridlines>
          <c:spPr>
            <a:ln w="9525" cap="flat" cmpd="sng" algn="ctr">
              <a:solidFill>
                <a:schemeClr val="bg1">
                  <a:lumMod val="50000"/>
                  <a:alpha val="25000"/>
                </a:schemeClr>
              </a:solidFill>
              <a:round/>
            </a:ln>
            <a:effectLst/>
          </c:spPr>
        </c:majorGridlines>
        <c:numFmt formatCode="0%" sourceLinked="1"/>
        <c:majorTickMark val="none"/>
        <c:minorTickMark val="none"/>
        <c:tickLblPos val="nextTo"/>
        <c:crossAx val="606244088"/>
        <c:crossesAt val="1"/>
        <c:crossBetween val="midCat"/>
        <c:majorUnit val="0.1"/>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64429429717001"/>
          <c:y val="5.6939544568102199E-2"/>
          <c:w val="0.828679193382997"/>
          <c:h val="0.79109371105148196"/>
        </c:manualLayout>
      </c:layout>
      <c:lineChart>
        <c:grouping val="standard"/>
        <c:varyColors val="0"/>
        <c:ser>
          <c:idx val="0"/>
          <c:order val="0"/>
          <c:tx>
            <c:strRef>
              <c:f>Data!$C$3</c:f>
              <c:strCache>
                <c:ptCount val="1"/>
                <c:pt idx="0">
                  <c:v>S&amp;P 500 (SPY)</c:v>
                </c:pt>
              </c:strCache>
            </c:strRef>
          </c:tx>
          <c:spPr>
            <a:ln w="28575" cap="rnd">
              <a:solidFill>
                <a:schemeClr val="bg1">
                  <a:lumMod val="50000"/>
                </a:schemeClr>
              </a:solidFill>
              <a:round/>
            </a:ln>
            <a:effectLst/>
          </c:spPr>
          <c:marker>
            <c:symbol val="none"/>
          </c:marker>
          <c:cat>
            <c:numRef>
              <c:f>Data!$B$4:$B$22</c:f>
              <c:numCache>
                <c:formatCode>0%</c:formatCode>
                <c:ptCount val="19"/>
                <c:pt idx="0">
                  <c:v>-0.5</c:v>
                </c:pt>
                <c:pt idx="1">
                  <c:v>-0.45</c:v>
                </c:pt>
                <c:pt idx="2">
                  <c:v>-0.4</c:v>
                </c:pt>
                <c:pt idx="3">
                  <c:v>-0.35</c:v>
                </c:pt>
                <c:pt idx="4">
                  <c:v>-0.3</c:v>
                </c:pt>
                <c:pt idx="5">
                  <c:v>-0.25</c:v>
                </c:pt>
                <c:pt idx="6">
                  <c:v>-0.2</c:v>
                </c:pt>
                <c:pt idx="7">
                  <c:v>-0.15</c:v>
                </c:pt>
                <c:pt idx="8">
                  <c:v>-0.1</c:v>
                </c:pt>
                <c:pt idx="9">
                  <c:v>-0.05</c:v>
                </c:pt>
                <c:pt idx="10">
                  <c:v>0</c:v>
                </c:pt>
                <c:pt idx="11">
                  <c:v>0.05</c:v>
                </c:pt>
                <c:pt idx="12">
                  <c:v>0.1</c:v>
                </c:pt>
                <c:pt idx="13">
                  <c:v>0.15</c:v>
                </c:pt>
                <c:pt idx="14">
                  <c:v>0.20000000000000101</c:v>
                </c:pt>
                <c:pt idx="15">
                  <c:v>0.250000000000001</c:v>
                </c:pt>
                <c:pt idx="16">
                  <c:v>0.30000000000000099</c:v>
                </c:pt>
                <c:pt idx="17">
                  <c:v>0.35000000000000098</c:v>
                </c:pt>
                <c:pt idx="18">
                  <c:v>0.4</c:v>
                </c:pt>
              </c:numCache>
            </c:numRef>
          </c:cat>
          <c:val>
            <c:numRef>
              <c:f>Data!$C$4:$C$22</c:f>
              <c:numCache>
                <c:formatCode>0%</c:formatCode>
                <c:ptCount val="19"/>
                <c:pt idx="0">
                  <c:v>-0.5</c:v>
                </c:pt>
                <c:pt idx="1">
                  <c:v>-0.45</c:v>
                </c:pt>
                <c:pt idx="2">
                  <c:v>-0.4</c:v>
                </c:pt>
                <c:pt idx="3">
                  <c:v>-0.35</c:v>
                </c:pt>
                <c:pt idx="4">
                  <c:v>-0.3</c:v>
                </c:pt>
                <c:pt idx="5">
                  <c:v>-0.25</c:v>
                </c:pt>
                <c:pt idx="6">
                  <c:v>-0.2</c:v>
                </c:pt>
                <c:pt idx="7">
                  <c:v>-0.15</c:v>
                </c:pt>
                <c:pt idx="8">
                  <c:v>-0.1</c:v>
                </c:pt>
                <c:pt idx="9">
                  <c:v>-0.05</c:v>
                </c:pt>
                <c:pt idx="10">
                  <c:v>0</c:v>
                </c:pt>
                <c:pt idx="11">
                  <c:v>0.05</c:v>
                </c:pt>
                <c:pt idx="12">
                  <c:v>0.1</c:v>
                </c:pt>
                <c:pt idx="13">
                  <c:v>0.15</c:v>
                </c:pt>
                <c:pt idx="14">
                  <c:v>0.20000000000000101</c:v>
                </c:pt>
                <c:pt idx="15">
                  <c:v>0.250000000000001</c:v>
                </c:pt>
                <c:pt idx="16">
                  <c:v>0.30000000000000099</c:v>
                </c:pt>
                <c:pt idx="17">
                  <c:v>0.35000000000000098</c:v>
                </c:pt>
                <c:pt idx="18">
                  <c:v>0.4</c:v>
                </c:pt>
              </c:numCache>
            </c:numRef>
          </c:val>
          <c:smooth val="0"/>
          <c:extLst>
            <c:ext xmlns:c16="http://schemas.microsoft.com/office/drawing/2014/chart" uri="{C3380CC4-5D6E-409C-BE32-E72D297353CC}">
              <c16:uniqueId val="{00000000-EAAF-446F-B403-FC6E4B143632}"/>
            </c:ext>
          </c:extLst>
        </c:ser>
        <c:ser>
          <c:idx val="1"/>
          <c:order val="1"/>
          <c:tx>
            <c:strRef>
              <c:f>Data!$F$3</c:f>
              <c:strCache>
                <c:ptCount val="1"/>
                <c:pt idx="0">
                  <c:v>ZBIG IRA</c:v>
                </c:pt>
              </c:strCache>
            </c:strRef>
          </c:tx>
          <c:spPr>
            <a:ln w="28575" cap="rnd">
              <a:solidFill>
                <a:srgbClr val="047B9F"/>
              </a:solidFill>
              <a:round/>
            </a:ln>
            <a:effectLst/>
          </c:spPr>
          <c:marker>
            <c:symbol val="none"/>
          </c:marker>
          <c:cat>
            <c:numRef>
              <c:f>Data!$B$4:$B$22</c:f>
              <c:numCache>
                <c:formatCode>0%</c:formatCode>
                <c:ptCount val="19"/>
                <c:pt idx="0">
                  <c:v>-0.5</c:v>
                </c:pt>
                <c:pt idx="1">
                  <c:v>-0.45</c:v>
                </c:pt>
                <c:pt idx="2">
                  <c:v>-0.4</c:v>
                </c:pt>
                <c:pt idx="3">
                  <c:v>-0.35</c:v>
                </c:pt>
                <c:pt idx="4">
                  <c:v>-0.3</c:v>
                </c:pt>
                <c:pt idx="5">
                  <c:v>-0.25</c:v>
                </c:pt>
                <c:pt idx="6">
                  <c:v>-0.2</c:v>
                </c:pt>
                <c:pt idx="7">
                  <c:v>-0.15</c:v>
                </c:pt>
                <c:pt idx="8">
                  <c:v>-0.1</c:v>
                </c:pt>
                <c:pt idx="9">
                  <c:v>-0.05</c:v>
                </c:pt>
                <c:pt idx="10">
                  <c:v>0</c:v>
                </c:pt>
                <c:pt idx="11">
                  <c:v>0.05</c:v>
                </c:pt>
                <c:pt idx="12">
                  <c:v>0.1</c:v>
                </c:pt>
                <c:pt idx="13">
                  <c:v>0.15</c:v>
                </c:pt>
                <c:pt idx="14">
                  <c:v>0.20000000000000101</c:v>
                </c:pt>
                <c:pt idx="15">
                  <c:v>0.250000000000001</c:v>
                </c:pt>
                <c:pt idx="16">
                  <c:v>0.30000000000000099</c:v>
                </c:pt>
                <c:pt idx="17">
                  <c:v>0.35000000000000098</c:v>
                </c:pt>
                <c:pt idx="18">
                  <c:v>0.4</c:v>
                </c:pt>
              </c:numCache>
            </c:numRef>
          </c:cat>
          <c:val>
            <c:numRef>
              <c:f>Data!$F$4:$F$22</c:f>
              <c:numCache>
                <c:formatCode>0%</c:formatCode>
                <c:ptCount val="19"/>
                <c:pt idx="0">
                  <c:v>0</c:v>
                </c:pt>
                <c:pt idx="1">
                  <c:v>0</c:v>
                </c:pt>
                <c:pt idx="2">
                  <c:v>0</c:v>
                </c:pt>
                <c:pt idx="3">
                  <c:v>0</c:v>
                </c:pt>
                <c:pt idx="4">
                  <c:v>0</c:v>
                </c:pt>
                <c:pt idx="5">
                  <c:v>0</c:v>
                </c:pt>
                <c:pt idx="6">
                  <c:v>0</c:v>
                </c:pt>
                <c:pt idx="7">
                  <c:v>0</c:v>
                </c:pt>
                <c:pt idx="8">
                  <c:v>0</c:v>
                </c:pt>
                <c:pt idx="9">
                  <c:v>0</c:v>
                </c:pt>
                <c:pt idx="10">
                  <c:v>0</c:v>
                </c:pt>
                <c:pt idx="11" formatCode="0.0%">
                  <c:v>3.7500000000000006E-2</c:v>
                </c:pt>
                <c:pt idx="12" formatCode="0.0%">
                  <c:v>7.5000000000000011E-2</c:v>
                </c:pt>
                <c:pt idx="13" formatCode="0.0%">
                  <c:v>0.11249999999999999</c:v>
                </c:pt>
                <c:pt idx="14" formatCode="0.0%">
                  <c:v>0.15000000000000074</c:v>
                </c:pt>
                <c:pt idx="15" formatCode="0.0%">
                  <c:v>0.18750000000000075</c:v>
                </c:pt>
                <c:pt idx="16" formatCode="0.0%">
                  <c:v>0.22500000000000075</c:v>
                </c:pt>
                <c:pt idx="17" formatCode="0.0%">
                  <c:v>0.26250000000000073</c:v>
                </c:pt>
                <c:pt idx="18" formatCode="0.0%">
                  <c:v>0.30000000000000004</c:v>
                </c:pt>
              </c:numCache>
            </c:numRef>
          </c:val>
          <c:smooth val="0"/>
          <c:extLst>
            <c:ext xmlns:c16="http://schemas.microsoft.com/office/drawing/2014/chart" uri="{C3380CC4-5D6E-409C-BE32-E72D297353CC}">
              <c16:uniqueId val="{00000001-EAAF-446F-B403-FC6E4B143632}"/>
            </c:ext>
          </c:extLst>
        </c:ser>
        <c:dLbls>
          <c:showLegendKey val="0"/>
          <c:showVal val="0"/>
          <c:showCatName val="0"/>
          <c:showSerName val="0"/>
          <c:showPercent val="0"/>
          <c:showBubbleSize val="0"/>
        </c:dLbls>
        <c:smooth val="0"/>
        <c:axId val="609716144"/>
        <c:axId val="609715360"/>
      </c:lineChart>
      <c:catAx>
        <c:axId val="609716144"/>
        <c:scaling>
          <c:orientation val="minMax"/>
        </c:scaling>
        <c:delete val="1"/>
        <c:axPos val="b"/>
        <c:majorGridlines>
          <c:spPr>
            <a:ln w="9525" cap="flat" cmpd="sng" algn="ctr">
              <a:solidFill>
                <a:schemeClr val="bg1">
                  <a:lumMod val="50000"/>
                  <a:alpha val="25000"/>
                </a:schemeClr>
              </a:solidFill>
              <a:round/>
            </a:ln>
            <a:effectLst/>
          </c:spPr>
        </c:majorGridlines>
        <c:numFmt formatCode="0%" sourceLinked="1"/>
        <c:majorTickMark val="none"/>
        <c:minorTickMark val="none"/>
        <c:tickLblPos val="nextTo"/>
        <c:crossAx val="609715360"/>
        <c:crossesAt val="-0.5"/>
        <c:auto val="1"/>
        <c:lblAlgn val="ctr"/>
        <c:lblOffset val="100"/>
        <c:tickMarkSkip val="2"/>
        <c:noMultiLvlLbl val="0"/>
      </c:catAx>
      <c:valAx>
        <c:axId val="609715360"/>
        <c:scaling>
          <c:orientation val="minMax"/>
          <c:max val="0.4"/>
          <c:min val="-0.4"/>
        </c:scaling>
        <c:delete val="1"/>
        <c:axPos val="l"/>
        <c:majorGridlines>
          <c:spPr>
            <a:ln w="9525" cap="flat" cmpd="sng" algn="ctr">
              <a:solidFill>
                <a:schemeClr val="bg1">
                  <a:lumMod val="65000"/>
                  <a:alpha val="25000"/>
                </a:schemeClr>
              </a:solidFill>
              <a:round/>
            </a:ln>
            <a:effectLst/>
          </c:spPr>
        </c:majorGridlines>
        <c:numFmt formatCode="0%" sourceLinked="1"/>
        <c:majorTickMark val="none"/>
        <c:minorTickMark val="none"/>
        <c:tickLblPos val="nextTo"/>
        <c:crossAx val="609716144"/>
        <c:crossesAt val="1"/>
        <c:crossBetween val="midCat"/>
        <c:majorUnit val="0.1"/>
      </c:valAx>
      <c:spPr>
        <a:noFill/>
        <a:ln w="15875">
          <a:solidFill>
            <a:schemeClr val="bg1">
              <a:lumMod val="65000"/>
              <a:alpha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64429429717001"/>
          <c:y val="5.6939544568102199E-2"/>
          <c:w val="0.828679193382997"/>
          <c:h val="0.79109371105148196"/>
        </c:manualLayout>
      </c:layout>
      <c:lineChart>
        <c:grouping val="standard"/>
        <c:varyColors val="0"/>
        <c:ser>
          <c:idx val="0"/>
          <c:order val="0"/>
          <c:tx>
            <c:strRef>
              <c:f>Data!$C$3</c:f>
              <c:strCache>
                <c:ptCount val="1"/>
                <c:pt idx="0">
                  <c:v>S&amp;P 500 (SPY)</c:v>
                </c:pt>
              </c:strCache>
            </c:strRef>
          </c:tx>
          <c:spPr>
            <a:ln w="28575" cap="rnd">
              <a:solidFill>
                <a:schemeClr val="bg1">
                  <a:lumMod val="50000"/>
                </a:schemeClr>
              </a:solidFill>
              <a:round/>
            </a:ln>
            <a:effectLst/>
          </c:spPr>
          <c:marker>
            <c:symbol val="none"/>
          </c:marker>
          <c:cat>
            <c:numRef>
              <c:f>Data!$B$4:$B$22</c:f>
              <c:numCache>
                <c:formatCode>0%</c:formatCode>
                <c:ptCount val="19"/>
                <c:pt idx="0">
                  <c:v>-0.5</c:v>
                </c:pt>
                <c:pt idx="1">
                  <c:v>-0.45</c:v>
                </c:pt>
                <c:pt idx="2">
                  <c:v>-0.4</c:v>
                </c:pt>
                <c:pt idx="3">
                  <c:v>-0.35</c:v>
                </c:pt>
                <c:pt idx="4">
                  <c:v>-0.3</c:v>
                </c:pt>
                <c:pt idx="5">
                  <c:v>-0.25</c:v>
                </c:pt>
                <c:pt idx="6">
                  <c:v>-0.2</c:v>
                </c:pt>
                <c:pt idx="7">
                  <c:v>-0.15</c:v>
                </c:pt>
                <c:pt idx="8">
                  <c:v>-0.1</c:v>
                </c:pt>
                <c:pt idx="9">
                  <c:v>-0.05</c:v>
                </c:pt>
                <c:pt idx="10">
                  <c:v>0</c:v>
                </c:pt>
                <c:pt idx="11">
                  <c:v>0.05</c:v>
                </c:pt>
                <c:pt idx="12">
                  <c:v>0.1</c:v>
                </c:pt>
                <c:pt idx="13">
                  <c:v>0.15</c:v>
                </c:pt>
                <c:pt idx="14">
                  <c:v>0.20000000000000101</c:v>
                </c:pt>
                <c:pt idx="15">
                  <c:v>0.250000000000001</c:v>
                </c:pt>
                <c:pt idx="16">
                  <c:v>0.30000000000000099</c:v>
                </c:pt>
                <c:pt idx="17">
                  <c:v>0.35000000000000098</c:v>
                </c:pt>
                <c:pt idx="18">
                  <c:v>0.4</c:v>
                </c:pt>
              </c:numCache>
            </c:numRef>
          </c:cat>
          <c:val>
            <c:numRef>
              <c:f>Data!$C$4:$C$22</c:f>
              <c:numCache>
                <c:formatCode>0%</c:formatCode>
                <c:ptCount val="19"/>
                <c:pt idx="0">
                  <c:v>-0.5</c:v>
                </c:pt>
                <c:pt idx="1">
                  <c:v>-0.45</c:v>
                </c:pt>
                <c:pt idx="2">
                  <c:v>-0.4</c:v>
                </c:pt>
                <c:pt idx="3">
                  <c:v>-0.35</c:v>
                </c:pt>
                <c:pt idx="4">
                  <c:v>-0.3</c:v>
                </c:pt>
                <c:pt idx="5">
                  <c:v>-0.25</c:v>
                </c:pt>
                <c:pt idx="6">
                  <c:v>-0.2</c:v>
                </c:pt>
                <c:pt idx="7">
                  <c:v>-0.15</c:v>
                </c:pt>
                <c:pt idx="8">
                  <c:v>-0.1</c:v>
                </c:pt>
                <c:pt idx="9">
                  <c:v>-0.05</c:v>
                </c:pt>
                <c:pt idx="10">
                  <c:v>0</c:v>
                </c:pt>
                <c:pt idx="11">
                  <c:v>0.05</c:v>
                </c:pt>
                <c:pt idx="12">
                  <c:v>0.1</c:v>
                </c:pt>
                <c:pt idx="13">
                  <c:v>0.15</c:v>
                </c:pt>
                <c:pt idx="14">
                  <c:v>0.20000000000000101</c:v>
                </c:pt>
                <c:pt idx="15">
                  <c:v>0.250000000000001</c:v>
                </c:pt>
                <c:pt idx="16">
                  <c:v>0.30000000000000099</c:v>
                </c:pt>
                <c:pt idx="17">
                  <c:v>0.35000000000000098</c:v>
                </c:pt>
                <c:pt idx="18">
                  <c:v>0.4</c:v>
                </c:pt>
              </c:numCache>
            </c:numRef>
          </c:val>
          <c:smooth val="0"/>
          <c:extLst>
            <c:ext xmlns:c16="http://schemas.microsoft.com/office/drawing/2014/chart" uri="{C3380CC4-5D6E-409C-BE32-E72D297353CC}">
              <c16:uniqueId val="{00000000-1D96-4703-BAA3-8DBECD5A5CB2}"/>
            </c:ext>
          </c:extLst>
        </c:ser>
        <c:ser>
          <c:idx val="1"/>
          <c:order val="1"/>
          <c:tx>
            <c:strRef>
              <c:f>Data!$G$3</c:f>
              <c:strCache>
                <c:ptCount val="1"/>
                <c:pt idx="0">
                  <c:v>ZBIG Leveraged</c:v>
                </c:pt>
              </c:strCache>
            </c:strRef>
          </c:tx>
          <c:spPr>
            <a:ln w="28575" cap="rnd">
              <a:solidFill>
                <a:srgbClr val="047B9F"/>
              </a:solidFill>
              <a:round/>
            </a:ln>
            <a:effectLst/>
          </c:spPr>
          <c:marker>
            <c:symbol val="none"/>
          </c:marker>
          <c:cat>
            <c:numRef>
              <c:f>Data!$B$4:$B$22</c:f>
              <c:numCache>
                <c:formatCode>0%</c:formatCode>
                <c:ptCount val="19"/>
                <c:pt idx="0">
                  <c:v>-0.5</c:v>
                </c:pt>
                <c:pt idx="1">
                  <c:v>-0.45</c:v>
                </c:pt>
                <c:pt idx="2">
                  <c:v>-0.4</c:v>
                </c:pt>
                <c:pt idx="3">
                  <c:v>-0.35</c:v>
                </c:pt>
                <c:pt idx="4">
                  <c:v>-0.3</c:v>
                </c:pt>
                <c:pt idx="5">
                  <c:v>-0.25</c:v>
                </c:pt>
                <c:pt idx="6">
                  <c:v>-0.2</c:v>
                </c:pt>
                <c:pt idx="7">
                  <c:v>-0.15</c:v>
                </c:pt>
                <c:pt idx="8">
                  <c:v>-0.1</c:v>
                </c:pt>
                <c:pt idx="9">
                  <c:v>-0.05</c:v>
                </c:pt>
                <c:pt idx="10">
                  <c:v>0</c:v>
                </c:pt>
                <c:pt idx="11">
                  <c:v>0.05</c:v>
                </c:pt>
                <c:pt idx="12">
                  <c:v>0.1</c:v>
                </c:pt>
                <c:pt idx="13">
                  <c:v>0.15</c:v>
                </c:pt>
                <c:pt idx="14">
                  <c:v>0.20000000000000101</c:v>
                </c:pt>
                <c:pt idx="15">
                  <c:v>0.250000000000001</c:v>
                </c:pt>
                <c:pt idx="16">
                  <c:v>0.30000000000000099</c:v>
                </c:pt>
                <c:pt idx="17">
                  <c:v>0.35000000000000098</c:v>
                </c:pt>
                <c:pt idx="18">
                  <c:v>0.4</c:v>
                </c:pt>
              </c:numCache>
            </c:numRef>
          </c:cat>
          <c:val>
            <c:numRef>
              <c:f>Data!$G$4:$G$22</c:f>
              <c:numCache>
                <c:formatCode>0%</c:formatCode>
                <c:ptCount val="19"/>
                <c:pt idx="0">
                  <c:v>-0.4</c:v>
                </c:pt>
                <c:pt idx="1">
                  <c:v>-0.4</c:v>
                </c:pt>
                <c:pt idx="2">
                  <c:v>-0.4</c:v>
                </c:pt>
                <c:pt idx="3">
                  <c:v>-0.27</c:v>
                </c:pt>
                <c:pt idx="4">
                  <c:v>-0.13</c:v>
                </c:pt>
                <c:pt idx="5">
                  <c:v>0</c:v>
                </c:pt>
                <c:pt idx="6">
                  <c:v>0</c:v>
                </c:pt>
                <c:pt idx="7">
                  <c:v>0</c:v>
                </c:pt>
                <c:pt idx="8">
                  <c:v>0</c:v>
                </c:pt>
                <c:pt idx="9">
                  <c:v>0</c:v>
                </c:pt>
                <c:pt idx="10">
                  <c:v>0</c:v>
                </c:pt>
                <c:pt idx="11">
                  <c:v>5.7499999999999996E-2</c:v>
                </c:pt>
                <c:pt idx="12">
                  <c:v>0.12</c:v>
                </c:pt>
                <c:pt idx="13">
                  <c:v>0.18</c:v>
                </c:pt>
                <c:pt idx="14">
                  <c:v>0.24000000000000121</c:v>
                </c:pt>
                <c:pt idx="15">
                  <c:v>0.30000000000000121</c:v>
                </c:pt>
                <c:pt idx="16">
                  <c:v>0.36000000000000115</c:v>
                </c:pt>
                <c:pt idx="17">
                  <c:v>0.42000000000000115</c:v>
                </c:pt>
                <c:pt idx="18">
                  <c:v>0.48</c:v>
                </c:pt>
              </c:numCache>
            </c:numRef>
          </c:val>
          <c:smooth val="0"/>
          <c:extLst>
            <c:ext xmlns:c16="http://schemas.microsoft.com/office/drawing/2014/chart" uri="{C3380CC4-5D6E-409C-BE32-E72D297353CC}">
              <c16:uniqueId val="{00000001-1D96-4703-BAA3-8DBECD5A5CB2}"/>
            </c:ext>
          </c:extLst>
        </c:ser>
        <c:dLbls>
          <c:showLegendKey val="0"/>
          <c:showVal val="0"/>
          <c:showCatName val="0"/>
          <c:showSerName val="0"/>
          <c:showPercent val="0"/>
          <c:showBubbleSize val="0"/>
        </c:dLbls>
        <c:smooth val="0"/>
        <c:axId val="609713008"/>
        <c:axId val="609713400"/>
      </c:lineChart>
      <c:catAx>
        <c:axId val="609713008"/>
        <c:scaling>
          <c:orientation val="minMax"/>
        </c:scaling>
        <c:delete val="1"/>
        <c:axPos val="b"/>
        <c:majorGridlines>
          <c:spPr>
            <a:ln w="9525" cap="flat" cmpd="sng" algn="ctr">
              <a:solidFill>
                <a:schemeClr val="bg1">
                  <a:lumMod val="65000"/>
                  <a:alpha val="25000"/>
                </a:schemeClr>
              </a:solidFill>
              <a:round/>
            </a:ln>
            <a:effectLst/>
          </c:spPr>
        </c:majorGridlines>
        <c:numFmt formatCode="0%" sourceLinked="1"/>
        <c:majorTickMark val="none"/>
        <c:minorTickMark val="none"/>
        <c:tickLblPos val="nextTo"/>
        <c:crossAx val="609713400"/>
        <c:crossesAt val="-0.5"/>
        <c:auto val="1"/>
        <c:lblAlgn val="ctr"/>
        <c:lblOffset val="100"/>
        <c:tickMarkSkip val="2"/>
        <c:noMultiLvlLbl val="0"/>
      </c:catAx>
      <c:valAx>
        <c:axId val="609713400"/>
        <c:scaling>
          <c:orientation val="minMax"/>
          <c:max val="0.4"/>
          <c:min val="-0.5"/>
        </c:scaling>
        <c:delete val="1"/>
        <c:axPos val="l"/>
        <c:majorGridlines>
          <c:spPr>
            <a:ln w="9525" cap="flat" cmpd="sng" algn="ctr">
              <a:solidFill>
                <a:schemeClr val="bg1">
                  <a:lumMod val="65000"/>
                  <a:alpha val="25000"/>
                </a:schemeClr>
              </a:solidFill>
              <a:round/>
            </a:ln>
            <a:effectLst/>
          </c:spPr>
        </c:majorGridlines>
        <c:numFmt formatCode="0%" sourceLinked="1"/>
        <c:majorTickMark val="none"/>
        <c:minorTickMark val="none"/>
        <c:tickLblPos val="nextTo"/>
        <c:crossAx val="609713008"/>
        <c:crossesAt val="1"/>
        <c:crossBetween val="midCat"/>
        <c:majorUnit val="0.1"/>
      </c:valAx>
      <c:spPr>
        <a:noFill/>
        <a:ln w="15875">
          <a:solidFill>
            <a:schemeClr val="bg1">
              <a:lumMod val="65000"/>
              <a:alpha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45111752134212E-2"/>
          <c:y val="6.5595652953023317E-2"/>
          <c:w val="0.88380754474242784"/>
          <c:h val="0.74751059624073601"/>
        </c:manualLayout>
      </c:layout>
      <c:lineChart>
        <c:grouping val="standard"/>
        <c:varyColors val="0"/>
        <c:ser>
          <c:idx val="0"/>
          <c:order val="0"/>
          <c:tx>
            <c:strRef>
              <c:f>Sheet1!$B$1</c:f>
              <c:strCache>
                <c:ptCount val="1"/>
                <c:pt idx="0">
                  <c:v>Stock price</c:v>
                </c:pt>
              </c:strCache>
            </c:strRef>
          </c:tx>
          <c:spPr>
            <a:ln w="34925" cap="rnd">
              <a:solidFill>
                <a:srgbClr val="0D7CA1"/>
              </a:solidFill>
              <a:round/>
            </a:ln>
            <a:effectLst>
              <a:outerShdw blurRad="40000" dist="23000" dir="5400000" rotWithShape="0">
                <a:srgbClr val="000000">
                  <a:alpha val="35000"/>
                </a:srgbClr>
              </a:outerShdw>
            </a:effectLst>
          </c:spPr>
          <c:marker>
            <c:symbol val="none"/>
          </c:marker>
          <c:cat>
            <c:numRef>
              <c:f>Sheet1!$A$2:$A$31</c:f>
              <c:numCache>
                <c:formatCode>m/d/yyyy</c:formatCode>
                <c:ptCount val="30"/>
                <c:pt idx="0">
                  <c:v>45170</c:v>
                </c:pt>
                <c:pt idx="1">
                  <c:v>45171</c:v>
                </c:pt>
                <c:pt idx="2">
                  <c:v>45172</c:v>
                </c:pt>
                <c:pt idx="3">
                  <c:v>45173</c:v>
                </c:pt>
                <c:pt idx="4">
                  <c:v>45174</c:v>
                </c:pt>
                <c:pt idx="5">
                  <c:v>45175</c:v>
                </c:pt>
                <c:pt idx="6">
                  <c:v>45176</c:v>
                </c:pt>
                <c:pt idx="7">
                  <c:v>45177</c:v>
                </c:pt>
                <c:pt idx="8">
                  <c:v>45178</c:v>
                </c:pt>
                <c:pt idx="9">
                  <c:v>45179</c:v>
                </c:pt>
                <c:pt idx="10">
                  <c:v>45180</c:v>
                </c:pt>
                <c:pt idx="11">
                  <c:v>45181</c:v>
                </c:pt>
                <c:pt idx="12">
                  <c:v>45182</c:v>
                </c:pt>
                <c:pt idx="13">
                  <c:v>45183</c:v>
                </c:pt>
                <c:pt idx="14">
                  <c:v>45184</c:v>
                </c:pt>
                <c:pt idx="15">
                  <c:v>45185</c:v>
                </c:pt>
                <c:pt idx="16">
                  <c:v>45186</c:v>
                </c:pt>
                <c:pt idx="17">
                  <c:v>45187</c:v>
                </c:pt>
                <c:pt idx="18">
                  <c:v>45188</c:v>
                </c:pt>
                <c:pt idx="19">
                  <c:v>45189</c:v>
                </c:pt>
                <c:pt idx="20">
                  <c:v>45190</c:v>
                </c:pt>
                <c:pt idx="21">
                  <c:v>45191</c:v>
                </c:pt>
                <c:pt idx="22">
                  <c:v>45192</c:v>
                </c:pt>
                <c:pt idx="23">
                  <c:v>45193</c:v>
                </c:pt>
                <c:pt idx="24">
                  <c:v>45194</c:v>
                </c:pt>
                <c:pt idx="25">
                  <c:v>45195</c:v>
                </c:pt>
                <c:pt idx="26">
                  <c:v>45196</c:v>
                </c:pt>
                <c:pt idx="27">
                  <c:v>45197</c:v>
                </c:pt>
                <c:pt idx="28">
                  <c:v>45198</c:v>
                </c:pt>
                <c:pt idx="29">
                  <c:v>45199</c:v>
                </c:pt>
              </c:numCache>
            </c:numRef>
          </c:cat>
          <c:val>
            <c:numRef>
              <c:f>Sheet1!$B$2:$B$31</c:f>
              <c:numCache>
                <c:formatCode>General</c:formatCode>
                <c:ptCount val="30"/>
                <c:pt idx="0">
                  <c:v>115</c:v>
                </c:pt>
                <c:pt idx="1">
                  <c:v>116</c:v>
                </c:pt>
                <c:pt idx="2">
                  <c:v>118</c:v>
                </c:pt>
                <c:pt idx="3">
                  <c:v>117</c:v>
                </c:pt>
                <c:pt idx="4">
                  <c:v>117</c:v>
                </c:pt>
                <c:pt idx="5">
                  <c:v>118</c:v>
                </c:pt>
                <c:pt idx="6">
                  <c:v>120</c:v>
                </c:pt>
                <c:pt idx="7">
                  <c:v>120</c:v>
                </c:pt>
                <c:pt idx="8">
                  <c:v>123</c:v>
                </c:pt>
                <c:pt idx="9">
                  <c:v>122</c:v>
                </c:pt>
                <c:pt idx="10">
                  <c:v>123</c:v>
                </c:pt>
                <c:pt idx="11">
                  <c:v>124</c:v>
                </c:pt>
                <c:pt idx="12">
                  <c:v>123</c:v>
                </c:pt>
                <c:pt idx="13">
                  <c:v>122</c:v>
                </c:pt>
                <c:pt idx="14">
                  <c:v>121</c:v>
                </c:pt>
                <c:pt idx="15">
                  <c:v>120</c:v>
                </c:pt>
                <c:pt idx="16">
                  <c:v>121</c:v>
                </c:pt>
                <c:pt idx="17">
                  <c:v>119</c:v>
                </c:pt>
                <c:pt idx="18">
                  <c:v>118</c:v>
                </c:pt>
                <c:pt idx="19">
                  <c:v>120</c:v>
                </c:pt>
                <c:pt idx="20">
                  <c:v>117</c:v>
                </c:pt>
                <c:pt idx="21">
                  <c:v>114</c:v>
                </c:pt>
                <c:pt idx="22">
                  <c:v>118</c:v>
                </c:pt>
                <c:pt idx="23">
                  <c:v>120</c:v>
                </c:pt>
                <c:pt idx="24">
                  <c:v>122</c:v>
                </c:pt>
                <c:pt idx="25">
                  <c:v>121</c:v>
                </c:pt>
                <c:pt idx="26">
                  <c:v>122</c:v>
                </c:pt>
                <c:pt idx="27">
                  <c:v>123</c:v>
                </c:pt>
                <c:pt idx="28">
                  <c:v>127</c:v>
                </c:pt>
                <c:pt idx="29">
                  <c:v>125</c:v>
                </c:pt>
              </c:numCache>
            </c:numRef>
          </c:val>
          <c:smooth val="0"/>
          <c:extLst>
            <c:ext xmlns:c16="http://schemas.microsoft.com/office/drawing/2014/chart" uri="{C3380CC4-5D6E-409C-BE32-E72D297353CC}">
              <c16:uniqueId val="{00000000-910C-44F8-A12C-3A7EA2893BD4}"/>
            </c:ext>
          </c:extLst>
        </c:ser>
        <c:dLbls>
          <c:showLegendKey val="0"/>
          <c:showVal val="0"/>
          <c:showCatName val="0"/>
          <c:showSerName val="0"/>
          <c:showPercent val="0"/>
          <c:showBubbleSize val="0"/>
        </c:dLbls>
        <c:smooth val="0"/>
        <c:axId val="292852416"/>
        <c:axId val="292853984"/>
      </c:lineChart>
      <c:dateAx>
        <c:axId val="292852416"/>
        <c:scaling>
          <c:orientation val="minMax"/>
        </c:scaling>
        <c:delete val="0"/>
        <c:axPos val="b"/>
        <c:numFmt formatCode="m/d;@" sourceLinked="0"/>
        <c:majorTickMark val="none"/>
        <c:minorTickMark val="none"/>
        <c:tickLblPos val="nextTo"/>
        <c:spPr>
          <a:solidFill>
            <a:schemeClr val="bg1"/>
          </a:solidFill>
          <a:ln w="12700" cap="flat" cmpd="sng" algn="ctr">
            <a:solidFill>
              <a:schemeClr val="tx1"/>
            </a:solidFill>
            <a:round/>
          </a:ln>
          <a:effectLst/>
        </c:spPr>
        <c:txPr>
          <a:bodyPr rot="-5400000" spcFirstLastPara="1" vertOverflow="ellipsis" wrap="square" anchor="ctr" anchorCtr="1"/>
          <a:lstStyle/>
          <a:p>
            <a:pPr>
              <a:defRPr sz="1500" b="0" i="0" u="none" strike="noStrike" kern="1200" cap="all" baseline="0">
                <a:solidFill>
                  <a:schemeClr val="bg1">
                    <a:lumMod val="50000"/>
                  </a:schemeClr>
                </a:solidFill>
                <a:latin typeface="+mn-lt"/>
                <a:ea typeface="+mn-ea"/>
                <a:cs typeface="+mn-cs"/>
              </a:defRPr>
            </a:pPr>
            <a:endParaRPr lang="en-US"/>
          </a:p>
        </c:txPr>
        <c:crossAx val="292853984"/>
        <c:crosses val="autoZero"/>
        <c:auto val="0"/>
        <c:lblOffset val="100"/>
        <c:baseTimeUnit val="days"/>
      </c:dateAx>
      <c:valAx>
        <c:axId val="2928539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28524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Entry>
      <c:layout>
        <c:manualLayout>
          <c:xMode val="edge"/>
          <c:yMode val="edge"/>
          <c:x val="0.45833924624202366"/>
          <c:y val="0.94266265116494519"/>
          <c:w val="0.13994672288525983"/>
          <c:h val="5.609479231700342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0.06808</cdr:x>
      <cdr:y>0.83275</cdr:y>
    </cdr:from>
    <cdr:to>
      <cdr:x>0.09366</cdr:x>
      <cdr:y>0.97689</cdr:y>
    </cdr:to>
    <cdr:sp macro="" textlink="">
      <cdr:nvSpPr>
        <cdr:cNvPr id="6" name="Rectangle 5"/>
        <cdr:cNvSpPr/>
      </cdr:nvSpPr>
      <cdr:spPr>
        <a:xfrm xmlns:a="http://schemas.openxmlformats.org/drawingml/2006/main">
          <a:off x="659199" y="4512390"/>
          <a:ext cx="247650" cy="78105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0.07532</cdr:x>
      <cdr:y>0.4469</cdr:y>
    </cdr:from>
    <cdr:to>
      <cdr:x>0.07595</cdr:x>
      <cdr:y>0.85736</cdr:y>
    </cdr:to>
    <cdr:cxnSp macro="">
      <cdr:nvCxnSpPr>
        <cdr:cNvPr id="7" name="Straight Connector 6">
          <a:extLst xmlns:a="http://schemas.openxmlformats.org/drawingml/2006/main">
            <a:ext uri="{FF2B5EF4-FFF2-40B4-BE49-F238E27FC236}">
              <a16:creationId xmlns:a16="http://schemas.microsoft.com/office/drawing/2014/main" id="{05FA3574-F070-E565-FBA3-B5A7FDB3E95C}"/>
            </a:ext>
          </a:extLst>
        </cdr:cNvPr>
        <cdr:cNvCxnSpPr/>
      </cdr:nvCxnSpPr>
      <cdr:spPr>
        <a:xfrm xmlns:a="http://schemas.openxmlformats.org/drawingml/2006/main">
          <a:off x="729230" y="2421607"/>
          <a:ext cx="6169" cy="2224133"/>
        </a:xfrm>
        <a:prstGeom xmlns:a="http://schemas.openxmlformats.org/drawingml/2006/main" prst="line">
          <a:avLst/>
        </a:prstGeom>
        <a:ln xmlns:a="http://schemas.openxmlformats.org/drawingml/2006/main">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A8048B0-C13E-4492-8AB6-FD6FFD64360E}" type="datetimeFigureOut">
              <a:rPr lang="en-US" smtClean="0"/>
              <a:t>3/13/2026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CE67483-40E9-498F-B24D-64AB7110F0D9}" type="slidenum">
              <a:rPr lang="en-US" smtClean="0"/>
              <a:t>‹#›</a:t>
            </a:fld>
            <a:endParaRPr lang="en-US"/>
          </a:p>
        </p:txBody>
      </p:sp>
    </p:spTree>
    <p:extLst>
      <p:ext uri="{BB962C8B-B14F-4D97-AF65-F5344CB8AC3E}">
        <p14:creationId xmlns:p14="http://schemas.microsoft.com/office/powerpoint/2010/main" val="397089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67483-40E9-498F-B24D-64AB7110F0D9}" type="slidenum">
              <a:rPr lang="en-US" smtClean="0"/>
              <a:t>1</a:t>
            </a:fld>
            <a:endParaRPr lang="en-US"/>
          </a:p>
        </p:txBody>
      </p:sp>
    </p:spTree>
    <p:extLst>
      <p:ext uri="{BB962C8B-B14F-4D97-AF65-F5344CB8AC3E}">
        <p14:creationId xmlns:p14="http://schemas.microsoft.com/office/powerpoint/2010/main" val="235867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67483-40E9-498F-B24D-64AB7110F0D9}" type="slidenum">
              <a:rPr lang="en-US" smtClean="0"/>
              <a:t>3</a:t>
            </a:fld>
            <a:endParaRPr lang="en-US"/>
          </a:p>
        </p:txBody>
      </p:sp>
    </p:spTree>
    <p:extLst>
      <p:ext uri="{BB962C8B-B14F-4D97-AF65-F5344CB8AC3E}">
        <p14:creationId xmlns:p14="http://schemas.microsoft.com/office/powerpoint/2010/main" val="93152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67483-40E9-498F-B24D-64AB7110F0D9}" type="slidenum">
              <a:rPr lang="en-US" smtClean="0"/>
              <a:t>6</a:t>
            </a:fld>
            <a:endParaRPr lang="en-US"/>
          </a:p>
        </p:txBody>
      </p:sp>
    </p:spTree>
    <p:extLst>
      <p:ext uri="{BB962C8B-B14F-4D97-AF65-F5344CB8AC3E}">
        <p14:creationId xmlns:p14="http://schemas.microsoft.com/office/powerpoint/2010/main" val="262431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28800" y="1981200"/>
            <a:ext cx="5562600" cy="1440180"/>
          </a:xfrm>
          <a:prstGeom prst="rect">
            <a:avLst/>
          </a:prstGeom>
        </p:spPr>
        <p:txBody>
          <a:bodyPr wrap="square" lIns="0" tIns="0" rIns="0" bIns="0">
            <a:spAutoFit/>
          </a:bodyPr>
          <a:lstStyle>
            <a:lvl1pPr>
              <a:defRPr sz="3200" b="0" i="0">
                <a:solidFill>
                  <a:srgbClr val="0D7BA0"/>
                </a:solidFill>
                <a:latin typeface="Gadugi"/>
                <a:cs typeface="Gadugi"/>
              </a:defRPr>
            </a:lvl1pPr>
          </a:lstStyle>
          <a:p>
            <a:endParaRPr dirty="0"/>
          </a:p>
        </p:txBody>
      </p:sp>
      <p:sp>
        <p:nvSpPr>
          <p:cNvPr id="3" name="Holder 3"/>
          <p:cNvSpPr>
            <a:spLocks noGrp="1"/>
          </p:cNvSpPr>
          <p:nvPr>
            <p:ph type="subTitle" idx="4"/>
          </p:nvPr>
        </p:nvSpPr>
        <p:spPr>
          <a:xfrm>
            <a:off x="1828800" y="3840480"/>
            <a:ext cx="5562600" cy="1714500"/>
          </a:xfrm>
          <a:prstGeom prst="rect">
            <a:avLst/>
          </a:prstGeom>
        </p:spPr>
        <p:txBody>
          <a:bodyPr wrap="square" lIns="0" tIns="0" rIns="0" bIns="0">
            <a:spAutoFit/>
          </a:bodyPr>
          <a:lstStyle>
            <a:lvl1pPr>
              <a:defRPr/>
            </a:lvl1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4A0836-48F2-471D-9119-08652D893355}"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61037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4A0836-48F2-471D-9119-08652D893355}"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4074548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4A0836-48F2-471D-9119-08652D893355}"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351524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A0836-48F2-471D-9119-08652D893355}"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2601394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A0836-48F2-471D-9119-08652D893355}"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327432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A0836-48F2-471D-9119-08652D893355}"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194000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4A0836-48F2-471D-9119-08652D893355}"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332424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4A0836-48F2-471D-9119-08652D893355}"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8691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bg object 16"/>
          <p:cNvSpPr/>
          <p:nvPr userDrawn="1"/>
        </p:nvSpPr>
        <p:spPr>
          <a:xfrm>
            <a:off x="0" y="0"/>
            <a:ext cx="12192000" cy="6858000"/>
          </a:xfrm>
          <a:custGeom>
            <a:avLst/>
            <a:gdLst/>
            <a:ahLst/>
            <a:cxnLst/>
            <a:rect l="l" t="t" r="r" b="b"/>
            <a:pathLst>
              <a:path w="8206740" h="6858000">
                <a:moveTo>
                  <a:pt x="0" y="6857998"/>
                </a:moveTo>
                <a:lnTo>
                  <a:pt x="8206740" y="6857998"/>
                </a:lnTo>
                <a:lnTo>
                  <a:pt x="8206740" y="0"/>
                </a:lnTo>
                <a:lnTo>
                  <a:pt x="0" y="0"/>
                </a:lnTo>
                <a:lnTo>
                  <a:pt x="0" y="6857998"/>
                </a:lnTo>
                <a:close/>
              </a:path>
            </a:pathLst>
          </a:custGeom>
          <a:solidFill>
            <a:srgbClr val="000000"/>
          </a:solidFill>
        </p:spPr>
        <p:txBody>
          <a:bodyPr wrap="square" lIns="0" tIns="0" rIns="0" bIns="0" rtlCol="0"/>
          <a:lstStyle/>
          <a:p>
            <a:endParaRPr/>
          </a:p>
        </p:txBody>
      </p:sp>
      <p:sp>
        <p:nvSpPr>
          <p:cNvPr id="11" name="object 4"/>
          <p:cNvSpPr/>
          <p:nvPr userDrawn="1"/>
        </p:nvSpPr>
        <p:spPr>
          <a:xfrm>
            <a:off x="8181975" y="0"/>
            <a:ext cx="1859280" cy="6858000"/>
          </a:xfrm>
          <a:custGeom>
            <a:avLst/>
            <a:gdLst/>
            <a:ahLst/>
            <a:cxnLst/>
            <a:rect l="l" t="t" r="r" b="b"/>
            <a:pathLst>
              <a:path w="1859279" h="6858000">
                <a:moveTo>
                  <a:pt x="1859279" y="0"/>
                </a:moveTo>
                <a:lnTo>
                  <a:pt x="0" y="0"/>
                </a:lnTo>
                <a:lnTo>
                  <a:pt x="0" y="6858000"/>
                </a:lnTo>
                <a:lnTo>
                  <a:pt x="1859279" y="6858000"/>
                </a:lnTo>
                <a:lnTo>
                  <a:pt x="1859279" y="0"/>
                </a:lnTo>
                <a:close/>
              </a:path>
            </a:pathLst>
          </a:custGeom>
          <a:solidFill>
            <a:srgbClr val="484848"/>
          </a:solidFill>
        </p:spPr>
        <p:txBody>
          <a:bodyPr wrap="square" lIns="0" tIns="0" rIns="0" bIns="0" rtlCol="0"/>
          <a:lstStyle/>
          <a:p>
            <a:endParaRPr/>
          </a:p>
        </p:txBody>
      </p:sp>
      <p:sp>
        <p:nvSpPr>
          <p:cNvPr id="12" name="object 2"/>
          <p:cNvSpPr txBox="1">
            <a:spLocks noGrp="1"/>
          </p:cNvSpPr>
          <p:nvPr>
            <p:ph type="title" idx="4294967295" hasCustomPrompt="1"/>
          </p:nvPr>
        </p:nvSpPr>
        <p:spPr>
          <a:xfrm>
            <a:off x="533400" y="533400"/>
            <a:ext cx="5601131" cy="1219948"/>
          </a:xfrm>
          <a:prstGeom prst="rect">
            <a:avLst/>
          </a:prstGeom>
        </p:spPr>
        <p:txBody>
          <a:bodyPr vert="horz" wrap="square" lIns="0" tIns="476630" rIns="0" bIns="0" rtlCol="0">
            <a:spAutoFit/>
          </a:bodyPr>
          <a:lstStyle>
            <a:lvl1pPr>
              <a:defRPr/>
            </a:lvl1pPr>
          </a:lstStyle>
          <a:p>
            <a:pPr marL="824865" marR="1457960">
              <a:lnSpc>
                <a:spcPct val="100000"/>
              </a:lnSpc>
              <a:spcBef>
                <a:spcPts val="100"/>
              </a:spcBef>
            </a:pPr>
            <a:r>
              <a:rPr lang="en-US" sz="4800" spc="-90" dirty="0">
                <a:solidFill>
                  <a:srgbClr val="FFFFFF"/>
                </a:solidFill>
              </a:rPr>
              <a:t>Add title</a:t>
            </a:r>
            <a:endParaRPr sz="4800" dirty="0"/>
          </a:p>
        </p:txBody>
      </p:sp>
      <p:pic>
        <p:nvPicPr>
          <p:cNvPr id="3" name="Picture 2" descr="A black background with blue text&#10;&#10;AI-generated content may be incorrect.">
            <a:extLst>
              <a:ext uri="{FF2B5EF4-FFF2-40B4-BE49-F238E27FC236}">
                <a16:creationId xmlns:a16="http://schemas.microsoft.com/office/drawing/2014/main" id="{E67B8692-7876-633A-C0DD-F1B2A7A624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566" y="4524737"/>
            <a:ext cx="4623648" cy="16945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4800" y="304800"/>
            <a:ext cx="5601131" cy="1045337"/>
          </a:xfrm>
        </p:spPr>
        <p:txBody>
          <a:bodyPr lIns="0" tIns="0" rIns="0" bIns="0"/>
          <a:lstStyle>
            <a:lvl1pPr>
              <a:defRPr sz="3200" b="0" i="0">
                <a:solidFill>
                  <a:srgbClr val="0D7BA0"/>
                </a:solidFill>
                <a:latin typeface="Gadugi"/>
                <a:cs typeface="Gadugi"/>
              </a:defRPr>
            </a:lvl1pPr>
          </a:lstStyle>
          <a:p>
            <a:endParaRPr dirty="0"/>
          </a:p>
        </p:txBody>
      </p:sp>
      <p:sp>
        <p:nvSpPr>
          <p:cNvPr id="3" name="Holder 3"/>
          <p:cNvSpPr>
            <a:spLocks noGrp="1"/>
          </p:cNvSpPr>
          <p:nvPr>
            <p:ph sz="half" idx="2"/>
          </p:nvPr>
        </p:nvSpPr>
        <p:spPr>
          <a:xfrm>
            <a:off x="304800" y="1828800"/>
            <a:ext cx="6553200" cy="4526280"/>
          </a:xfrm>
          <a:prstGeom prst="rect">
            <a:avLst/>
          </a:prstGeom>
        </p:spPr>
        <p:txBody>
          <a:bodyPr wrap="square" lIns="0" tIns="0" rIns="0" bIns="0">
            <a:spAutoFit/>
          </a:bodyPr>
          <a:lstStyle>
            <a:lvl1pPr>
              <a:defRPr/>
            </a:lvl1pPr>
          </a:lstStyle>
          <a:p>
            <a:endParaRPr dirty="0"/>
          </a:p>
        </p:txBody>
      </p:sp>
      <p:sp>
        <p:nvSpPr>
          <p:cNvPr id="8" name="Rectangle 7"/>
          <p:cNvSpPr/>
          <p:nvPr userDrawn="1"/>
        </p:nvSpPr>
        <p:spPr>
          <a:xfrm>
            <a:off x="11201400" y="0"/>
            <a:ext cx="9906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4" name="Holder 4"/>
          <p:cNvSpPr>
            <a:spLocks noGrp="1"/>
          </p:cNvSpPr>
          <p:nvPr>
            <p:ph sz="half" idx="3"/>
          </p:nvPr>
        </p:nvSpPr>
        <p:spPr>
          <a:xfrm>
            <a:off x="7162800" y="381000"/>
            <a:ext cx="4724400" cy="4069080"/>
          </a:xfrm>
          <a:prstGeom prst="rect">
            <a:avLst/>
          </a:prstGeom>
        </p:spPr>
        <p:txBody>
          <a:bodyPr wrap="square" lIns="0" tIns="0" rIns="0" bIns="0">
            <a:spAutoFit/>
          </a:bodyPr>
          <a:lstStyle>
            <a:lvl1pPr>
              <a:defRPr/>
            </a:lvl1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D7BA0"/>
                </a:solidFill>
                <a:latin typeface="Gadugi"/>
                <a:cs typeface="Gadugi"/>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Rectangle 1"/>
          <p:cNvSpPr/>
          <p:nvPr userDrawn="1"/>
        </p:nvSpPr>
        <p:spPr>
          <a:xfrm>
            <a:off x="11249025" y="552450"/>
            <a:ext cx="942975" cy="36861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85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4A0836-48F2-471D-9119-08652D893355}"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184183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4A0836-48F2-471D-9119-08652D893355}"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120830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4A0836-48F2-471D-9119-08652D893355}"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AB25-0F20-4DBC-8987-16C1A668B6B7}" type="slidenum">
              <a:rPr lang="en-US" smtClean="0"/>
              <a:t>‹#›</a:t>
            </a:fld>
            <a:endParaRPr lang="en-US"/>
          </a:p>
        </p:txBody>
      </p:sp>
    </p:spTree>
    <p:extLst>
      <p:ext uri="{BB962C8B-B14F-4D97-AF65-F5344CB8AC3E}">
        <p14:creationId xmlns:p14="http://schemas.microsoft.com/office/powerpoint/2010/main" val="69644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bject 4"/>
          <p:cNvSpPr/>
          <p:nvPr userDrawn="1"/>
        </p:nvSpPr>
        <p:spPr>
          <a:xfrm>
            <a:off x="11203940" y="0"/>
            <a:ext cx="988060" cy="6858000"/>
          </a:xfrm>
          <a:custGeom>
            <a:avLst/>
            <a:gdLst/>
            <a:ahLst/>
            <a:cxnLst/>
            <a:rect l="l" t="t" r="r" b="b"/>
            <a:pathLst>
              <a:path w="988059" h="6858000">
                <a:moveTo>
                  <a:pt x="987551" y="0"/>
                </a:moveTo>
                <a:lnTo>
                  <a:pt x="0" y="0"/>
                </a:lnTo>
                <a:lnTo>
                  <a:pt x="0" y="6858000"/>
                </a:lnTo>
                <a:lnTo>
                  <a:pt x="987551" y="6858000"/>
                </a:lnTo>
                <a:lnTo>
                  <a:pt x="987551" y="0"/>
                </a:lnTo>
                <a:close/>
              </a:path>
            </a:pathLst>
          </a:custGeom>
          <a:solidFill>
            <a:srgbClr val="484848">
              <a:alpha val="47842"/>
            </a:srgbClr>
          </a:solidFill>
        </p:spPr>
        <p:txBody>
          <a:bodyPr wrap="square" lIns="0" tIns="0" rIns="0" bIns="0" rtlCol="0"/>
          <a:lstStyle/>
          <a:p>
            <a:endParaRPr/>
          </a:p>
        </p:txBody>
      </p:sp>
      <p:sp>
        <p:nvSpPr>
          <p:cNvPr id="2" name="Holder 2"/>
          <p:cNvSpPr>
            <a:spLocks noGrp="1"/>
          </p:cNvSpPr>
          <p:nvPr>
            <p:ph type="title"/>
          </p:nvPr>
        </p:nvSpPr>
        <p:spPr>
          <a:xfrm>
            <a:off x="428650" y="250063"/>
            <a:ext cx="5601131" cy="2684525"/>
          </a:xfrm>
          <a:prstGeom prst="rect">
            <a:avLst/>
          </a:prstGeom>
        </p:spPr>
        <p:txBody>
          <a:bodyPr wrap="square" lIns="0" tIns="0" rIns="0" bIns="0">
            <a:spAutoFit/>
          </a:bodyPr>
          <a:lstStyle>
            <a:lvl1pPr>
              <a:defRPr sz="3200" b="0" i="0">
                <a:solidFill>
                  <a:srgbClr val="0D7BA0"/>
                </a:solidFill>
                <a:latin typeface="Gadugi"/>
                <a:cs typeface="Gadugi"/>
              </a:defRPr>
            </a:lvl1pPr>
          </a:lstStyle>
          <a:p>
            <a:endParaRPr dirty="0"/>
          </a:p>
        </p:txBody>
      </p:sp>
      <p:sp>
        <p:nvSpPr>
          <p:cNvPr id="3" name="Holder 3"/>
          <p:cNvSpPr>
            <a:spLocks noGrp="1"/>
          </p:cNvSpPr>
          <p:nvPr>
            <p:ph type="body" idx="1"/>
          </p:nvPr>
        </p:nvSpPr>
        <p:spPr>
          <a:xfrm>
            <a:off x="609600" y="1577340"/>
            <a:ext cx="9296400" cy="4526280"/>
          </a:xfrm>
          <a:prstGeom prst="rect">
            <a:avLst/>
          </a:prstGeom>
        </p:spPr>
        <p:txBody>
          <a:bodyPr wrap="square" lIns="0" tIns="0" rIns="0" bIns="0">
            <a:spAutoFit/>
          </a:bodyPr>
          <a:lstStyle>
            <a:lvl1pPr>
              <a:defRPr/>
            </a:lvl1pPr>
          </a:lstStyle>
          <a:p>
            <a:endParaRPr dirty="0"/>
          </a:p>
        </p:txBody>
      </p:sp>
      <p:pic>
        <p:nvPicPr>
          <p:cNvPr id="4" name="Picture 3"/>
          <p:cNvPicPr>
            <a:picLocks noChangeAspect="1"/>
          </p:cNvPicPr>
          <p:nvPr userDrawn="1"/>
        </p:nvPicPr>
        <p:blipFill>
          <a:blip r:embed="rId8">
            <a:lum/>
          </a:blip>
          <a:stretch>
            <a:fillRect/>
          </a:stretch>
        </p:blipFill>
        <p:spPr>
          <a:xfrm>
            <a:off x="11257494" y="1333198"/>
            <a:ext cx="925453" cy="2484640"/>
          </a:xfrm>
          <a:prstGeom prst="rect">
            <a:avLst/>
          </a:prstGeom>
        </p:spPr>
      </p:pic>
      <p:pic>
        <p:nvPicPr>
          <p:cNvPr id="6" name="Picture 5" descr="A black background with blue text&#10;&#10;Description automatically generated">
            <a:extLst>
              <a:ext uri="{FF2B5EF4-FFF2-40B4-BE49-F238E27FC236}">
                <a16:creationId xmlns:a16="http://schemas.microsoft.com/office/drawing/2014/main" id="{BBF7D6D6-90DE-4464-24FC-8CC0CC459A0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6200000">
            <a:off x="10685050" y="5430392"/>
            <a:ext cx="2070340" cy="6468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A0836-48F2-471D-9119-08652D893355}" type="datetimeFigureOut">
              <a:rPr lang="en-US" smtClean="0"/>
              <a:t>3/13/2026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BAB25-0F20-4DBC-8987-16C1A668B6B7}" type="slidenum">
              <a:rPr lang="en-US" smtClean="0"/>
              <a:t>‹#›</a:t>
            </a:fld>
            <a:endParaRPr lang="en-US"/>
          </a:p>
        </p:txBody>
      </p:sp>
    </p:spTree>
    <p:extLst>
      <p:ext uri="{BB962C8B-B14F-4D97-AF65-F5344CB8AC3E}">
        <p14:creationId xmlns:p14="http://schemas.microsoft.com/office/powerpoint/2010/main" val="13536105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00049" y="542925"/>
            <a:ext cx="8448676" cy="1958612"/>
          </a:xfrm>
          <a:prstGeom prst="rect">
            <a:avLst/>
          </a:prstGeom>
        </p:spPr>
        <p:txBody>
          <a:bodyPr vert="horz" wrap="square" lIns="0" tIns="476630" rIns="0" bIns="0" rtlCol="0">
            <a:spAutoFit/>
          </a:bodyPr>
          <a:lstStyle/>
          <a:p>
            <a:pPr marL="824865" marR="1457960">
              <a:lnSpc>
                <a:spcPct val="100000"/>
              </a:lnSpc>
              <a:spcBef>
                <a:spcPts val="100"/>
              </a:spcBef>
            </a:pPr>
            <a:r>
              <a:rPr lang="en-US" sz="4800" spc="-90" dirty="0">
                <a:solidFill>
                  <a:srgbClr val="FFFFFF"/>
                </a:solidFill>
              </a:rPr>
              <a:t>ZEGA’s Dividend Max Strategy</a:t>
            </a:r>
            <a:endParaRPr sz="4800" dirty="0"/>
          </a:p>
        </p:txBody>
      </p:sp>
      <p:sp>
        <p:nvSpPr>
          <p:cNvPr id="3" name="object 3"/>
          <p:cNvSpPr txBox="1"/>
          <p:nvPr/>
        </p:nvSpPr>
        <p:spPr>
          <a:xfrm>
            <a:off x="1268142" y="2973446"/>
            <a:ext cx="2079923" cy="289823"/>
          </a:xfrm>
          <a:prstGeom prst="rect">
            <a:avLst/>
          </a:prstGeom>
        </p:spPr>
        <p:txBody>
          <a:bodyPr vert="horz" wrap="square" lIns="0" tIns="12700" rIns="0" bIns="0" rtlCol="0">
            <a:spAutoFit/>
          </a:bodyPr>
          <a:lstStyle/>
          <a:p>
            <a:pPr marL="12700">
              <a:lnSpc>
                <a:spcPct val="100000"/>
              </a:lnSpc>
              <a:spcBef>
                <a:spcPts val="100"/>
              </a:spcBef>
            </a:pPr>
            <a:r>
              <a:rPr lang="en-US" sz="1800" spc="-20" dirty="0">
                <a:solidFill>
                  <a:srgbClr val="FFFFFF"/>
                </a:solidFill>
                <a:latin typeface="Gadugi"/>
                <a:cs typeface="Gadugi"/>
              </a:rPr>
              <a:t>February 2026</a:t>
            </a:r>
            <a:endParaRPr lang="en-US" sz="1800" dirty="0">
              <a:latin typeface="Gadugi"/>
              <a:cs typeface="Gadugi"/>
            </a:endParaRPr>
          </a:p>
        </p:txBody>
      </p:sp>
      <p:sp>
        <p:nvSpPr>
          <p:cNvPr id="4" name="object 4"/>
          <p:cNvSpPr/>
          <p:nvPr/>
        </p:nvSpPr>
        <p:spPr>
          <a:xfrm>
            <a:off x="8206740" y="0"/>
            <a:ext cx="1859280" cy="6858000"/>
          </a:xfrm>
          <a:custGeom>
            <a:avLst/>
            <a:gdLst/>
            <a:ahLst/>
            <a:cxnLst/>
            <a:rect l="l" t="t" r="r" b="b"/>
            <a:pathLst>
              <a:path w="1859279" h="6858000">
                <a:moveTo>
                  <a:pt x="1859279" y="0"/>
                </a:moveTo>
                <a:lnTo>
                  <a:pt x="0" y="0"/>
                </a:lnTo>
                <a:lnTo>
                  <a:pt x="0" y="6858000"/>
                </a:lnTo>
                <a:lnTo>
                  <a:pt x="1859279" y="6858000"/>
                </a:lnTo>
                <a:lnTo>
                  <a:pt x="1859279" y="0"/>
                </a:lnTo>
                <a:close/>
              </a:path>
            </a:pathLst>
          </a:custGeom>
          <a:solidFill>
            <a:srgbClr val="484848"/>
          </a:solidFill>
        </p:spPr>
        <p:txBody>
          <a:bodyPr wrap="square" lIns="0" tIns="0" rIns="0" bIns="0" rtlCol="0"/>
          <a:lstStyle/>
          <a:p>
            <a:endParaRPr/>
          </a:p>
        </p:txBody>
      </p:sp>
      <p:grpSp>
        <p:nvGrpSpPr>
          <p:cNvPr id="6" name="Group 5">
            <a:extLst>
              <a:ext uri="{FF2B5EF4-FFF2-40B4-BE49-F238E27FC236}">
                <a16:creationId xmlns:a16="http://schemas.microsoft.com/office/drawing/2014/main" id="{139689EC-D647-291D-C82C-A74F78AAC8F7}"/>
              </a:ext>
            </a:extLst>
          </p:cNvPr>
          <p:cNvGrpSpPr/>
          <p:nvPr/>
        </p:nvGrpSpPr>
        <p:grpSpPr>
          <a:xfrm>
            <a:off x="8039100" y="647700"/>
            <a:ext cx="1962150" cy="1990725"/>
            <a:chOff x="0" y="0"/>
            <a:chExt cx="4474265" cy="4383231"/>
          </a:xfrm>
        </p:grpSpPr>
        <p:graphicFrame>
          <p:nvGraphicFramePr>
            <p:cNvPr id="7" name="Chart 6">
              <a:extLst>
                <a:ext uri="{FF2B5EF4-FFF2-40B4-BE49-F238E27FC236}">
                  <a16:creationId xmlns:a16="http://schemas.microsoft.com/office/drawing/2014/main" id="{5741F4B2-07D4-C213-3A6C-EDAED5F22B3B}"/>
                </a:ext>
              </a:extLst>
            </p:cNvPr>
            <p:cNvGraphicFramePr>
              <a:graphicFrameLocks/>
            </p:cNvGraphicFramePr>
            <p:nvPr userDrawn="1">
              <p:extLst>
                <p:ext uri="{D42A27DB-BD31-4B8C-83A1-F6EECF244321}">
                  <p14:modId xmlns:p14="http://schemas.microsoft.com/office/powerpoint/2010/main" val="50473456"/>
                </p:ext>
              </p:extLst>
            </p:nvPr>
          </p:nvGraphicFramePr>
          <p:xfrm>
            <a:off x="0" y="0"/>
            <a:ext cx="4474265" cy="4383231"/>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82E21E1C-0C31-5C4E-6610-53F52C98CE87}"/>
                </a:ext>
              </a:extLst>
            </p:cNvPr>
            <p:cNvCxnSpPr/>
            <p:nvPr userDrawn="1"/>
          </p:nvCxnSpPr>
          <p:spPr>
            <a:xfrm flipH="1" flipV="1">
              <a:off x="2438400" y="289892"/>
              <a:ext cx="8282" cy="3414166"/>
            </a:xfrm>
            <a:prstGeom prst="line">
              <a:avLst/>
            </a:prstGeom>
            <a:ln w="158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6FBC1D-CD7B-A234-364A-D8CC6D9DE4AE}"/>
                </a:ext>
              </a:extLst>
            </p:cNvPr>
            <p:cNvCxnSpPr/>
            <p:nvPr userDrawn="1"/>
          </p:nvCxnSpPr>
          <p:spPr>
            <a:xfrm flipH="1">
              <a:off x="626166" y="1989558"/>
              <a:ext cx="3674165" cy="0"/>
            </a:xfrm>
            <a:prstGeom prst="line">
              <a:avLst/>
            </a:prstGeom>
            <a:ln w="158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C36DCE0-1A85-69F0-CA6D-A15EFF291DF6}"/>
              </a:ext>
            </a:extLst>
          </p:cNvPr>
          <p:cNvGrpSpPr/>
          <p:nvPr/>
        </p:nvGrpSpPr>
        <p:grpSpPr>
          <a:xfrm>
            <a:off x="8039100" y="2471401"/>
            <a:ext cx="1932332" cy="2052974"/>
            <a:chOff x="8029575" y="2299951"/>
            <a:chExt cx="1932332" cy="2052974"/>
          </a:xfrm>
        </p:grpSpPr>
        <p:graphicFrame>
          <p:nvGraphicFramePr>
            <p:cNvPr id="11" name="Chart 10">
              <a:extLst>
                <a:ext uri="{FF2B5EF4-FFF2-40B4-BE49-F238E27FC236}">
                  <a16:creationId xmlns:a16="http://schemas.microsoft.com/office/drawing/2014/main" id="{840CEC12-E57D-7332-6D93-42007AA19575}"/>
                </a:ext>
              </a:extLst>
            </p:cNvPr>
            <p:cNvGraphicFramePr>
              <a:graphicFrameLocks/>
            </p:cNvGraphicFramePr>
            <p:nvPr userDrawn="1">
              <p:extLst>
                <p:ext uri="{D42A27DB-BD31-4B8C-83A1-F6EECF244321}">
                  <p14:modId xmlns:p14="http://schemas.microsoft.com/office/powerpoint/2010/main" val="1137729519"/>
                </p:ext>
              </p:extLst>
            </p:nvPr>
          </p:nvGraphicFramePr>
          <p:xfrm>
            <a:off x="8029575" y="2299951"/>
            <a:ext cx="1932332" cy="2052974"/>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48911F5B-794A-87EE-D8E9-89BFE16E0888}"/>
                </a:ext>
              </a:extLst>
            </p:cNvPr>
            <p:cNvCxnSpPr/>
            <p:nvPr userDrawn="1"/>
          </p:nvCxnSpPr>
          <p:spPr>
            <a:xfrm flipH="1">
              <a:off x="8279425" y="3222831"/>
              <a:ext cx="1633718" cy="0"/>
            </a:xfrm>
            <a:prstGeom prst="line">
              <a:avLst/>
            </a:prstGeom>
            <a:ln w="158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6E6821-A866-F495-D596-F4E37A71A54C}"/>
                </a:ext>
              </a:extLst>
            </p:cNvPr>
            <p:cNvCxnSpPr/>
            <p:nvPr userDrawn="1"/>
          </p:nvCxnSpPr>
          <p:spPr>
            <a:xfrm flipH="1" flipV="1">
              <a:off x="9085235" y="2413626"/>
              <a:ext cx="3683" cy="1625473"/>
            </a:xfrm>
            <a:prstGeom prst="line">
              <a:avLst/>
            </a:prstGeom>
            <a:ln w="158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E6CEBA9-CB0E-243E-829A-196C378C8D63}"/>
              </a:ext>
            </a:extLst>
          </p:cNvPr>
          <p:cNvGrpSpPr/>
          <p:nvPr/>
        </p:nvGrpSpPr>
        <p:grpSpPr>
          <a:xfrm>
            <a:off x="8039100" y="4314825"/>
            <a:ext cx="1943100" cy="2095501"/>
            <a:chOff x="225015" y="2"/>
            <a:chExt cx="4723383" cy="4325511"/>
          </a:xfrm>
        </p:grpSpPr>
        <p:graphicFrame>
          <p:nvGraphicFramePr>
            <p:cNvPr id="15" name="Chart 14">
              <a:extLst>
                <a:ext uri="{FF2B5EF4-FFF2-40B4-BE49-F238E27FC236}">
                  <a16:creationId xmlns:a16="http://schemas.microsoft.com/office/drawing/2014/main" id="{A38F0E54-9160-0046-3A22-0D8365A3755D}"/>
                </a:ext>
              </a:extLst>
            </p:cNvPr>
            <p:cNvGraphicFramePr>
              <a:graphicFrameLocks/>
            </p:cNvGraphicFramePr>
            <p:nvPr userDrawn="1">
              <p:extLst>
                <p:ext uri="{D42A27DB-BD31-4B8C-83A1-F6EECF244321}">
                  <p14:modId xmlns:p14="http://schemas.microsoft.com/office/powerpoint/2010/main" val="359696653"/>
                </p:ext>
              </p:extLst>
            </p:nvPr>
          </p:nvGraphicFramePr>
          <p:xfrm>
            <a:off x="225015" y="2"/>
            <a:ext cx="4723383" cy="4325511"/>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a:extLst>
                <a:ext uri="{FF2B5EF4-FFF2-40B4-BE49-F238E27FC236}">
                  <a16:creationId xmlns:a16="http://schemas.microsoft.com/office/drawing/2014/main" id="{9EA7609A-9FC8-E64B-B162-BE4DA8F82675}"/>
                </a:ext>
              </a:extLst>
            </p:cNvPr>
            <p:cNvCxnSpPr/>
            <p:nvPr userDrawn="1"/>
          </p:nvCxnSpPr>
          <p:spPr>
            <a:xfrm flipH="1" flipV="1">
              <a:off x="2909737" y="270679"/>
              <a:ext cx="70585" cy="3406005"/>
            </a:xfrm>
            <a:prstGeom prst="line">
              <a:avLst/>
            </a:prstGeom>
            <a:ln w="158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87C86-28AF-F865-1413-878930FC33D6}"/>
                </a:ext>
              </a:extLst>
            </p:cNvPr>
            <p:cNvCxnSpPr/>
            <p:nvPr userDrawn="1"/>
          </p:nvCxnSpPr>
          <p:spPr>
            <a:xfrm flipH="1" flipV="1">
              <a:off x="873322" y="1789190"/>
              <a:ext cx="3848285" cy="29390"/>
            </a:xfrm>
            <a:prstGeom prst="line">
              <a:avLst/>
            </a:prstGeom>
            <a:ln w="158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2713-CD8F-9C24-3440-3514BD73EA74}"/>
              </a:ext>
            </a:extLst>
          </p:cNvPr>
          <p:cNvSpPr>
            <a:spLocks noGrp="1"/>
          </p:cNvSpPr>
          <p:nvPr>
            <p:ph type="title"/>
          </p:nvPr>
        </p:nvSpPr>
        <p:spPr>
          <a:xfrm>
            <a:off x="428650" y="250063"/>
            <a:ext cx="7506143" cy="492443"/>
          </a:xfrm>
        </p:spPr>
        <p:txBody>
          <a:bodyPr/>
          <a:lstStyle/>
          <a:p>
            <a:r>
              <a:rPr lang="en-US" dirty="0"/>
              <a:t>ZEGA ETF Dividend Max Summary</a:t>
            </a:r>
          </a:p>
        </p:txBody>
      </p:sp>
      <p:sp>
        <p:nvSpPr>
          <p:cNvPr id="4" name="Content Placeholder 4">
            <a:extLst>
              <a:ext uri="{FF2B5EF4-FFF2-40B4-BE49-F238E27FC236}">
                <a16:creationId xmlns:a16="http://schemas.microsoft.com/office/drawing/2014/main" id="{145E7C7D-FB50-6FEB-8D39-4BACBA35F308}"/>
              </a:ext>
            </a:extLst>
          </p:cNvPr>
          <p:cNvSpPr txBox="1">
            <a:spLocks/>
          </p:cNvSpPr>
          <p:nvPr/>
        </p:nvSpPr>
        <p:spPr>
          <a:xfrm>
            <a:off x="354768" y="896231"/>
            <a:ext cx="11567410" cy="4425277"/>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200000"/>
              </a:lnSpc>
              <a:buClr>
                <a:schemeClr val="bg1">
                  <a:lumMod val="65000"/>
                </a:schemeClr>
              </a:buClr>
              <a:buSzPct val="80000"/>
              <a:buFont typeface="Wingdings" panose="05000000000000000000" pitchFamily="2" charset="2"/>
              <a:buChar char="q"/>
            </a:pPr>
            <a:r>
              <a:rPr lang="en-US" sz="2800" b="1" dirty="0">
                <a:solidFill>
                  <a:schemeClr val="tx1"/>
                </a:solidFill>
                <a:latin typeface="Gadugi" panose="020B0502040204020203" pitchFamily="34" charset="0"/>
                <a:ea typeface="Gadugi" panose="020B0502040204020203" pitchFamily="34" charset="0"/>
              </a:rPr>
              <a:t>High Income </a:t>
            </a:r>
            <a:r>
              <a:rPr lang="en-US" sz="2800" dirty="0">
                <a:solidFill>
                  <a:schemeClr val="tx1"/>
                </a:solidFill>
                <a:latin typeface="Gadugi" panose="020B0502040204020203" pitchFamily="34" charset="0"/>
                <a:ea typeface="Gadugi" panose="020B0502040204020203" pitchFamily="34" charset="0"/>
              </a:rPr>
              <a:t>Focus</a:t>
            </a:r>
          </a:p>
          <a:p>
            <a:pPr marL="285750" indent="-285750">
              <a:lnSpc>
                <a:spcPct val="200000"/>
              </a:lnSpc>
              <a:buClr>
                <a:schemeClr val="bg1">
                  <a:lumMod val="65000"/>
                </a:schemeClr>
              </a:buClr>
              <a:buSzPct val="80000"/>
              <a:buFont typeface="Wingdings" panose="05000000000000000000" pitchFamily="2" charset="2"/>
              <a:buChar char="q"/>
            </a:pPr>
            <a:r>
              <a:rPr lang="en-US" sz="2800" b="1" dirty="0">
                <a:solidFill>
                  <a:schemeClr val="tx1"/>
                </a:solidFill>
                <a:latin typeface="Gadugi" panose="020B0502040204020203" pitchFamily="34" charset="0"/>
                <a:ea typeface="Gadugi" panose="020B0502040204020203" pitchFamily="34" charset="0"/>
              </a:rPr>
              <a:t>Dividend yield is different than Total Return </a:t>
            </a:r>
          </a:p>
          <a:p>
            <a:pPr marL="285750" indent="-285750">
              <a:lnSpc>
                <a:spcPct val="200000"/>
              </a:lnSpc>
              <a:buClr>
                <a:schemeClr val="bg1">
                  <a:lumMod val="65000"/>
                </a:schemeClr>
              </a:buClr>
              <a:buSzPct val="80000"/>
              <a:buFont typeface="Wingdings" panose="05000000000000000000" pitchFamily="2" charset="2"/>
              <a:buChar char="q"/>
            </a:pPr>
            <a:r>
              <a:rPr lang="en-US" sz="2800" dirty="0">
                <a:solidFill>
                  <a:schemeClr val="tx1"/>
                </a:solidFill>
                <a:latin typeface="Gadugi" panose="020B0502040204020203" pitchFamily="34" charset="0"/>
                <a:ea typeface="Gadugi" panose="020B0502040204020203" pitchFamily="34" charset="0"/>
              </a:rPr>
              <a:t>ETFs carry same </a:t>
            </a:r>
            <a:r>
              <a:rPr lang="en-US" sz="2800" b="1" dirty="0">
                <a:solidFill>
                  <a:schemeClr val="tx1"/>
                </a:solidFill>
                <a:latin typeface="Gadugi" panose="020B0502040204020203" pitchFamily="34" charset="0"/>
                <a:ea typeface="Gadugi" panose="020B0502040204020203" pitchFamily="34" charset="0"/>
              </a:rPr>
              <a:t>downside risk </a:t>
            </a:r>
            <a:r>
              <a:rPr lang="en-US" sz="2800" dirty="0">
                <a:solidFill>
                  <a:schemeClr val="tx1"/>
                </a:solidFill>
                <a:latin typeface="Gadugi" panose="020B0502040204020203" pitchFamily="34" charset="0"/>
                <a:ea typeface="Gadugi" panose="020B0502040204020203" pitchFamily="34" charset="0"/>
              </a:rPr>
              <a:t>of stocks, minus options premium </a:t>
            </a:r>
          </a:p>
          <a:p>
            <a:pPr marL="285750" indent="-285750">
              <a:lnSpc>
                <a:spcPct val="200000"/>
              </a:lnSpc>
              <a:buClr>
                <a:schemeClr val="bg1">
                  <a:lumMod val="65000"/>
                </a:schemeClr>
              </a:buClr>
              <a:buSzPct val="80000"/>
              <a:buFont typeface="Wingdings" panose="05000000000000000000" pitchFamily="2" charset="2"/>
              <a:buChar char="q"/>
            </a:pPr>
            <a:r>
              <a:rPr lang="en-US" sz="2800" dirty="0">
                <a:solidFill>
                  <a:schemeClr val="tx1"/>
                </a:solidFill>
                <a:latin typeface="Gadugi" panose="020B0502040204020203" pitchFamily="34" charset="0"/>
                <a:ea typeface="Gadugi" panose="020B0502040204020203" pitchFamily="34" charset="0"/>
              </a:rPr>
              <a:t>Diversify Across </a:t>
            </a:r>
            <a:r>
              <a:rPr lang="en-US" sz="2800" b="1" dirty="0">
                <a:solidFill>
                  <a:schemeClr val="tx1"/>
                </a:solidFill>
                <a:latin typeface="Gadugi" panose="020B0502040204020203" pitchFamily="34" charset="0"/>
                <a:ea typeface="Gadugi" panose="020B0502040204020203" pitchFamily="34" charset="0"/>
              </a:rPr>
              <a:t>Stocks, Commodities and Bonds</a:t>
            </a:r>
          </a:p>
          <a:p>
            <a:pPr marL="285750" indent="-285750">
              <a:lnSpc>
                <a:spcPct val="200000"/>
              </a:lnSpc>
              <a:buClr>
                <a:schemeClr val="bg1">
                  <a:lumMod val="65000"/>
                </a:schemeClr>
              </a:buClr>
              <a:buSzPct val="80000"/>
              <a:buFont typeface="Wingdings" panose="05000000000000000000" pitchFamily="2" charset="2"/>
              <a:buChar char="q"/>
            </a:pPr>
            <a:r>
              <a:rPr lang="en-US" sz="2800" dirty="0">
                <a:solidFill>
                  <a:schemeClr val="tx1"/>
                </a:solidFill>
                <a:latin typeface="Gadugi" panose="020B0502040204020203" pitchFamily="34" charset="0"/>
                <a:ea typeface="Gadugi" panose="020B0502040204020203" pitchFamily="34" charset="0"/>
              </a:rPr>
              <a:t>Strategy does </a:t>
            </a:r>
            <a:r>
              <a:rPr lang="en-US" sz="2800" b="1" dirty="0">
                <a:solidFill>
                  <a:schemeClr val="tx1"/>
                </a:solidFill>
                <a:latin typeface="Gadugi" panose="020B0502040204020203" pitchFamily="34" charset="0"/>
                <a:ea typeface="Gadugi" panose="020B0502040204020203" pitchFamily="34" charset="0"/>
              </a:rPr>
              <a:t>not need options or margin approval </a:t>
            </a:r>
          </a:p>
          <a:p>
            <a:pPr marL="285750" indent="-285750">
              <a:lnSpc>
                <a:spcPct val="200000"/>
              </a:lnSpc>
              <a:buClr>
                <a:schemeClr val="bg1">
                  <a:lumMod val="65000"/>
                </a:schemeClr>
              </a:buClr>
              <a:buSzPct val="80000"/>
              <a:buFont typeface="Wingdings" panose="05000000000000000000" pitchFamily="2" charset="2"/>
              <a:buChar char="q"/>
            </a:pPr>
            <a:r>
              <a:rPr lang="en-US" sz="2800" dirty="0">
                <a:solidFill>
                  <a:schemeClr val="tx1"/>
                </a:solidFill>
                <a:latin typeface="Gadugi" panose="020B0502040204020203" pitchFamily="34" charset="0"/>
                <a:ea typeface="Gadugi" panose="020B0502040204020203" pitchFamily="34" charset="0"/>
              </a:rPr>
              <a:t>Strategy can be run in UMA or SMA format </a:t>
            </a:r>
          </a:p>
          <a:p>
            <a:pPr>
              <a:buClr>
                <a:schemeClr val="bg1">
                  <a:lumMod val="65000"/>
                </a:schemeClr>
              </a:buClr>
              <a:buSzPct val="80000"/>
            </a:pPr>
            <a:endParaRPr lang="en-US" sz="800" dirty="0">
              <a:solidFill>
                <a:schemeClr val="bg1">
                  <a:lumMod val="50000"/>
                </a:schemeClr>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69065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ACD5-6FDA-E12D-7DDA-DA904489F2A9}"/>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91F8C91E-35B3-5E4A-B4EE-B07358046F78}"/>
              </a:ext>
            </a:extLst>
          </p:cNvPr>
          <p:cNvPicPr>
            <a:picLocks noChangeAspect="1"/>
          </p:cNvPicPr>
          <p:nvPr/>
        </p:nvPicPr>
        <p:blipFill>
          <a:blip r:embed="rId2"/>
          <a:stretch>
            <a:fillRect/>
          </a:stretch>
        </p:blipFill>
        <p:spPr>
          <a:xfrm>
            <a:off x="1" y="169416"/>
            <a:ext cx="11081442" cy="6622857"/>
          </a:xfrm>
          <a:prstGeom prst="rect">
            <a:avLst/>
          </a:prstGeom>
        </p:spPr>
      </p:pic>
    </p:spTree>
    <p:extLst>
      <p:ext uri="{BB962C8B-B14F-4D97-AF65-F5344CB8AC3E}">
        <p14:creationId xmlns:p14="http://schemas.microsoft.com/office/powerpoint/2010/main" val="159414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01400" y="0"/>
            <a:ext cx="990600" cy="472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167121">
            <a:off x="2166688" y="-87474"/>
            <a:ext cx="6836081" cy="7000016"/>
          </a:xfrm>
          <a:prstGeom prst="rect">
            <a:avLst/>
          </a:prstGeom>
        </p:spPr>
      </p:pic>
      <p:sp>
        <p:nvSpPr>
          <p:cNvPr id="10" name="Title 1"/>
          <p:cNvSpPr txBox="1">
            <a:spLocks/>
          </p:cNvSpPr>
          <p:nvPr/>
        </p:nvSpPr>
        <p:spPr>
          <a:xfrm>
            <a:off x="1367393" y="1511229"/>
            <a:ext cx="8545630" cy="3337535"/>
          </a:xfrm>
          <a:prstGeom prst="rect">
            <a:avLst/>
          </a:prstGeom>
        </p:spPr>
        <p:txBody>
          <a:bodyPr/>
          <a:lstStyle>
            <a:lvl1pPr>
              <a:defRPr>
                <a:latin typeface="+mj-lt"/>
                <a:ea typeface="+mj-ea"/>
                <a:cs typeface="+mj-cs"/>
              </a:defRPr>
            </a:lvl1pPr>
          </a:lstStyle>
          <a:p>
            <a:pPr algn="ctr"/>
            <a:r>
              <a:rPr lang="en-US" sz="3200" dirty="0">
                <a:solidFill>
                  <a:schemeClr val="tx1"/>
                </a:solidFill>
                <a:latin typeface="Gadugi" panose="020B0502040204020203" pitchFamily="34" charset="0"/>
                <a:ea typeface="Gadugi" panose="020B0502040204020203" pitchFamily="34" charset="0"/>
              </a:rPr>
              <a:t>For more information – including short videos, podcasts, blog posts – on the entire family of ZEGA strategies:</a:t>
            </a:r>
          </a:p>
          <a:p>
            <a:pPr algn="ctr"/>
            <a:endParaRPr lang="en-US" sz="3200" dirty="0">
              <a:solidFill>
                <a:schemeClr val="tx1"/>
              </a:solidFill>
              <a:latin typeface="Gadugi" panose="020B0502040204020203" pitchFamily="34" charset="0"/>
              <a:ea typeface="Gadugi" panose="020B0502040204020203" pitchFamily="34" charset="0"/>
            </a:endParaRPr>
          </a:p>
          <a:p>
            <a:pPr algn="ctr"/>
            <a:r>
              <a:rPr lang="en-US" sz="3200" dirty="0">
                <a:solidFill>
                  <a:srgbClr val="0D7CA1"/>
                </a:solidFill>
                <a:latin typeface="Gadugi" panose="020B0502040204020203" pitchFamily="34" charset="0"/>
                <a:ea typeface="Gadugi" panose="020B0502040204020203" pitchFamily="34" charset="0"/>
              </a:rPr>
              <a:t>ZEGAInvestments.com</a:t>
            </a:r>
          </a:p>
          <a:p>
            <a:pPr algn="ctr"/>
            <a:endParaRPr lang="en-US" sz="3200" dirty="0">
              <a:solidFill>
                <a:srgbClr val="0D7CA1"/>
              </a:solidFill>
              <a:latin typeface="Gadugi" panose="020B0502040204020203" pitchFamily="34" charset="0"/>
              <a:ea typeface="Gadugi" panose="020B0502040204020203" pitchFamily="34" charset="0"/>
            </a:endParaRPr>
          </a:p>
          <a:p>
            <a:pPr algn="ctr"/>
            <a:r>
              <a:rPr lang="en-US" sz="3200" dirty="0">
                <a:solidFill>
                  <a:srgbClr val="0D7CA1"/>
                </a:solidFill>
                <a:latin typeface="Gadugi" panose="020B0502040204020203" pitchFamily="34" charset="0"/>
                <a:ea typeface="Gadugi" panose="020B0502040204020203" pitchFamily="34" charset="0"/>
              </a:rPr>
              <a:t>Service@ZEGAInvestments.com </a:t>
            </a:r>
            <a:r>
              <a:rPr lang="en-US" sz="1600" dirty="0">
                <a:solidFill>
                  <a:schemeClr val="bg1">
                    <a:lumMod val="65000"/>
                  </a:schemeClr>
                </a:solidFill>
                <a:latin typeface="Gadugi" panose="020B0502040204020203" pitchFamily="34" charset="0"/>
                <a:ea typeface="Gadugi" panose="020B0502040204020203" pitchFamily="34" charset="0"/>
              </a:rPr>
              <a:t>(email)</a:t>
            </a:r>
          </a:p>
          <a:p>
            <a:pPr algn="ctr"/>
            <a:endParaRPr lang="en-US" sz="800" dirty="0">
              <a:solidFill>
                <a:srgbClr val="0D7CA1"/>
              </a:solidFill>
              <a:latin typeface="Gadugi" panose="020B0502040204020203" pitchFamily="34" charset="0"/>
              <a:ea typeface="Gadugi" panose="020B0502040204020203" pitchFamily="34" charset="0"/>
            </a:endParaRPr>
          </a:p>
          <a:p>
            <a:pPr algn="ctr"/>
            <a:endParaRPr lang="en-US" sz="800" dirty="0">
              <a:solidFill>
                <a:schemeClr val="bg1">
                  <a:lumMod val="65000"/>
                </a:schemeClr>
              </a:solidFill>
              <a:latin typeface="Gadugi" panose="020B0502040204020203" pitchFamily="34" charset="0"/>
              <a:ea typeface="Gadugi" panose="020B0502040204020203" pitchFamily="34" charset="0"/>
            </a:endParaRPr>
          </a:p>
          <a:p>
            <a:pPr algn="ctr"/>
            <a:endParaRPr lang="en-US" sz="800" dirty="0">
              <a:solidFill>
                <a:srgbClr val="0D7CA1"/>
              </a:solidFill>
              <a:latin typeface="Gadugi" panose="020B0502040204020203" pitchFamily="34" charset="0"/>
              <a:ea typeface="Gadugi" panose="020B0502040204020203" pitchFamily="34" charset="0"/>
            </a:endParaRPr>
          </a:p>
          <a:p>
            <a:pPr algn="ctr"/>
            <a:endParaRPr lang="en-US" sz="3200" dirty="0">
              <a:solidFill>
                <a:srgbClr val="0D7CA1"/>
              </a:solidFill>
              <a:latin typeface="Gadugi" panose="020B0502040204020203" pitchFamily="34" charset="0"/>
              <a:ea typeface="Gadugi" panose="020B0502040204020203" pitchFamily="34" charset="0"/>
            </a:endParaRPr>
          </a:p>
          <a:p>
            <a:pPr algn="ctr"/>
            <a:endParaRPr lang="en-US" sz="3200" dirty="0">
              <a:solidFill>
                <a:srgbClr val="0D7CA1"/>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08887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7A5B-8DB8-9042-957A-B89CD9C8DC06}"/>
              </a:ext>
            </a:extLst>
          </p:cNvPr>
          <p:cNvSpPr>
            <a:spLocks noGrp="1"/>
          </p:cNvSpPr>
          <p:nvPr>
            <p:ph type="title"/>
          </p:nvPr>
        </p:nvSpPr>
        <p:spPr>
          <a:xfrm>
            <a:off x="685800" y="304800"/>
            <a:ext cx="5601131" cy="2684525"/>
          </a:xfrm>
        </p:spPr>
        <p:txBody>
          <a:bodyPr/>
          <a:lstStyle/>
          <a:p>
            <a:r>
              <a:rPr lang="en-US" dirty="0"/>
              <a:t>Disclosure</a:t>
            </a:r>
          </a:p>
        </p:txBody>
      </p:sp>
      <p:sp>
        <p:nvSpPr>
          <p:cNvPr id="3" name="Title 1">
            <a:extLst>
              <a:ext uri="{FF2B5EF4-FFF2-40B4-BE49-F238E27FC236}">
                <a16:creationId xmlns:a16="http://schemas.microsoft.com/office/drawing/2014/main" id="{2917C7FD-B478-69C7-0BDE-B0E2A3657E3C}"/>
              </a:ext>
            </a:extLst>
          </p:cNvPr>
          <p:cNvSpPr txBox="1">
            <a:spLocks/>
          </p:cNvSpPr>
          <p:nvPr/>
        </p:nvSpPr>
        <p:spPr>
          <a:xfrm>
            <a:off x="685800" y="758302"/>
            <a:ext cx="10011792" cy="5794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5"/>
                </a:solidFill>
                <a:latin typeface="+mn-lt"/>
                <a:ea typeface="+mj-ea"/>
                <a:cs typeface="+mj-cs"/>
              </a:defRPr>
            </a:lvl1pPr>
          </a:lstStyle>
          <a:p>
            <a:pPr lvl="0" algn="just"/>
            <a:r>
              <a:rPr lang="en-US" sz="1800" dirty="0">
                <a:solidFill>
                  <a:schemeClr val="bg1">
                    <a:lumMod val="65000"/>
                  </a:schemeClr>
                </a:solidFill>
                <a:latin typeface="Source Sans Pro"/>
                <a:cs typeface="Source Sans Pro"/>
              </a:rPr>
              <a:t>Information presented does not involve the rendering of personalized investment advice, but is limited to the dissemination of general information on products and services. This information should not be construed as an offer to buy or sell, or a solicitation of any offer to buy or sell the securities mentioned herein. </a:t>
            </a:r>
          </a:p>
          <a:p>
            <a:pPr lvl="0" algn="just"/>
            <a:r>
              <a:rPr lang="en-US" sz="1800" dirty="0">
                <a:solidFill>
                  <a:schemeClr val="bg1">
                    <a:lumMod val="65000"/>
                  </a:schemeClr>
                </a:solidFill>
                <a:latin typeface="Source Sans Pro"/>
                <a:cs typeface="Source Sans Pro"/>
              </a:rPr>
              <a:t> </a:t>
            </a:r>
          </a:p>
          <a:p>
            <a:pPr lvl="0" algn="just"/>
            <a:r>
              <a:rPr lang="en-US" sz="1800" dirty="0">
                <a:solidFill>
                  <a:schemeClr val="bg1">
                    <a:lumMod val="65000"/>
                  </a:schemeClr>
                </a:solidFill>
                <a:latin typeface="Source Sans Pro"/>
                <a:cs typeface="Source Sans Pro"/>
              </a:rPr>
              <a:t>This presentation should not be regarded as a complete analysis of the subjects discussed. All expressions of opinion reflect the judgment of the adviser as of the date of the presentation and are subject to change.</a:t>
            </a:r>
          </a:p>
          <a:p>
            <a:pPr lvl="0" algn="just"/>
            <a:r>
              <a:rPr lang="en-US" sz="1800" dirty="0">
                <a:solidFill>
                  <a:schemeClr val="bg1">
                    <a:lumMod val="65000"/>
                  </a:schemeClr>
                </a:solidFill>
                <a:latin typeface="Source Sans Pro"/>
                <a:cs typeface="Source Sans Pro"/>
              </a:rPr>
              <a:t> </a:t>
            </a:r>
          </a:p>
          <a:p>
            <a:pPr lvl="0" algn="just"/>
            <a:r>
              <a:rPr lang="en-US" sz="1800" dirty="0">
                <a:solidFill>
                  <a:schemeClr val="bg1">
                    <a:lumMod val="65000"/>
                  </a:schemeClr>
                </a:solidFill>
                <a:latin typeface="Source Sans Pro"/>
                <a:cs typeface="Source Sans Pro"/>
              </a:rPr>
              <a:t>Past performance may not be indicative of future results. Therefore, no current or prospective client should assume that the future performance of any specific investment or strategy will be profitable or equal to past performance levels. All investment strategies have the potential for profit or loss. Different types of investments involve varying degrees of risk, and there can be no assurance that any specific investment or strategy will be suitable or profitable for a client's portfolio. There are no assurances that a portfolio will match or outperform any particular benchmark. </a:t>
            </a:r>
          </a:p>
          <a:p>
            <a:pPr lvl="0" algn="just"/>
            <a:endParaRPr lang="en-US" sz="1800" dirty="0">
              <a:solidFill>
                <a:schemeClr val="bg1">
                  <a:lumMod val="65000"/>
                </a:schemeClr>
              </a:solidFill>
              <a:latin typeface="Source Sans Pro"/>
              <a:cs typeface="Source Sans Pro"/>
            </a:endParaRPr>
          </a:p>
          <a:p>
            <a:pPr lvl="0" algn="just"/>
            <a:endParaRPr lang="en-US" sz="1800" dirty="0">
              <a:solidFill>
                <a:schemeClr val="bg1">
                  <a:lumMod val="65000"/>
                </a:schemeClr>
              </a:solidFill>
              <a:latin typeface="Source Sans Pro"/>
              <a:cs typeface="Source Sans Pro"/>
            </a:endParaRPr>
          </a:p>
          <a:p>
            <a:pPr lvl="0" algn="just"/>
            <a:r>
              <a:rPr lang="en-US" sz="1800" dirty="0">
                <a:solidFill>
                  <a:schemeClr val="bg1">
                    <a:lumMod val="65000"/>
                  </a:schemeClr>
                </a:solidFill>
                <a:effectLst/>
                <a:latin typeface="Source Sans Pro" panose="020B0503030403020204" pitchFamily="34" charset="0"/>
                <a:ea typeface="Source Sans Pro" panose="020B0503030403020204" pitchFamily="34" charset="0"/>
                <a:cs typeface="Aptos" panose="020B0004020202020204" pitchFamily="34" charset="0"/>
              </a:rPr>
              <a:t>ZEGA Investments claims compliance with the Global Investment Performance Standards (GIPS®) and has prepared and presented this report in compliance with the GIPS standards.  ZEGA has not been independently verified</a:t>
            </a:r>
            <a:r>
              <a:rPr lang="en-US" sz="1800" dirty="0">
                <a:solidFill>
                  <a:schemeClr val="bg1">
                    <a:lumMod val="65000"/>
                  </a:schemeClr>
                </a:solidFill>
                <a:latin typeface="Source Sans Pro" panose="020B0503030403020204" pitchFamily="34" charset="0"/>
                <a:ea typeface="Source Sans Pro" panose="020B0503030403020204" pitchFamily="34" charset="0"/>
                <a:cs typeface="Source Sans Pro"/>
              </a:rPr>
              <a:t>. </a:t>
            </a:r>
          </a:p>
          <a:p>
            <a:pPr algn="just"/>
            <a:r>
              <a:rPr lang="en-US" sz="1800" dirty="0">
                <a:solidFill>
                  <a:schemeClr val="bg1">
                    <a:lumMod val="65000"/>
                  </a:schemeClr>
                </a:solidFill>
                <a:latin typeface="Source Sans Pro"/>
                <a:cs typeface="Source Sans Pro"/>
              </a:rPr>
              <a:t> </a:t>
            </a:r>
          </a:p>
          <a:p>
            <a:pPr lvl="0" algn="just"/>
            <a:r>
              <a:rPr lang="en-US" sz="1800" b="1" dirty="0">
                <a:solidFill>
                  <a:schemeClr val="bg1">
                    <a:lumMod val="65000"/>
                  </a:schemeClr>
                </a:solidFill>
                <a:latin typeface="Source Sans Pro"/>
                <a:cs typeface="Source Sans Pro"/>
              </a:rPr>
              <a:t>Except where specifically identified otherwise, all performance data in this presentation is the performance of the Separate Account Strategy. </a:t>
            </a:r>
          </a:p>
        </p:txBody>
      </p:sp>
    </p:spTree>
    <p:extLst>
      <p:ext uri="{BB962C8B-B14F-4D97-AF65-F5344CB8AC3E}">
        <p14:creationId xmlns:p14="http://schemas.microsoft.com/office/powerpoint/2010/main" val="82771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033" y="377889"/>
            <a:ext cx="5601131" cy="492443"/>
          </a:xfrm>
        </p:spPr>
        <p:txBody>
          <a:bodyPr/>
          <a:lstStyle/>
          <a:p>
            <a:r>
              <a:rPr lang="en-US" dirty="0"/>
              <a:t>About ZEGA Investments LLC</a:t>
            </a:r>
          </a:p>
        </p:txBody>
      </p:sp>
      <p:sp>
        <p:nvSpPr>
          <p:cNvPr id="10" name="Rectangle 9"/>
          <p:cNvSpPr/>
          <p:nvPr/>
        </p:nvSpPr>
        <p:spPr>
          <a:xfrm>
            <a:off x="11201400" y="0"/>
            <a:ext cx="990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609C26B0-3AB3-179A-4F8F-FBAF16A30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492" y="5816924"/>
            <a:ext cx="1146980" cy="277496"/>
          </a:xfrm>
          <a:prstGeom prst="rect">
            <a:avLst/>
          </a:prstGeom>
          <a:solidFill>
            <a:schemeClr val="bg1"/>
          </a:solidFill>
        </p:spPr>
      </p:pic>
      <p:pic>
        <p:nvPicPr>
          <p:cNvPr id="33" name="Picture 32">
            <a:extLst>
              <a:ext uri="{FF2B5EF4-FFF2-40B4-BE49-F238E27FC236}">
                <a16:creationId xmlns:a16="http://schemas.microsoft.com/office/drawing/2014/main" id="{03A25034-FF09-1446-B4A7-EA46F8EC296C}"/>
              </a:ext>
            </a:extLst>
          </p:cNvPr>
          <p:cNvPicPr>
            <a:picLocks noChangeAspect="1"/>
          </p:cNvPicPr>
          <p:nvPr/>
        </p:nvPicPr>
        <p:blipFill>
          <a:blip r:embed="rId4"/>
          <a:stretch>
            <a:fillRect/>
          </a:stretch>
        </p:blipFill>
        <p:spPr>
          <a:xfrm>
            <a:off x="5624257" y="5863887"/>
            <a:ext cx="2160630" cy="221671"/>
          </a:xfrm>
          <a:prstGeom prst="rect">
            <a:avLst/>
          </a:prstGeom>
          <a:solidFill>
            <a:schemeClr val="bg1"/>
          </a:solidFill>
        </p:spPr>
      </p:pic>
      <p:pic>
        <p:nvPicPr>
          <p:cNvPr id="34" name="Picture 33">
            <a:extLst>
              <a:ext uri="{FF2B5EF4-FFF2-40B4-BE49-F238E27FC236}">
                <a16:creationId xmlns:a16="http://schemas.microsoft.com/office/drawing/2014/main" id="{B1C914E1-B1DE-4616-780E-459D423E6E56}"/>
              </a:ext>
            </a:extLst>
          </p:cNvPr>
          <p:cNvPicPr>
            <a:picLocks noChangeAspect="1"/>
          </p:cNvPicPr>
          <p:nvPr/>
        </p:nvPicPr>
        <p:blipFill>
          <a:blip r:embed="rId5"/>
          <a:stretch>
            <a:fillRect/>
          </a:stretch>
        </p:blipFill>
        <p:spPr>
          <a:xfrm>
            <a:off x="1448268" y="5803835"/>
            <a:ext cx="1403184" cy="303674"/>
          </a:xfrm>
          <a:prstGeom prst="rect">
            <a:avLst/>
          </a:prstGeom>
          <a:solidFill>
            <a:schemeClr val="bg1"/>
          </a:solidFill>
        </p:spPr>
      </p:pic>
      <p:pic>
        <p:nvPicPr>
          <p:cNvPr id="35" name="Picture 34">
            <a:extLst>
              <a:ext uri="{FF2B5EF4-FFF2-40B4-BE49-F238E27FC236}">
                <a16:creationId xmlns:a16="http://schemas.microsoft.com/office/drawing/2014/main" id="{B96A7D59-5971-DF63-8E37-C382B6269EF9}"/>
              </a:ext>
            </a:extLst>
          </p:cNvPr>
          <p:cNvPicPr>
            <a:picLocks noChangeAspect="1"/>
          </p:cNvPicPr>
          <p:nvPr/>
        </p:nvPicPr>
        <p:blipFill>
          <a:blip r:embed="rId6"/>
          <a:stretch>
            <a:fillRect/>
          </a:stretch>
        </p:blipFill>
        <p:spPr>
          <a:xfrm>
            <a:off x="7985519" y="5733814"/>
            <a:ext cx="1130285" cy="367516"/>
          </a:xfrm>
          <a:prstGeom prst="rect">
            <a:avLst/>
          </a:prstGeom>
          <a:solidFill>
            <a:schemeClr val="bg1"/>
          </a:solidFill>
        </p:spPr>
      </p:pic>
      <p:pic>
        <p:nvPicPr>
          <p:cNvPr id="36" name="Picture 35" descr="A picture containing object&#10;&#10;Description automatically generated">
            <a:extLst>
              <a:ext uri="{FF2B5EF4-FFF2-40B4-BE49-F238E27FC236}">
                <a16:creationId xmlns:a16="http://schemas.microsoft.com/office/drawing/2014/main" id="{27A1CEDE-BD83-6947-344E-CFCEB0FAF5EB}"/>
              </a:ext>
            </a:extLst>
          </p:cNvPr>
          <p:cNvPicPr>
            <a:picLocks noChangeAspect="1"/>
          </p:cNvPicPr>
          <p:nvPr/>
        </p:nvPicPr>
        <p:blipFill>
          <a:blip r:embed="rId7"/>
          <a:stretch>
            <a:fillRect/>
          </a:stretch>
        </p:blipFill>
        <p:spPr>
          <a:xfrm>
            <a:off x="4525037" y="5704511"/>
            <a:ext cx="966071" cy="522200"/>
          </a:xfrm>
          <a:prstGeom prst="rect">
            <a:avLst/>
          </a:prstGeom>
          <a:solidFill>
            <a:schemeClr val="bg1"/>
          </a:solidFill>
        </p:spPr>
      </p:pic>
      <p:pic>
        <p:nvPicPr>
          <p:cNvPr id="37" name="Picture 36">
            <a:extLst>
              <a:ext uri="{FF2B5EF4-FFF2-40B4-BE49-F238E27FC236}">
                <a16:creationId xmlns:a16="http://schemas.microsoft.com/office/drawing/2014/main" id="{1F547AE2-FA70-8C40-5710-D611105C5405}"/>
              </a:ext>
            </a:extLst>
          </p:cNvPr>
          <p:cNvPicPr>
            <a:picLocks noChangeAspect="1"/>
          </p:cNvPicPr>
          <p:nvPr/>
        </p:nvPicPr>
        <p:blipFill>
          <a:blip r:embed="rId8"/>
          <a:stretch>
            <a:fillRect/>
          </a:stretch>
        </p:blipFill>
        <p:spPr>
          <a:xfrm>
            <a:off x="3081944" y="5731583"/>
            <a:ext cx="1223356" cy="448179"/>
          </a:xfrm>
          <a:prstGeom prst="rect">
            <a:avLst/>
          </a:prstGeom>
          <a:solidFill>
            <a:schemeClr val="bg1"/>
          </a:solidFill>
        </p:spPr>
      </p:pic>
      <p:sp>
        <p:nvSpPr>
          <p:cNvPr id="39" name="Isosceles Triangle 38"/>
          <p:cNvSpPr/>
          <p:nvPr/>
        </p:nvSpPr>
        <p:spPr>
          <a:xfrm rot="10800000">
            <a:off x="1388853" y="6223554"/>
            <a:ext cx="9031493" cy="285750"/>
          </a:xfrm>
          <a:prstGeom prst="triangle">
            <a:avLst>
              <a:gd name="adj" fmla="val 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a:extLst>
              <a:ext uri="{FF2B5EF4-FFF2-40B4-BE49-F238E27FC236}">
                <a16:creationId xmlns:a16="http://schemas.microsoft.com/office/drawing/2014/main" id="{DB508A0C-3F2E-A9AD-EF00-BB20678F9821}"/>
              </a:ext>
            </a:extLst>
          </p:cNvPr>
          <p:cNvSpPr txBox="1">
            <a:spLocks/>
          </p:cNvSpPr>
          <p:nvPr/>
        </p:nvSpPr>
        <p:spPr>
          <a:xfrm>
            <a:off x="621265" y="932594"/>
            <a:ext cx="7000368" cy="4154984"/>
          </a:xfrm>
          <a:prstGeom prst="rect">
            <a:avLst/>
          </a:prstGeom>
          <a:solidFill>
            <a:schemeClr val="bg1"/>
          </a:solidFill>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Clr>
                <a:schemeClr val="bg1">
                  <a:lumMod val="65000"/>
                </a:schemeClr>
              </a:buClr>
              <a:buSzPct val="80000"/>
              <a:buFont typeface="Wingdings" panose="05000000000000000000" pitchFamily="2" charset="2"/>
              <a:buChar char="q"/>
            </a:pPr>
            <a:r>
              <a:rPr lang="en-US" dirty="0">
                <a:latin typeface="Gadugi" panose="020B0502040204020203" pitchFamily="34" charset="0"/>
                <a:ea typeface="Gadugi" panose="020B0502040204020203" pitchFamily="34" charset="0"/>
              </a:rPr>
              <a:t>ZEGA Investments - SEC Registered Investment Advisor effective 2024 Originally part of ZEGA Financial Founded in 2011</a:t>
            </a:r>
          </a:p>
          <a:p>
            <a:pPr>
              <a:buClr>
                <a:schemeClr val="bg1">
                  <a:lumMod val="65000"/>
                </a:schemeClr>
              </a:buClr>
              <a:buSzPct val="80000"/>
            </a:pPr>
            <a:endParaRPr lang="en-US" dirty="0">
              <a:latin typeface="Gadugi" panose="020B0502040204020203" pitchFamily="34" charset="0"/>
              <a:ea typeface="Gadugi" panose="020B0502040204020203" pitchFamily="34" charset="0"/>
            </a:endParaRPr>
          </a:p>
          <a:p>
            <a:pPr marL="285750" indent="-285750">
              <a:buClr>
                <a:schemeClr val="bg1">
                  <a:lumMod val="65000"/>
                </a:schemeClr>
              </a:buClr>
              <a:buSzPct val="80000"/>
              <a:buFont typeface="Wingdings" panose="05000000000000000000" pitchFamily="2" charset="2"/>
              <a:buChar char="q"/>
            </a:pPr>
            <a:r>
              <a:rPr lang="en-US" dirty="0">
                <a:latin typeface="Gadugi" panose="020B0502040204020203" pitchFamily="34" charset="0"/>
                <a:ea typeface="Gadugi" panose="020B0502040204020203" pitchFamily="34" charset="0"/>
              </a:rPr>
              <a:t> ZEGA Investments AUM ~$500M+ as of 12/31/24.  </a:t>
            </a:r>
          </a:p>
          <a:p>
            <a:pPr>
              <a:buClr>
                <a:schemeClr val="bg1">
                  <a:lumMod val="65000"/>
                </a:schemeClr>
              </a:buClr>
              <a:buSzPct val="80000"/>
            </a:pPr>
            <a:endParaRPr lang="en-US" dirty="0">
              <a:latin typeface="Gadugi" panose="020B0502040204020203" pitchFamily="34" charset="0"/>
              <a:ea typeface="Gadugi" panose="020B0502040204020203" pitchFamily="34" charset="0"/>
            </a:endParaRPr>
          </a:p>
          <a:p>
            <a:pPr marL="285750" indent="-285750">
              <a:buClr>
                <a:schemeClr val="bg1">
                  <a:lumMod val="65000"/>
                </a:schemeClr>
              </a:buClr>
              <a:buSzPct val="80000"/>
              <a:buFont typeface="Wingdings" panose="05000000000000000000" pitchFamily="2" charset="2"/>
              <a:buChar char="q"/>
            </a:pPr>
            <a:r>
              <a:rPr lang="en-US" dirty="0">
                <a:latin typeface="Gadugi" panose="020B0502040204020203" pitchFamily="34" charset="0"/>
                <a:ea typeface="Gadugi" panose="020B0502040204020203" pitchFamily="34" charset="0"/>
              </a:rPr>
              <a:t>Conservative market positioning that encompasses hedged equity, alternative income, alpha generation and more</a:t>
            </a:r>
          </a:p>
          <a:p>
            <a:pPr>
              <a:buClr>
                <a:schemeClr val="bg1">
                  <a:lumMod val="65000"/>
                </a:schemeClr>
              </a:buClr>
              <a:buSzPct val="80000"/>
            </a:pPr>
            <a:endParaRPr lang="en-US" dirty="0">
              <a:latin typeface="Gadugi" panose="020B0502040204020203" pitchFamily="34" charset="0"/>
              <a:ea typeface="Gadugi" panose="020B0502040204020203" pitchFamily="34" charset="0"/>
            </a:endParaRPr>
          </a:p>
          <a:p>
            <a:pPr marL="285750" indent="-285750">
              <a:buClr>
                <a:schemeClr val="bg1">
                  <a:lumMod val="65000"/>
                </a:schemeClr>
              </a:buClr>
              <a:buSzPct val="80000"/>
              <a:buFont typeface="Wingdings" panose="05000000000000000000" pitchFamily="2" charset="2"/>
              <a:buChar char="q"/>
            </a:pPr>
            <a:r>
              <a:rPr lang="en-US" dirty="0">
                <a:latin typeface="Gadugi" panose="020B0502040204020203" pitchFamily="34" charset="0"/>
                <a:ea typeface="Gadugi" panose="020B0502040204020203" pitchFamily="34" charset="0"/>
              </a:rPr>
              <a:t>Authors of the best-seller</a:t>
            </a:r>
            <a:r>
              <a:rPr lang="en-US" baseline="30000" dirty="0">
                <a:latin typeface="Gadugi" panose="020B0502040204020203" pitchFamily="34" charset="0"/>
                <a:ea typeface="Gadugi" panose="020B0502040204020203" pitchFamily="34" charset="0"/>
              </a:rPr>
              <a:t>1</a:t>
            </a:r>
            <a:r>
              <a:rPr lang="en-US" dirty="0">
                <a:latin typeface="Gadugi" panose="020B0502040204020203" pitchFamily="34" charset="0"/>
                <a:ea typeface="Gadugi" panose="020B0502040204020203" pitchFamily="34" charset="0"/>
              </a:rPr>
              <a:t> on hedged equity: “</a:t>
            </a:r>
            <a:r>
              <a:rPr lang="en-US" i="1" dirty="0">
                <a:latin typeface="Gadugi" panose="020B0502040204020203" pitchFamily="34" charset="0"/>
                <a:ea typeface="Gadugi" panose="020B0502040204020203" pitchFamily="34" charset="0"/>
              </a:rPr>
              <a:t>Buy and Hedge: The 5 Iron Rules for Investing over the Long Term”</a:t>
            </a:r>
            <a:endParaRPr lang="en-US" dirty="0">
              <a:latin typeface="Gadugi" panose="020B0502040204020203" pitchFamily="34" charset="0"/>
              <a:ea typeface="Gadugi" panose="020B0502040204020203" pitchFamily="34" charset="0"/>
            </a:endParaRPr>
          </a:p>
          <a:p>
            <a:pPr marL="285750" indent="-285750">
              <a:buClr>
                <a:schemeClr val="bg1">
                  <a:lumMod val="65000"/>
                </a:schemeClr>
              </a:buClr>
              <a:buSzPct val="80000"/>
              <a:buFont typeface="Wingdings" panose="05000000000000000000" pitchFamily="2" charset="2"/>
              <a:buChar char="q"/>
            </a:pPr>
            <a:endParaRPr lang="en-US" dirty="0">
              <a:latin typeface="Gadugi" panose="020B0502040204020203" pitchFamily="34" charset="0"/>
              <a:ea typeface="Gadugi" panose="020B0502040204020203" pitchFamily="34" charset="0"/>
            </a:endParaRPr>
          </a:p>
          <a:p>
            <a:pPr marL="285750" indent="-285750">
              <a:buClr>
                <a:schemeClr val="bg1">
                  <a:lumMod val="65000"/>
                </a:schemeClr>
              </a:buClr>
              <a:buSzPct val="80000"/>
              <a:buFont typeface="Wingdings" panose="05000000000000000000" pitchFamily="2" charset="2"/>
              <a:buChar char="q"/>
            </a:pPr>
            <a:r>
              <a:rPr lang="en-US" dirty="0">
                <a:latin typeface="Gadugi" panose="020B0502040204020203" pitchFamily="34" charset="0"/>
                <a:ea typeface="Gadugi" panose="020B0502040204020203" pitchFamily="34" charset="0"/>
              </a:rPr>
              <a:t>Established as a source for option insights on numerous financial media</a:t>
            </a:r>
          </a:p>
          <a:p>
            <a:pPr marL="285750" indent="-285750">
              <a:buClr>
                <a:schemeClr val="bg1">
                  <a:lumMod val="65000"/>
                </a:schemeClr>
              </a:buClr>
              <a:buSzPct val="80000"/>
              <a:buFont typeface="Wingdings" panose="05000000000000000000" pitchFamily="2" charset="2"/>
              <a:buChar char="q"/>
            </a:pPr>
            <a:endParaRPr lang="en-US" dirty="0">
              <a:latin typeface="Gadugi" panose="020B0502040204020203" pitchFamily="34" charset="0"/>
              <a:ea typeface="Gadugi" panose="020B0502040204020203" pitchFamily="34" charset="0"/>
            </a:endParaRPr>
          </a:p>
          <a:p>
            <a:pPr marL="285750" indent="-285750">
              <a:buClr>
                <a:schemeClr val="bg1">
                  <a:lumMod val="65000"/>
                </a:schemeClr>
              </a:buClr>
              <a:buSzPct val="80000"/>
              <a:buFont typeface="Wingdings" panose="05000000000000000000" pitchFamily="2" charset="2"/>
              <a:buChar char="q"/>
            </a:pPr>
            <a:r>
              <a:rPr lang="en-US" dirty="0">
                <a:latin typeface="Gadugi" panose="020B0502040204020203" pitchFamily="34" charset="0"/>
                <a:ea typeface="Gadugi" panose="020B0502040204020203" pitchFamily="34" charset="0"/>
              </a:rPr>
              <a:t>Host of the “Broken Pie Chart Podcast”</a:t>
            </a:r>
            <a:endParaRPr lang="en-US" dirty="0"/>
          </a:p>
        </p:txBody>
      </p:sp>
      <p:pic>
        <p:nvPicPr>
          <p:cNvPr id="7" name="Picture 6" descr="A close up of a microphone&#10;&#10;Description automatically generated">
            <a:extLst>
              <a:ext uri="{FF2B5EF4-FFF2-40B4-BE49-F238E27FC236}">
                <a16:creationId xmlns:a16="http://schemas.microsoft.com/office/drawing/2014/main" id="{FBA4921D-7786-780E-7B8B-CE516D344984}"/>
              </a:ext>
            </a:extLst>
          </p:cNvPr>
          <p:cNvPicPr>
            <a:picLocks noChangeAspect="1"/>
          </p:cNvPicPr>
          <p:nvPr/>
        </p:nvPicPr>
        <p:blipFill>
          <a:blip r:embed="rId9" cstate="print">
            <a:extLst>
              <a:ext uri="{28A0092B-C50C-407E-A947-70E740481C1C}">
                <a14:useLocalDpi xmlns:a14="http://schemas.microsoft.com/office/drawing/2010/main" val="0"/>
              </a:ext>
            </a:extLst>
          </a:blip>
          <a:srcRect l="50000" t="13194" r="10341" b="46667"/>
          <a:stretch/>
        </p:blipFill>
        <p:spPr>
          <a:xfrm>
            <a:off x="6438164" y="4390715"/>
            <a:ext cx="964142" cy="975821"/>
          </a:xfrm>
          <a:prstGeom prst="rect">
            <a:avLst/>
          </a:prstGeom>
        </p:spPr>
      </p:pic>
      <p:sp>
        <p:nvSpPr>
          <p:cNvPr id="12" name="Content Placeholder 7">
            <a:extLst>
              <a:ext uri="{FF2B5EF4-FFF2-40B4-BE49-F238E27FC236}">
                <a16:creationId xmlns:a16="http://schemas.microsoft.com/office/drawing/2014/main" id="{649683B2-2D0B-9EC3-1E18-1EE047659CDC}"/>
              </a:ext>
            </a:extLst>
          </p:cNvPr>
          <p:cNvSpPr txBox="1">
            <a:spLocks/>
          </p:cNvSpPr>
          <p:nvPr/>
        </p:nvSpPr>
        <p:spPr>
          <a:xfrm>
            <a:off x="8191500" y="501133"/>
            <a:ext cx="3632018" cy="3531736"/>
          </a:xfrm>
          <a:prstGeom prst="rect">
            <a:avLst/>
          </a:prstGeom>
          <a:solidFill>
            <a:srgbClr val="0D7CA1"/>
          </a:solidFill>
        </p:spPr>
        <p:txBody>
          <a:bodyPr wrap="square" lIns="274320" tIns="0" rIns="274320" bIns="27432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rtl="0">
              <a:spcAft>
                <a:spcPts val="600"/>
              </a:spcAft>
            </a:pPr>
            <a:endParaRPr lang="en-US" sz="1400" i="1" kern="1200" dirty="0">
              <a:solidFill>
                <a:schemeClr val="bg1"/>
              </a:solidFill>
              <a:latin typeface="Gadugi" panose="020B0502040204020203" pitchFamily="34" charset="0"/>
              <a:ea typeface="Gadugi" panose="020B0502040204020203" pitchFamily="34" charset="0"/>
              <a:cs typeface="Source Sans Pro"/>
            </a:endParaRPr>
          </a:p>
          <a:p>
            <a:pPr algn="ctr" rtl="0">
              <a:spcAft>
                <a:spcPts val="600"/>
              </a:spcAft>
            </a:pPr>
            <a:r>
              <a:rPr lang="en-US" sz="1400" i="1" kern="1200" dirty="0">
                <a:solidFill>
                  <a:schemeClr val="bg1"/>
                </a:solidFill>
                <a:latin typeface="Gadugi" panose="020B0502040204020203" pitchFamily="34" charset="0"/>
                <a:ea typeface="Gadugi" panose="020B0502040204020203" pitchFamily="34" charset="0"/>
                <a:cs typeface="Source Sans Pro"/>
              </a:rPr>
              <a:t>“ZEGA partners with advisors to deliver options-based solutions that clearly define and align potential returns with an individual client’s risk profile.</a:t>
            </a:r>
          </a:p>
          <a:p>
            <a:pPr algn="ctr" rtl="0">
              <a:spcAft>
                <a:spcPts val="600"/>
              </a:spcAft>
            </a:pPr>
            <a:r>
              <a:rPr lang="en-US" sz="1400" i="1" kern="1200" dirty="0">
                <a:solidFill>
                  <a:schemeClr val="bg1"/>
                </a:solidFill>
                <a:latin typeface="Gadugi" panose="020B0502040204020203" pitchFamily="34" charset="0"/>
                <a:ea typeface="Gadugi" panose="020B0502040204020203" pitchFamily="34" charset="0"/>
                <a:cs typeface="Source Sans Pro"/>
              </a:rPr>
              <a:t>We combine over 140 years of trading experience with our passion to develop forward-thinking strategies that distinguish both our firm…and yours. </a:t>
            </a:r>
          </a:p>
          <a:p>
            <a:pPr algn="ctr" rtl="0">
              <a:spcAft>
                <a:spcPts val="600"/>
              </a:spcAft>
            </a:pPr>
            <a:r>
              <a:rPr lang="en-US" sz="1400" i="1" kern="1200" dirty="0">
                <a:solidFill>
                  <a:schemeClr val="bg1"/>
                </a:solidFill>
                <a:latin typeface="Gadugi" panose="020B0502040204020203" pitchFamily="34" charset="0"/>
                <a:ea typeface="Gadugi" panose="020B0502040204020203" pitchFamily="34" charset="0"/>
                <a:cs typeface="Source Sans Pro"/>
              </a:rPr>
              <a:t> Never forgetting our adherence to the strictest  of ethical codes.”</a:t>
            </a:r>
          </a:p>
          <a:p>
            <a:pPr algn="ctr" rtl="0">
              <a:lnSpc>
                <a:spcPts val="1500"/>
              </a:lnSpc>
            </a:pPr>
            <a:endParaRPr lang="en-US" sz="1600" kern="1200" dirty="0">
              <a:solidFill>
                <a:schemeClr val="bg1"/>
              </a:solidFill>
              <a:latin typeface="Gadugi" panose="020B0502040204020203" pitchFamily="34" charset="0"/>
              <a:ea typeface="Gadugi" panose="020B0502040204020203" pitchFamily="34" charset="0"/>
            </a:endParaRPr>
          </a:p>
          <a:p>
            <a:pPr algn="ctr" rtl="0">
              <a:lnSpc>
                <a:spcPts val="1500"/>
              </a:lnSpc>
            </a:pPr>
            <a:r>
              <a:rPr lang="en-US" sz="1400" kern="1200" dirty="0">
                <a:solidFill>
                  <a:schemeClr val="bg1"/>
                </a:solidFill>
                <a:latin typeface="Gadugi" panose="020B0502040204020203" pitchFamily="34" charset="0"/>
                <a:ea typeface="Gadugi" panose="020B0502040204020203" pitchFamily="34" charset="0"/>
              </a:rPr>
              <a:t>Jay Pestrichelli, Founder &amp; Executive Chairman</a:t>
            </a:r>
          </a:p>
        </p:txBody>
      </p:sp>
      <p:pic>
        <p:nvPicPr>
          <p:cNvPr id="4" name="Picture 3" descr="A black background with blue text&#10;&#10;AI-generated content may be incorrect.">
            <a:extLst>
              <a:ext uri="{FF2B5EF4-FFF2-40B4-BE49-F238E27FC236}">
                <a16:creationId xmlns:a16="http://schemas.microsoft.com/office/drawing/2014/main" id="{9A61F5D7-6B81-6EE3-6EBF-4473FF303F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0794117" y="5480174"/>
            <a:ext cx="1809236" cy="537469"/>
          </a:xfrm>
          <a:prstGeom prst="rect">
            <a:avLst/>
          </a:prstGeom>
        </p:spPr>
      </p:pic>
      <p:sp>
        <p:nvSpPr>
          <p:cNvPr id="3" name="TextBox 2">
            <a:extLst>
              <a:ext uri="{FF2B5EF4-FFF2-40B4-BE49-F238E27FC236}">
                <a16:creationId xmlns:a16="http://schemas.microsoft.com/office/drawing/2014/main" id="{3D777663-B2B6-0EA3-EF32-173E64B7EF85}"/>
              </a:ext>
            </a:extLst>
          </p:cNvPr>
          <p:cNvSpPr txBox="1"/>
          <p:nvPr/>
        </p:nvSpPr>
        <p:spPr>
          <a:xfrm>
            <a:off x="487974" y="6570008"/>
            <a:ext cx="10968401" cy="230832"/>
          </a:xfrm>
          <a:prstGeom prst="rect">
            <a:avLst/>
          </a:prstGeom>
          <a:noFill/>
        </p:spPr>
        <p:txBody>
          <a:bodyPr wrap="square" rtlCol="0">
            <a:spAutoFit/>
          </a:bodyPr>
          <a:lstStyle/>
          <a:p>
            <a:r>
              <a:rPr lang="en-US" sz="900" dirty="0">
                <a:effectLst/>
                <a:latin typeface="Segoe UI" panose="020B0502040204020203" pitchFamily="34" charset="0"/>
              </a:rPr>
              <a:t>Registration as an investment advisor does not constitute an endorsement of the firm by the SEC or any other securities regulator and does not mean the advisor has attained a particular level of skill or ability</a:t>
            </a:r>
            <a:endParaRPr lang="en-US" sz="900" dirty="0"/>
          </a:p>
        </p:txBody>
      </p:sp>
      <p:sp>
        <p:nvSpPr>
          <p:cNvPr id="5" name="TextBox 4">
            <a:extLst>
              <a:ext uri="{FF2B5EF4-FFF2-40B4-BE49-F238E27FC236}">
                <a16:creationId xmlns:a16="http://schemas.microsoft.com/office/drawing/2014/main" id="{3A32C370-479F-F2CD-CE9E-176111209AA3}"/>
              </a:ext>
            </a:extLst>
          </p:cNvPr>
          <p:cNvSpPr txBox="1"/>
          <p:nvPr/>
        </p:nvSpPr>
        <p:spPr>
          <a:xfrm>
            <a:off x="483388" y="6318504"/>
            <a:ext cx="4856708" cy="230832"/>
          </a:xfrm>
          <a:prstGeom prst="rect">
            <a:avLst/>
          </a:prstGeom>
          <a:noFill/>
        </p:spPr>
        <p:txBody>
          <a:bodyPr wrap="square" rtlCol="0">
            <a:spAutoFit/>
          </a:bodyPr>
          <a:lstStyle/>
          <a:p>
            <a:r>
              <a:rPr lang="en-US" sz="900" dirty="0">
                <a:effectLst/>
                <a:latin typeface="Segoe UI" panose="020B0502040204020203" pitchFamily="34" charset="0"/>
              </a:rPr>
              <a:t>1 Appeared on Amazon best-seller list for ‘Investing’ category upon release January 2011</a:t>
            </a:r>
            <a:endParaRPr lang="en-US" sz="900" dirty="0"/>
          </a:p>
        </p:txBody>
      </p:sp>
      <p:sp>
        <p:nvSpPr>
          <p:cNvPr id="38" name="Isosceles Triangle 37"/>
          <p:cNvSpPr/>
          <p:nvPr/>
        </p:nvSpPr>
        <p:spPr>
          <a:xfrm>
            <a:off x="1447800" y="5029795"/>
            <a:ext cx="9048750" cy="665927"/>
          </a:xfrm>
          <a:prstGeom prst="triangle">
            <a:avLst>
              <a:gd name="adj" fmla="val 735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3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9C35EA-CB35-C7ED-731A-0E53FD39ACE8}"/>
              </a:ext>
            </a:extLst>
          </p:cNvPr>
          <p:cNvPicPr>
            <a:picLocks noChangeAspect="1"/>
          </p:cNvPicPr>
          <p:nvPr/>
        </p:nvPicPr>
        <p:blipFill>
          <a:blip r:embed="rId2"/>
          <a:stretch>
            <a:fillRect/>
          </a:stretch>
        </p:blipFill>
        <p:spPr>
          <a:xfrm>
            <a:off x="0" y="573"/>
            <a:ext cx="12192000" cy="6856854"/>
          </a:xfrm>
          <a:prstGeom prst="rect">
            <a:avLst/>
          </a:prstGeom>
        </p:spPr>
      </p:pic>
    </p:spTree>
    <p:extLst>
      <p:ext uri="{BB962C8B-B14F-4D97-AF65-F5344CB8AC3E}">
        <p14:creationId xmlns:p14="http://schemas.microsoft.com/office/powerpoint/2010/main" val="409383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201400" y="0"/>
            <a:ext cx="990600" cy="472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049884-90EB-4AF1-9D2C-35B41348E00D}"/>
              </a:ext>
            </a:extLst>
          </p:cNvPr>
          <p:cNvSpPr>
            <a:spLocks noChangeArrowheads="1"/>
          </p:cNvSpPr>
          <p:nvPr/>
        </p:nvSpPr>
        <p:spPr bwMode="gray">
          <a:xfrm>
            <a:off x="345759" y="1358157"/>
            <a:ext cx="11133937" cy="40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defTabSz="893241" eaLnBrk="0" hangingPunct="0"/>
            <a:endParaRPr lang="en-US" sz="2800" noProof="1">
              <a:solidFill>
                <a:schemeClr val="tx1">
                  <a:lumMod val="65000"/>
                  <a:lumOff val="35000"/>
                </a:schemeClr>
              </a:solidFill>
              <a:latin typeface="Source Sans Pro"/>
              <a:cs typeface="Source Sans Pro"/>
            </a:endParaRPr>
          </a:p>
        </p:txBody>
      </p:sp>
      <p:sp>
        <p:nvSpPr>
          <p:cNvPr id="13" name="Text Placeholder 9">
            <a:extLst>
              <a:ext uri="{FF2B5EF4-FFF2-40B4-BE49-F238E27FC236}">
                <a16:creationId xmlns:a16="http://schemas.microsoft.com/office/drawing/2014/main" id="{573A03DA-C852-4413-BD71-F5BBEF35FD4F}"/>
              </a:ext>
            </a:extLst>
          </p:cNvPr>
          <p:cNvSpPr txBox="1">
            <a:spLocks/>
          </p:cNvSpPr>
          <p:nvPr/>
        </p:nvSpPr>
        <p:spPr bwMode="auto">
          <a:xfrm>
            <a:off x="552449" y="493809"/>
            <a:ext cx="8728315" cy="676084"/>
          </a:xfrm>
          <a:prstGeom prst="rect">
            <a:avLst/>
          </a:prstGeom>
        </p:spPr>
        <p:txBody>
          <a:bodyPr vert="horz" lIns="91440" tIns="45720" rIns="91440" bIns="45720" rtlCol="0" anchor="ctr">
            <a:normAutofit/>
          </a:bodyPr>
          <a:lstStyle>
            <a:lvl1pPr>
              <a:lnSpc>
                <a:spcPct val="90000"/>
              </a:lnSpc>
              <a:spcBef>
                <a:spcPct val="0"/>
              </a:spcBef>
              <a:buNone/>
              <a:defRPr sz="3200">
                <a:solidFill>
                  <a:schemeClr val="accent5"/>
                </a:solidFill>
                <a:ea typeface="+mj-ea"/>
                <a:cs typeface="+mj-cs"/>
              </a:defRPr>
            </a:lvl1pPr>
          </a:lstStyle>
          <a:p>
            <a:r>
              <a:rPr lang="en-US" dirty="0">
                <a:solidFill>
                  <a:srgbClr val="0D7CA1"/>
                </a:solidFill>
              </a:rPr>
              <a:t>Dividend Max – Basket of ETFs for Alt Income</a:t>
            </a:r>
          </a:p>
        </p:txBody>
      </p:sp>
      <p:sp>
        <p:nvSpPr>
          <p:cNvPr id="3" name="Text Placeholder 9">
            <a:extLst>
              <a:ext uri="{FF2B5EF4-FFF2-40B4-BE49-F238E27FC236}">
                <a16:creationId xmlns:a16="http://schemas.microsoft.com/office/drawing/2014/main" id="{857E18EB-0BFC-B074-80C0-A55CA0BD1268}"/>
              </a:ext>
            </a:extLst>
          </p:cNvPr>
          <p:cNvSpPr txBox="1">
            <a:spLocks/>
          </p:cNvSpPr>
          <p:nvPr/>
        </p:nvSpPr>
        <p:spPr bwMode="auto">
          <a:xfrm>
            <a:off x="267827" y="1455927"/>
            <a:ext cx="10855641" cy="5477073"/>
          </a:xfrm>
          <a:prstGeom prst="rect">
            <a:avLst/>
          </a:prstGeom>
          <a:noFill/>
          <a:ln w="9525">
            <a:noFill/>
            <a:miter lim="800000"/>
            <a:headEnd/>
            <a:tailEnd/>
          </a:ln>
        </p:spPr>
        <p:txBody>
          <a:bodyPr lIns="101870" tIns="50935" rIns="101870" bIns="50935"/>
          <a:lstStyle/>
          <a:p>
            <a:pPr marL="285750" marR="0" lvl="0" indent="-285750" defTabSz="914400" eaLnBrk="1" fontAlgn="auto" latinLnBrk="0" hangingPunct="1">
              <a:lnSpc>
                <a:spcPct val="200000"/>
              </a:lnSpc>
              <a:spcBef>
                <a:spcPts val="0"/>
              </a:spcBef>
              <a:spcAft>
                <a:spcPts val="0"/>
              </a:spcAft>
              <a:buClr>
                <a:prstClr val="white">
                  <a:lumMod val="65000"/>
                </a:prstClr>
              </a:buClr>
              <a:buSzPct val="80000"/>
              <a:buFont typeface="Wingdings" panose="05000000000000000000" pitchFamily="2" charset="2"/>
              <a:buChar char="q"/>
              <a:tabLst>
                <a:tab pos="682625" algn="l"/>
              </a:tabLst>
              <a:defRPr/>
            </a:pPr>
            <a:r>
              <a:rPr lang="en-US" sz="2400" dirty="0">
                <a:latin typeface="Gadugi" panose="020B0502040204020203" pitchFamily="34" charset="0"/>
                <a:ea typeface="Gadugi" panose="020B0502040204020203" pitchFamily="34" charset="0"/>
              </a:rPr>
              <a:t>Actively managed </a:t>
            </a:r>
            <a:r>
              <a:rPr lang="en-US" sz="2400" b="1" dirty="0">
                <a:latin typeface="Gadugi" panose="020B0502040204020203" pitchFamily="34" charset="0"/>
                <a:ea typeface="Gadugi" panose="020B0502040204020203" pitchFamily="34" charset="0"/>
              </a:rPr>
              <a:t>Basket of ETFs </a:t>
            </a:r>
            <a:r>
              <a:rPr lang="en-US" sz="2400" dirty="0">
                <a:latin typeface="Gadugi" panose="020B0502040204020203" pitchFamily="34" charset="0"/>
                <a:ea typeface="Gadugi" panose="020B0502040204020203" pitchFamily="34" charset="0"/>
              </a:rPr>
              <a:t>constructed with options on a single ticker with the intention of </a:t>
            </a:r>
            <a:r>
              <a:rPr lang="en-US" sz="2400" b="1" dirty="0">
                <a:latin typeface="Gadugi" panose="020B0502040204020203" pitchFamily="34" charset="0"/>
                <a:ea typeface="Gadugi" panose="020B0502040204020203" pitchFamily="34" charset="0"/>
              </a:rPr>
              <a:t>delivering outsized dividend yields</a:t>
            </a:r>
            <a:r>
              <a:rPr lang="en-US" sz="2400" dirty="0">
                <a:latin typeface="Gadugi" panose="020B0502040204020203" pitchFamily="34" charset="0"/>
                <a:ea typeface="Gadugi" panose="020B0502040204020203" pitchFamily="34" charset="0"/>
              </a:rPr>
              <a:t>.</a:t>
            </a:r>
          </a:p>
          <a:p>
            <a:pPr marL="285750" marR="0" lvl="0" indent="-285750" defTabSz="914400" eaLnBrk="1" fontAlgn="auto" latinLnBrk="0" hangingPunct="1">
              <a:lnSpc>
                <a:spcPct val="200000"/>
              </a:lnSpc>
              <a:spcBef>
                <a:spcPts val="0"/>
              </a:spcBef>
              <a:spcAft>
                <a:spcPts val="0"/>
              </a:spcAft>
              <a:buClr>
                <a:prstClr val="white">
                  <a:lumMod val="65000"/>
                </a:prstClr>
              </a:buClr>
              <a:buSzPct val="80000"/>
              <a:buFont typeface="Wingdings" panose="05000000000000000000" pitchFamily="2" charset="2"/>
              <a:buChar char="q"/>
              <a:tabLst>
                <a:tab pos="682625" algn="l"/>
              </a:tabLst>
              <a:defRPr/>
            </a:pPr>
            <a:r>
              <a:rPr lang="en-US" sz="2400" dirty="0">
                <a:latin typeface="Gadugi" panose="020B0502040204020203" pitchFamily="34" charset="0"/>
                <a:ea typeface="Gadugi" panose="020B0502040204020203" pitchFamily="34" charset="0"/>
              </a:rPr>
              <a:t>Strategy designed to </a:t>
            </a:r>
            <a:r>
              <a:rPr lang="en-US" sz="2400" b="1" dirty="0">
                <a:latin typeface="Gadugi" panose="020B0502040204020203" pitchFamily="34" charset="0"/>
                <a:ea typeface="Gadugi" panose="020B0502040204020203" pitchFamily="34" charset="0"/>
              </a:rPr>
              <a:t>convert option volatility </a:t>
            </a:r>
            <a:r>
              <a:rPr lang="en-US" sz="2400" dirty="0">
                <a:latin typeface="Gadugi" panose="020B0502040204020203" pitchFamily="34" charset="0"/>
                <a:ea typeface="Gadugi" panose="020B0502040204020203" pitchFamily="34" charset="0"/>
              </a:rPr>
              <a:t>to cash flow</a:t>
            </a:r>
          </a:p>
          <a:p>
            <a:pPr marL="285750" marR="0" lvl="0" indent="-285750" defTabSz="914400" eaLnBrk="1" fontAlgn="auto" latinLnBrk="0" hangingPunct="1">
              <a:lnSpc>
                <a:spcPct val="200000"/>
              </a:lnSpc>
              <a:spcBef>
                <a:spcPts val="0"/>
              </a:spcBef>
              <a:spcAft>
                <a:spcPts val="0"/>
              </a:spcAft>
              <a:buClr>
                <a:prstClr val="white">
                  <a:lumMod val="65000"/>
                </a:prstClr>
              </a:buClr>
              <a:buSzPct val="80000"/>
              <a:buFont typeface="Wingdings" panose="05000000000000000000" pitchFamily="2" charset="2"/>
              <a:buChar char="q"/>
              <a:tabLst>
                <a:tab pos="682625" algn="l"/>
              </a:tabLst>
              <a:defRPr/>
            </a:pPr>
            <a:r>
              <a:rPr lang="en-US" sz="2400" dirty="0">
                <a:latin typeface="Gadugi" panose="020B0502040204020203" pitchFamily="34" charset="0"/>
                <a:ea typeface="Gadugi" panose="020B0502040204020203" pitchFamily="34" charset="0"/>
              </a:rPr>
              <a:t>Using short-term and near-the-money </a:t>
            </a:r>
            <a:r>
              <a:rPr lang="en-US" sz="2400" b="1" dirty="0">
                <a:latin typeface="Gadugi" panose="020B0502040204020203" pitchFamily="34" charset="0"/>
                <a:ea typeface="Gadugi" panose="020B0502040204020203" pitchFamily="34" charset="0"/>
              </a:rPr>
              <a:t>option selling,</a:t>
            </a:r>
            <a:r>
              <a:rPr lang="en-US" sz="2400" dirty="0">
                <a:latin typeface="Gadugi" panose="020B0502040204020203" pitchFamily="34" charset="0"/>
                <a:ea typeface="Gadugi" panose="020B0502040204020203" pitchFamily="34" charset="0"/>
              </a:rPr>
              <a:t> Puts, Calls or Spreads. The strategy looks to </a:t>
            </a:r>
            <a:r>
              <a:rPr lang="en-US" sz="2400" b="1" dirty="0">
                <a:latin typeface="Gadugi" panose="020B0502040204020203" pitchFamily="34" charset="0"/>
                <a:ea typeface="Gadugi" panose="020B0502040204020203" pitchFamily="34" charset="0"/>
              </a:rPr>
              <a:t>take advantage of the natural time decay </a:t>
            </a:r>
            <a:r>
              <a:rPr lang="en-US" sz="2400" dirty="0">
                <a:latin typeface="Gadugi" panose="020B0502040204020203" pitchFamily="34" charset="0"/>
                <a:ea typeface="Gadugi" panose="020B0502040204020203" pitchFamily="34" charset="0"/>
              </a:rPr>
              <a:t>of options </a:t>
            </a:r>
          </a:p>
          <a:p>
            <a:pPr marL="285750" marR="0" lvl="0" indent="-285750" defTabSz="914400" eaLnBrk="1" fontAlgn="auto" latinLnBrk="0" hangingPunct="1">
              <a:lnSpc>
                <a:spcPct val="200000"/>
              </a:lnSpc>
              <a:spcBef>
                <a:spcPts val="0"/>
              </a:spcBef>
              <a:spcAft>
                <a:spcPts val="0"/>
              </a:spcAft>
              <a:buClr>
                <a:prstClr val="white">
                  <a:lumMod val="65000"/>
                </a:prstClr>
              </a:buClr>
              <a:buSzPct val="80000"/>
              <a:buFont typeface="Wingdings" panose="05000000000000000000" pitchFamily="2" charset="2"/>
              <a:buChar char="q"/>
              <a:tabLst>
                <a:tab pos="682625" algn="l"/>
              </a:tabLst>
              <a:defRPr/>
            </a:pPr>
            <a:r>
              <a:rPr lang="en-US" sz="2400" dirty="0">
                <a:solidFill>
                  <a:schemeClr val="tx1"/>
                </a:solidFill>
                <a:latin typeface="Gadugi" panose="020B0502040204020203" pitchFamily="34" charset="0"/>
                <a:ea typeface="Gadugi" panose="020B0502040204020203" pitchFamily="34" charset="0"/>
              </a:rPr>
              <a:t>Some positions may use a </a:t>
            </a:r>
            <a:r>
              <a:rPr lang="en-US" sz="2400" b="1" dirty="0">
                <a:solidFill>
                  <a:schemeClr val="tx1"/>
                </a:solidFill>
                <a:latin typeface="Gadugi" panose="020B0502040204020203" pitchFamily="34" charset="0"/>
                <a:ea typeface="Gadugi" panose="020B0502040204020203" pitchFamily="34" charset="0"/>
              </a:rPr>
              <a:t>replication of a covered call </a:t>
            </a:r>
            <a:r>
              <a:rPr lang="en-US" sz="2400" dirty="0">
                <a:solidFill>
                  <a:schemeClr val="tx1"/>
                </a:solidFill>
                <a:latin typeface="Gadugi" panose="020B0502040204020203" pitchFamily="34" charset="0"/>
                <a:ea typeface="Gadugi" panose="020B0502040204020203" pitchFamily="34" charset="0"/>
              </a:rPr>
              <a:t>strategy. </a:t>
            </a:r>
          </a:p>
          <a:p>
            <a:pPr marL="285750" marR="0" lvl="0" indent="-285750" defTabSz="914400" eaLnBrk="1" fontAlgn="auto" latinLnBrk="0" hangingPunct="1">
              <a:lnSpc>
                <a:spcPct val="200000"/>
              </a:lnSpc>
              <a:spcBef>
                <a:spcPts val="0"/>
              </a:spcBef>
              <a:spcAft>
                <a:spcPts val="0"/>
              </a:spcAft>
              <a:buClr>
                <a:prstClr val="white">
                  <a:lumMod val="65000"/>
                </a:prstClr>
              </a:buClr>
              <a:buSzPct val="80000"/>
              <a:buFont typeface="Wingdings" panose="05000000000000000000" pitchFamily="2" charset="2"/>
              <a:buChar char="q"/>
              <a:tabLst>
                <a:tab pos="682625" algn="l"/>
              </a:tabLst>
              <a:defRPr/>
            </a:pPr>
            <a:endParaRPr lang="en-US" sz="2000" dirty="0">
              <a:latin typeface="Gadugi" panose="020B0502040204020203" pitchFamily="34" charset="0"/>
              <a:ea typeface="Gadugi" panose="020B0502040204020203" pitchFamily="34" charset="0"/>
            </a:endParaRPr>
          </a:p>
          <a:p>
            <a:pPr marL="285750" marR="0" lvl="0" indent="-285750" defTabSz="914400" eaLnBrk="1" fontAlgn="auto" latinLnBrk="0" hangingPunct="1">
              <a:lnSpc>
                <a:spcPct val="100000"/>
              </a:lnSpc>
              <a:spcBef>
                <a:spcPts val="0"/>
              </a:spcBef>
              <a:spcAft>
                <a:spcPts val="0"/>
              </a:spcAft>
              <a:buClr>
                <a:prstClr val="white">
                  <a:lumMod val="65000"/>
                </a:prstClr>
              </a:buClr>
              <a:buSzPct val="80000"/>
              <a:buFont typeface="Wingdings" panose="05000000000000000000" pitchFamily="2" charset="2"/>
              <a:buChar char="q"/>
              <a:tabLst>
                <a:tab pos="682625" algn="l"/>
              </a:tabLst>
              <a:defRPr/>
            </a:pPr>
            <a:endParaRPr lang="en-US" sz="2000" dirty="0">
              <a:latin typeface="Gadugi" panose="020B0502040204020203" pitchFamily="34" charset="0"/>
              <a:ea typeface="Gadugi" panose="020B0502040204020203" pitchFamily="34" charset="0"/>
            </a:endParaRPr>
          </a:p>
          <a:p>
            <a:pPr marL="285750" marR="0" lvl="0" indent="-285750" defTabSz="914400" eaLnBrk="1" fontAlgn="auto" latinLnBrk="0" hangingPunct="1">
              <a:lnSpc>
                <a:spcPct val="100000"/>
              </a:lnSpc>
              <a:spcBef>
                <a:spcPts val="0"/>
              </a:spcBef>
              <a:spcAft>
                <a:spcPts val="0"/>
              </a:spcAft>
              <a:buClr>
                <a:prstClr val="white">
                  <a:lumMod val="65000"/>
                </a:prstClr>
              </a:buClr>
              <a:buSzPct val="80000"/>
              <a:buFont typeface="Wingdings" panose="05000000000000000000" pitchFamily="2" charset="2"/>
              <a:buChar char="q"/>
              <a:tabLst>
                <a:tab pos="682625" algn="l"/>
              </a:tabLst>
              <a:defRPr/>
            </a:pPr>
            <a:endParaRPr lang="en-US" dirty="0">
              <a:latin typeface="Gadugi" panose="020B0502040204020203" pitchFamily="34" charset="0"/>
              <a:ea typeface="Gadugi" panose="020B0502040204020203" pitchFamily="34" charset="0"/>
            </a:endParaRPr>
          </a:p>
          <a:p>
            <a:pPr marL="285750" marR="0" lvl="0" indent="-285750" defTabSz="914400" eaLnBrk="1" fontAlgn="auto" latinLnBrk="0" hangingPunct="1">
              <a:lnSpc>
                <a:spcPct val="100000"/>
              </a:lnSpc>
              <a:spcBef>
                <a:spcPts val="0"/>
              </a:spcBef>
              <a:spcAft>
                <a:spcPts val="0"/>
              </a:spcAft>
              <a:buClr>
                <a:prstClr val="white">
                  <a:lumMod val="65000"/>
                </a:prstClr>
              </a:buClr>
              <a:buSzPct val="80000"/>
              <a:buFont typeface="Wingdings" panose="05000000000000000000" pitchFamily="2" charset="2"/>
              <a:buChar char="q"/>
              <a:tabLst>
                <a:tab pos="682625" algn="l"/>
              </a:tabLst>
              <a:defRPr/>
            </a:pPr>
            <a:endParaRPr lang="en-US"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41673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13873" y="433563"/>
            <a:ext cx="6870833" cy="551848"/>
          </a:xfrm>
          <a:prstGeom prst="rect">
            <a:avLst/>
          </a:prstGeom>
        </p:spPr>
        <p:txBody>
          <a:bodyPr/>
          <a:lstStyle>
            <a:lvl1pPr>
              <a:defRPr>
                <a:latin typeface="+mj-lt"/>
                <a:ea typeface="+mj-ea"/>
                <a:cs typeface="+mj-cs"/>
              </a:defRPr>
            </a:lvl1pPr>
          </a:lstStyle>
          <a:p>
            <a:r>
              <a:rPr lang="en-US" sz="3200" dirty="0">
                <a:solidFill>
                  <a:srgbClr val="0D7CA1"/>
                </a:solidFill>
                <a:latin typeface="Gadugi" panose="020B0502040204020203" pitchFamily="34" charset="0"/>
                <a:ea typeface="Gadugi" panose="020B0502040204020203" pitchFamily="34" charset="0"/>
              </a:rPr>
              <a:t>A review of Covered Calls </a:t>
            </a:r>
          </a:p>
        </p:txBody>
      </p:sp>
      <p:graphicFrame>
        <p:nvGraphicFramePr>
          <p:cNvPr id="6" name="Chart 5"/>
          <p:cNvGraphicFramePr/>
          <p:nvPr/>
        </p:nvGraphicFramePr>
        <p:xfrm>
          <a:off x="845751" y="1164510"/>
          <a:ext cx="9682206"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149543" y="6078319"/>
            <a:ext cx="761747" cy="584775"/>
          </a:xfrm>
          <a:prstGeom prst="rect">
            <a:avLst/>
          </a:prstGeom>
          <a:solidFill>
            <a:schemeClr val="bg1"/>
          </a:solidFill>
        </p:spPr>
        <p:txBody>
          <a:bodyPr wrap="none" rtlCol="0">
            <a:spAutoFit/>
          </a:bodyPr>
          <a:lstStyle/>
          <a:p>
            <a:pPr algn="ctr"/>
            <a:r>
              <a:rPr lang="en-US" sz="1600" dirty="0">
                <a:solidFill>
                  <a:schemeClr val="tx1"/>
                </a:solidFill>
                <a:latin typeface="Arial Narrow" panose="020B0606020202030204" pitchFamily="34" charset="0"/>
              </a:rPr>
              <a:t>Open</a:t>
            </a:r>
          </a:p>
          <a:p>
            <a:pPr algn="ctr"/>
            <a:r>
              <a:rPr lang="en-US" sz="1600" dirty="0">
                <a:solidFill>
                  <a:schemeClr val="tx1"/>
                </a:solidFill>
                <a:latin typeface="Arial Narrow" panose="020B0606020202030204" pitchFamily="34" charset="0"/>
              </a:rPr>
              <a:t>position</a:t>
            </a:r>
          </a:p>
        </p:txBody>
      </p:sp>
      <p:grpSp>
        <p:nvGrpSpPr>
          <p:cNvPr id="25" name="Group 24"/>
          <p:cNvGrpSpPr/>
          <p:nvPr/>
        </p:nvGrpSpPr>
        <p:grpSpPr>
          <a:xfrm>
            <a:off x="1530417" y="2208148"/>
            <a:ext cx="2059806" cy="338554"/>
            <a:chOff x="1530417" y="2208148"/>
            <a:chExt cx="1944303" cy="338554"/>
          </a:xfrm>
        </p:grpSpPr>
        <p:cxnSp>
          <p:nvCxnSpPr>
            <p:cNvPr id="22" name="Straight Arrow Connector 21"/>
            <p:cNvCxnSpPr/>
            <p:nvPr/>
          </p:nvCxnSpPr>
          <p:spPr>
            <a:xfrm>
              <a:off x="1530417" y="2367815"/>
              <a:ext cx="1944303" cy="0"/>
            </a:xfrm>
            <a:prstGeom prst="straightConnector1">
              <a:avLst/>
            </a:prstGeom>
            <a:ln w="9525" cap="flat" cmpd="sng" algn="ctr">
              <a:solidFill>
                <a:srgbClr val="00B05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0" name="TextBox 19"/>
            <p:cNvSpPr txBox="1"/>
            <p:nvPr/>
          </p:nvSpPr>
          <p:spPr>
            <a:xfrm>
              <a:off x="2085168" y="2208148"/>
              <a:ext cx="761747" cy="338554"/>
            </a:xfrm>
            <a:prstGeom prst="rect">
              <a:avLst/>
            </a:prstGeom>
            <a:solidFill>
              <a:schemeClr val="bg1"/>
            </a:solidFill>
          </p:spPr>
          <p:txBody>
            <a:bodyPr wrap="none" rtlCol="0">
              <a:spAutoFit/>
            </a:bodyPr>
            <a:lstStyle/>
            <a:p>
              <a:r>
                <a:rPr lang="en-US" sz="1600" dirty="0">
                  <a:solidFill>
                    <a:srgbClr val="00B050"/>
                  </a:solidFill>
                  <a:latin typeface="Arial Narrow" panose="020B0606020202030204" pitchFamily="34" charset="0"/>
                </a:rPr>
                <a:t>Sell call</a:t>
              </a:r>
            </a:p>
          </p:txBody>
        </p:sp>
      </p:grpSp>
      <p:grpSp>
        <p:nvGrpSpPr>
          <p:cNvPr id="46" name="Group 45"/>
          <p:cNvGrpSpPr/>
          <p:nvPr/>
        </p:nvGrpSpPr>
        <p:grpSpPr>
          <a:xfrm>
            <a:off x="3588619" y="1633780"/>
            <a:ext cx="2059806" cy="338554"/>
            <a:chOff x="1530417" y="2208148"/>
            <a:chExt cx="1944303" cy="338554"/>
          </a:xfrm>
        </p:grpSpPr>
        <p:cxnSp>
          <p:nvCxnSpPr>
            <p:cNvPr id="47" name="Straight Arrow Connector 46"/>
            <p:cNvCxnSpPr/>
            <p:nvPr/>
          </p:nvCxnSpPr>
          <p:spPr>
            <a:xfrm>
              <a:off x="1530417" y="2367815"/>
              <a:ext cx="1944303" cy="0"/>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85168" y="2208148"/>
              <a:ext cx="761747" cy="338554"/>
            </a:xfrm>
            <a:prstGeom prst="rect">
              <a:avLst/>
            </a:prstGeom>
            <a:solidFill>
              <a:schemeClr val="bg1"/>
            </a:solidFill>
          </p:spPr>
          <p:txBody>
            <a:bodyPr wrap="none" rtlCol="0">
              <a:spAutoFit/>
            </a:bodyPr>
            <a:lstStyle/>
            <a:p>
              <a:r>
                <a:rPr lang="en-US" sz="1600" dirty="0">
                  <a:solidFill>
                    <a:srgbClr val="00B050"/>
                  </a:solidFill>
                  <a:latin typeface="Arial Narrow" panose="020B0606020202030204" pitchFamily="34" charset="0"/>
                </a:rPr>
                <a:t>Sell call</a:t>
              </a:r>
            </a:p>
          </p:txBody>
        </p:sp>
      </p:grpSp>
      <p:grpSp>
        <p:nvGrpSpPr>
          <p:cNvPr id="49" name="Group 48"/>
          <p:cNvGrpSpPr/>
          <p:nvPr/>
        </p:nvGrpSpPr>
        <p:grpSpPr>
          <a:xfrm>
            <a:off x="5666070" y="1935432"/>
            <a:ext cx="2149643" cy="338554"/>
            <a:chOff x="1530417" y="2208148"/>
            <a:chExt cx="1944303" cy="338554"/>
          </a:xfrm>
        </p:grpSpPr>
        <p:cxnSp>
          <p:nvCxnSpPr>
            <p:cNvPr id="50" name="Straight Arrow Connector 49"/>
            <p:cNvCxnSpPr/>
            <p:nvPr/>
          </p:nvCxnSpPr>
          <p:spPr>
            <a:xfrm>
              <a:off x="1530417" y="2367815"/>
              <a:ext cx="1944303" cy="0"/>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085168" y="2208148"/>
              <a:ext cx="761747" cy="338554"/>
            </a:xfrm>
            <a:prstGeom prst="rect">
              <a:avLst/>
            </a:prstGeom>
            <a:solidFill>
              <a:schemeClr val="bg1"/>
            </a:solidFill>
          </p:spPr>
          <p:txBody>
            <a:bodyPr wrap="none" rtlCol="0">
              <a:spAutoFit/>
            </a:bodyPr>
            <a:lstStyle/>
            <a:p>
              <a:r>
                <a:rPr lang="en-US" sz="1600" dirty="0">
                  <a:solidFill>
                    <a:srgbClr val="00B050"/>
                  </a:solidFill>
                  <a:latin typeface="Arial Narrow" panose="020B0606020202030204" pitchFamily="34" charset="0"/>
                </a:rPr>
                <a:t>Sell call</a:t>
              </a:r>
            </a:p>
          </p:txBody>
        </p:sp>
      </p:grpSp>
      <p:grpSp>
        <p:nvGrpSpPr>
          <p:cNvPr id="52" name="Group 51"/>
          <p:cNvGrpSpPr/>
          <p:nvPr/>
        </p:nvGrpSpPr>
        <p:grpSpPr>
          <a:xfrm>
            <a:off x="7791649" y="2463329"/>
            <a:ext cx="2149643" cy="338554"/>
            <a:chOff x="1530417" y="2208148"/>
            <a:chExt cx="1944303" cy="338554"/>
          </a:xfrm>
        </p:grpSpPr>
        <p:cxnSp>
          <p:nvCxnSpPr>
            <p:cNvPr id="53" name="Straight Arrow Connector 52"/>
            <p:cNvCxnSpPr/>
            <p:nvPr/>
          </p:nvCxnSpPr>
          <p:spPr>
            <a:xfrm>
              <a:off x="1530417" y="2367815"/>
              <a:ext cx="1944303" cy="0"/>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085168" y="2208148"/>
              <a:ext cx="688983" cy="338554"/>
            </a:xfrm>
            <a:prstGeom prst="rect">
              <a:avLst/>
            </a:prstGeom>
            <a:solidFill>
              <a:schemeClr val="bg1"/>
            </a:solidFill>
          </p:spPr>
          <p:txBody>
            <a:bodyPr wrap="none" rtlCol="0">
              <a:spAutoFit/>
            </a:bodyPr>
            <a:lstStyle/>
            <a:p>
              <a:r>
                <a:rPr lang="en-US" sz="1600" dirty="0">
                  <a:solidFill>
                    <a:srgbClr val="00B050"/>
                  </a:solidFill>
                  <a:latin typeface="Arial Narrow" panose="020B0606020202030204" pitchFamily="34" charset="0"/>
                </a:rPr>
                <a:t>Sell call</a:t>
              </a:r>
            </a:p>
          </p:txBody>
        </p:sp>
      </p:grpSp>
      <p:cxnSp>
        <p:nvCxnSpPr>
          <p:cNvPr id="3" name="Straight Connector 2">
            <a:extLst>
              <a:ext uri="{FF2B5EF4-FFF2-40B4-BE49-F238E27FC236}">
                <a16:creationId xmlns:a16="http://schemas.microsoft.com/office/drawing/2014/main" id="{5EBE69EB-DE75-2738-E6C1-E89D6A0DE75F}"/>
              </a:ext>
            </a:extLst>
          </p:cNvPr>
          <p:cNvCxnSpPr/>
          <p:nvPr/>
        </p:nvCxnSpPr>
        <p:spPr>
          <a:xfrm>
            <a:off x="3588619" y="2189096"/>
            <a:ext cx="0" cy="3385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52F043C-2F0C-1E43-0BA7-7B70DD703637}"/>
              </a:ext>
            </a:extLst>
          </p:cNvPr>
          <p:cNvCxnSpPr/>
          <p:nvPr/>
        </p:nvCxnSpPr>
        <p:spPr>
          <a:xfrm>
            <a:off x="5647020" y="1636870"/>
            <a:ext cx="0" cy="3385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EAB8467-7101-A47C-5A2F-203BBC3B4707}"/>
              </a:ext>
            </a:extLst>
          </p:cNvPr>
          <p:cNvCxnSpPr/>
          <p:nvPr/>
        </p:nvCxnSpPr>
        <p:spPr>
          <a:xfrm>
            <a:off x="7830283" y="1935432"/>
            <a:ext cx="0" cy="3385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9EB97F2-5EA5-3161-35B4-47D56B264F65}"/>
              </a:ext>
            </a:extLst>
          </p:cNvPr>
          <p:cNvCxnSpPr/>
          <p:nvPr/>
        </p:nvCxnSpPr>
        <p:spPr>
          <a:xfrm>
            <a:off x="9941292" y="2463329"/>
            <a:ext cx="0" cy="3385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27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E36E22-388D-309A-BAFA-8C0B475C8F98}"/>
              </a:ext>
            </a:extLst>
          </p:cNvPr>
          <p:cNvSpPr/>
          <p:nvPr/>
        </p:nvSpPr>
        <p:spPr>
          <a:xfrm>
            <a:off x="635798" y="3708997"/>
            <a:ext cx="9717878" cy="3117967"/>
          </a:xfrm>
          <a:prstGeom prst="rect">
            <a:avLst/>
          </a:prstGeom>
          <a:solidFill>
            <a:srgbClr val="A6A6A6"/>
          </a:solidFill>
          <a:ln>
            <a:solidFill>
              <a:srgbClr val="0D7C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201400" y="0"/>
            <a:ext cx="990600" cy="472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DA6790DC-7BB5-4F45-BF95-7D5999D99436}"/>
              </a:ext>
            </a:extLst>
          </p:cNvPr>
          <p:cNvSpPr txBox="1">
            <a:spLocks/>
          </p:cNvSpPr>
          <p:nvPr/>
        </p:nvSpPr>
        <p:spPr bwMode="auto">
          <a:xfrm>
            <a:off x="635798" y="515105"/>
            <a:ext cx="8394700" cy="676084"/>
          </a:xfrm>
          <a:prstGeom prst="rect">
            <a:avLst/>
          </a:prstGeom>
        </p:spPr>
        <p:txBody>
          <a:bodyPr vert="horz" lIns="91440" tIns="45720" rIns="91440" bIns="45720" rtlCol="0" anchor="ctr">
            <a:normAutofit/>
          </a:bodyPr>
          <a:lstStyle>
            <a:lvl1pPr>
              <a:lnSpc>
                <a:spcPct val="90000"/>
              </a:lnSpc>
              <a:spcBef>
                <a:spcPct val="0"/>
              </a:spcBef>
              <a:buNone/>
              <a:defRPr sz="3200">
                <a:solidFill>
                  <a:schemeClr val="accent5"/>
                </a:solidFill>
                <a:ea typeface="+mj-ea"/>
                <a:cs typeface="+mj-cs"/>
              </a:defRPr>
            </a:lvl1pPr>
          </a:lstStyle>
          <a:p>
            <a:r>
              <a:rPr lang="en-US" dirty="0">
                <a:solidFill>
                  <a:srgbClr val="0D7CA1"/>
                </a:solidFill>
              </a:rPr>
              <a:t>   Portfolio Composition of ETFs</a:t>
            </a:r>
          </a:p>
        </p:txBody>
      </p:sp>
      <p:sp>
        <p:nvSpPr>
          <p:cNvPr id="7" name="Rectangle 6">
            <a:extLst>
              <a:ext uri="{FF2B5EF4-FFF2-40B4-BE49-F238E27FC236}">
                <a16:creationId xmlns:a16="http://schemas.microsoft.com/office/drawing/2014/main" id="{10049884-90EB-4AF1-9D2C-35B41348E00D}"/>
              </a:ext>
            </a:extLst>
          </p:cNvPr>
          <p:cNvSpPr>
            <a:spLocks noChangeArrowheads="1"/>
          </p:cNvSpPr>
          <p:nvPr/>
        </p:nvSpPr>
        <p:spPr bwMode="gray">
          <a:xfrm>
            <a:off x="345759" y="1358157"/>
            <a:ext cx="11133937" cy="40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defTabSz="893241" eaLnBrk="0" hangingPunct="0"/>
            <a:endParaRPr lang="en-US" sz="2800" noProof="1">
              <a:solidFill>
                <a:schemeClr val="tx1">
                  <a:lumMod val="65000"/>
                  <a:lumOff val="35000"/>
                </a:schemeClr>
              </a:solidFill>
              <a:latin typeface="Source Sans Pro"/>
              <a:cs typeface="Source Sans Pro"/>
            </a:endParaRPr>
          </a:p>
        </p:txBody>
      </p:sp>
      <p:sp>
        <p:nvSpPr>
          <p:cNvPr id="10" name="Content Placeholder 7"/>
          <p:cNvSpPr txBox="1">
            <a:spLocks/>
          </p:cNvSpPr>
          <p:nvPr/>
        </p:nvSpPr>
        <p:spPr>
          <a:xfrm>
            <a:off x="7973825" y="1136634"/>
            <a:ext cx="2825651" cy="1737987"/>
          </a:xfrm>
          <a:prstGeom prst="rect">
            <a:avLst/>
          </a:prstGeom>
          <a:solidFill>
            <a:srgbClr val="0D7CA1"/>
          </a:solidFill>
        </p:spPr>
        <p:txBody>
          <a:bodyPr lIns="91440" tIns="182880" rIns="91440" bIns="18288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rtl="0">
              <a:spcAft>
                <a:spcPts val="600"/>
              </a:spcAft>
            </a:pPr>
            <a:r>
              <a:rPr lang="en-US" sz="3200" kern="1200" dirty="0">
                <a:solidFill>
                  <a:schemeClr val="bg1"/>
                </a:solidFill>
                <a:latin typeface="Gadugi" panose="020B0502040204020203" pitchFamily="34" charset="0"/>
                <a:ea typeface="Gadugi" panose="020B0502040204020203" pitchFamily="34" charset="0"/>
                <a:cs typeface="Source Sans Pro"/>
              </a:rPr>
              <a:t>Synthetic Covered </a:t>
            </a:r>
          </a:p>
          <a:p>
            <a:pPr algn="ctr" rtl="0">
              <a:spcAft>
                <a:spcPts val="600"/>
              </a:spcAft>
            </a:pPr>
            <a:r>
              <a:rPr lang="en-US" sz="3200" kern="1200" dirty="0">
                <a:solidFill>
                  <a:schemeClr val="bg1"/>
                </a:solidFill>
                <a:latin typeface="Gadugi" panose="020B0502040204020203" pitchFamily="34" charset="0"/>
                <a:ea typeface="Gadugi" panose="020B0502040204020203" pitchFamily="34" charset="0"/>
                <a:cs typeface="Source Sans Pro"/>
              </a:rPr>
              <a:t>Call</a:t>
            </a:r>
            <a:endParaRPr lang="en-US" sz="2000" kern="1200" dirty="0">
              <a:solidFill>
                <a:schemeClr val="bg1"/>
              </a:solidFill>
              <a:latin typeface="Gadugi" panose="020B0502040204020203" pitchFamily="34" charset="0"/>
              <a:ea typeface="Gadugi" panose="020B0502040204020203" pitchFamily="34" charset="0"/>
            </a:endParaRPr>
          </a:p>
        </p:txBody>
      </p:sp>
      <p:sp>
        <p:nvSpPr>
          <p:cNvPr id="4" name="Text Placeholder 9">
            <a:extLst>
              <a:ext uri="{FF2B5EF4-FFF2-40B4-BE49-F238E27FC236}">
                <a16:creationId xmlns:a16="http://schemas.microsoft.com/office/drawing/2014/main" id="{A0CC674A-2DEE-2CA0-BC8A-3B61397E6B1A}"/>
              </a:ext>
            </a:extLst>
          </p:cNvPr>
          <p:cNvSpPr txBox="1">
            <a:spLocks/>
          </p:cNvSpPr>
          <p:nvPr/>
        </p:nvSpPr>
        <p:spPr bwMode="auto">
          <a:xfrm>
            <a:off x="1221085" y="1328850"/>
            <a:ext cx="6598208" cy="2242486"/>
          </a:xfrm>
          <a:prstGeom prst="rect">
            <a:avLst/>
          </a:prstGeom>
          <a:noFill/>
          <a:ln w="9525">
            <a:noFill/>
            <a:miter lim="800000"/>
            <a:headEnd/>
            <a:tailEnd/>
          </a:ln>
        </p:spPr>
        <p:txBody>
          <a:bodyPr lIns="101870" tIns="50935" rIns="101870" bIns="50935"/>
          <a:lstStyle/>
          <a:p>
            <a:pPr marL="285750" marR="0" lvl="0" indent="-285750" algn="ctr" defTabSz="914400" eaLnBrk="1" fontAlgn="auto" latinLnBrk="0" hangingPunct="1">
              <a:lnSpc>
                <a:spcPct val="100000"/>
              </a:lnSpc>
              <a:spcBef>
                <a:spcPts val="0"/>
              </a:spcBef>
              <a:spcAft>
                <a:spcPts val="0"/>
              </a:spcAft>
              <a:buClr>
                <a:prstClr val="white">
                  <a:lumMod val="65000"/>
                </a:prstClr>
              </a:buClr>
              <a:buSzPct val="80000"/>
              <a:buFont typeface="Wingdings" panose="05000000000000000000" pitchFamily="2" charset="2"/>
              <a:buChar char="q"/>
              <a:tabLst/>
              <a:defRPr/>
            </a:pPr>
            <a:endParaRPr kumimoji="0" lang="en-US" sz="1000" b="0" i="0" u="none" strike="noStrike" kern="0" cap="none" spc="0" normalizeH="0" baseline="0" noProof="0" dirty="0">
              <a:ln>
                <a:noFill/>
              </a:ln>
              <a:solidFill>
                <a:sysClr val="windowText" lastClr="000000"/>
              </a:solidFill>
              <a:effectLst/>
              <a:uLnTx/>
              <a:uFillTx/>
              <a:latin typeface="Gadugi" panose="020B0502040204020203" pitchFamily="34" charset="0"/>
              <a:ea typeface="Gadugi" panose="020B0502040204020203" pitchFamily="34" charset="0"/>
            </a:endParaRPr>
          </a:p>
          <a:p>
            <a:pPr marL="457200" marR="0" lvl="0" indent="-457200" algn="ctr" defTabSz="914400" eaLnBrk="1" fontAlgn="auto" latinLnBrk="0" hangingPunct="1">
              <a:lnSpc>
                <a:spcPct val="100000"/>
              </a:lnSpc>
              <a:spcBef>
                <a:spcPts val="0"/>
              </a:spcBef>
              <a:spcAft>
                <a:spcPts val="0"/>
              </a:spcAft>
              <a:buSzPct val="80000"/>
              <a:buFont typeface="+mj-lt"/>
              <a:buAutoNum type="arabicPeriod"/>
              <a:tabLst>
                <a:tab pos="682625" algn="l"/>
              </a:tabLst>
              <a:defRPr/>
            </a:pPr>
            <a:r>
              <a:rPr lang="en-US" sz="2000" dirty="0">
                <a:solidFill>
                  <a:srgbClr val="0D7CA1"/>
                </a:solidFill>
                <a:latin typeface="Gadugi" panose="020B0502040204020203" pitchFamily="34" charset="0"/>
                <a:ea typeface="Gadugi" panose="020B0502040204020203" pitchFamily="34" charset="0"/>
              </a:rPr>
              <a:t>Short Put + Long Call = Long Stock Position</a:t>
            </a:r>
          </a:p>
          <a:p>
            <a:pPr marL="457200" marR="0" lvl="0" indent="-457200" algn="ctr" defTabSz="914400" eaLnBrk="1" fontAlgn="auto" latinLnBrk="0" hangingPunct="1">
              <a:lnSpc>
                <a:spcPct val="100000"/>
              </a:lnSpc>
              <a:spcBef>
                <a:spcPts val="0"/>
              </a:spcBef>
              <a:spcAft>
                <a:spcPts val="0"/>
              </a:spcAft>
              <a:buSzPct val="80000"/>
              <a:buFont typeface="+mj-lt"/>
              <a:buAutoNum type="arabicPeriod"/>
              <a:tabLst>
                <a:tab pos="682625" algn="l"/>
              </a:tabLst>
              <a:defRPr/>
            </a:pPr>
            <a:endParaRPr lang="en-US" sz="2000" dirty="0">
              <a:solidFill>
                <a:srgbClr val="0D7CA1"/>
              </a:solidFill>
              <a:latin typeface="Gadugi" panose="020B0502040204020203" pitchFamily="34" charset="0"/>
              <a:ea typeface="Gadugi" panose="020B0502040204020203" pitchFamily="34" charset="0"/>
              <a:cs typeface="Source Sans Pro"/>
            </a:endParaRPr>
          </a:p>
          <a:p>
            <a:pPr marL="457200" marR="0" lvl="0" indent="-457200" algn="ctr" defTabSz="914400" eaLnBrk="1" fontAlgn="auto" latinLnBrk="0" hangingPunct="1">
              <a:lnSpc>
                <a:spcPct val="100000"/>
              </a:lnSpc>
              <a:spcBef>
                <a:spcPts val="0"/>
              </a:spcBef>
              <a:spcAft>
                <a:spcPts val="0"/>
              </a:spcAft>
              <a:buSzPct val="80000"/>
              <a:buFont typeface="+mj-lt"/>
              <a:buAutoNum type="arabicPeriod"/>
              <a:tabLst>
                <a:tab pos="682625" algn="l"/>
              </a:tabLst>
              <a:defRPr/>
            </a:pPr>
            <a:r>
              <a:rPr lang="en-US" sz="2000" dirty="0">
                <a:solidFill>
                  <a:srgbClr val="0D7CA1"/>
                </a:solidFill>
                <a:latin typeface="Gadugi" panose="020B0502040204020203" pitchFamily="34" charset="0"/>
                <a:ea typeface="Gadugi" panose="020B0502040204020203" pitchFamily="34" charset="0"/>
                <a:cs typeface="Source Sans Pro"/>
              </a:rPr>
              <a:t>Short Call = Income</a:t>
            </a:r>
          </a:p>
          <a:p>
            <a:pPr marL="457200" marR="0" lvl="0" indent="-457200" algn="ctr" defTabSz="914400" eaLnBrk="1" fontAlgn="auto" latinLnBrk="0" hangingPunct="1">
              <a:lnSpc>
                <a:spcPct val="100000"/>
              </a:lnSpc>
              <a:spcBef>
                <a:spcPts val="0"/>
              </a:spcBef>
              <a:spcAft>
                <a:spcPts val="0"/>
              </a:spcAft>
              <a:buSzPct val="80000"/>
              <a:buFont typeface="+mj-lt"/>
              <a:buAutoNum type="arabicPeriod"/>
              <a:tabLst>
                <a:tab pos="682625" algn="l"/>
              </a:tabLst>
              <a:defRPr/>
            </a:pPr>
            <a:endParaRPr lang="en-US" sz="2000" dirty="0">
              <a:solidFill>
                <a:schemeClr val="tx1"/>
              </a:solidFill>
              <a:latin typeface="Gadugi" panose="020B0502040204020203" pitchFamily="34" charset="0"/>
              <a:ea typeface="Gadugi" panose="020B0502040204020203" pitchFamily="34" charset="0"/>
              <a:cs typeface="Source Sans Pro"/>
            </a:endParaRPr>
          </a:p>
          <a:p>
            <a:pPr marL="457200" marR="0" lvl="0" indent="-457200" algn="ctr" defTabSz="914400" eaLnBrk="1" fontAlgn="auto" latinLnBrk="0" hangingPunct="1">
              <a:lnSpc>
                <a:spcPct val="100000"/>
              </a:lnSpc>
              <a:spcBef>
                <a:spcPts val="0"/>
              </a:spcBef>
              <a:spcAft>
                <a:spcPts val="0"/>
              </a:spcAft>
              <a:buSzPct val="80000"/>
              <a:buFont typeface="+mj-lt"/>
              <a:buAutoNum type="arabicPeriod"/>
              <a:tabLst>
                <a:tab pos="682625" algn="l"/>
              </a:tabLst>
              <a:defRPr/>
            </a:pPr>
            <a:r>
              <a:rPr lang="en-US" sz="2000" dirty="0">
                <a:solidFill>
                  <a:schemeClr val="tx1"/>
                </a:solidFill>
                <a:latin typeface="Gadugi" panose="020B0502040204020203" pitchFamily="34" charset="0"/>
                <a:ea typeface="Gadugi" panose="020B0502040204020203" pitchFamily="34" charset="0"/>
                <a:cs typeface="Source Sans Pro"/>
              </a:rPr>
              <a:t>Treasuries = Collateral &amp; Additional Income</a:t>
            </a:r>
            <a:endParaRPr lang="en-US" sz="2400" dirty="0">
              <a:solidFill>
                <a:schemeClr val="tx1"/>
              </a:solidFill>
              <a:latin typeface="Source Sans Pro"/>
              <a:cs typeface="Source Sans Pro"/>
            </a:endParaRPr>
          </a:p>
          <a:p>
            <a:pPr lvl="1">
              <a:lnSpc>
                <a:spcPct val="150000"/>
              </a:lnSpc>
              <a:spcBef>
                <a:spcPts val="600"/>
              </a:spcBef>
            </a:pPr>
            <a:endParaRPr lang="en-US" sz="2800" dirty="0">
              <a:solidFill>
                <a:schemeClr val="tx1">
                  <a:lumMod val="65000"/>
                  <a:lumOff val="35000"/>
                </a:schemeClr>
              </a:solidFill>
              <a:latin typeface="Source Sans Pro"/>
              <a:cs typeface="Source Sans Pro"/>
            </a:endParaRPr>
          </a:p>
        </p:txBody>
      </p:sp>
      <p:sp>
        <p:nvSpPr>
          <p:cNvPr id="3" name="Text Placeholder 9">
            <a:extLst>
              <a:ext uri="{FF2B5EF4-FFF2-40B4-BE49-F238E27FC236}">
                <a16:creationId xmlns:a16="http://schemas.microsoft.com/office/drawing/2014/main" id="{41CB31A1-0B09-627F-DFE1-780ED2A230B2}"/>
              </a:ext>
            </a:extLst>
          </p:cNvPr>
          <p:cNvSpPr txBox="1">
            <a:spLocks/>
          </p:cNvSpPr>
          <p:nvPr/>
        </p:nvSpPr>
        <p:spPr bwMode="auto">
          <a:xfrm>
            <a:off x="1221085" y="3640417"/>
            <a:ext cx="7991926" cy="2905630"/>
          </a:xfrm>
          <a:prstGeom prst="rect">
            <a:avLst/>
          </a:prstGeom>
          <a:noFill/>
          <a:ln w="9525">
            <a:noFill/>
            <a:miter lim="800000"/>
            <a:headEnd/>
            <a:tailEnd/>
          </a:ln>
        </p:spPr>
        <p:txBody>
          <a:bodyPr lIns="101870" tIns="50935" rIns="101870" bIns="50935"/>
          <a:lstStyle/>
          <a:p>
            <a:pPr marL="285750" marR="0" lvl="0" indent="-285750" defTabSz="914400" eaLnBrk="1" fontAlgn="auto" latinLnBrk="0" hangingPunct="1">
              <a:lnSpc>
                <a:spcPct val="100000"/>
              </a:lnSpc>
              <a:spcBef>
                <a:spcPts val="0"/>
              </a:spcBef>
              <a:spcAft>
                <a:spcPts val="0"/>
              </a:spcAft>
              <a:buClr>
                <a:prstClr val="white">
                  <a:lumMod val="65000"/>
                </a:prstClr>
              </a:buClr>
              <a:buSzPct val="80000"/>
              <a:buFont typeface="Wingdings" panose="05000000000000000000" pitchFamily="2" charset="2"/>
              <a:buChar char="q"/>
              <a:tabLst/>
              <a:defRPr/>
            </a:pPr>
            <a:endParaRPr kumimoji="0" lang="en-US" sz="1000" b="0" i="0" u="none" strike="noStrike" kern="0" cap="none" spc="0" normalizeH="0" baseline="0" noProof="0" dirty="0">
              <a:ln>
                <a:noFill/>
              </a:ln>
              <a:solidFill>
                <a:sysClr val="windowText" lastClr="000000"/>
              </a:solidFill>
              <a:effectLst/>
              <a:uLnTx/>
              <a:uFillTx/>
              <a:latin typeface="Gadugi" panose="020B0502040204020203" pitchFamily="34" charset="0"/>
              <a:ea typeface="Gadugi" panose="020B0502040204020203" pitchFamily="34" charset="0"/>
            </a:endParaRPr>
          </a:p>
          <a:p>
            <a:pPr marR="0" lvl="0" defTabSz="914400" eaLnBrk="1" fontAlgn="auto" latinLnBrk="0" hangingPunct="1">
              <a:lnSpc>
                <a:spcPct val="100000"/>
              </a:lnSpc>
              <a:spcBef>
                <a:spcPts val="0"/>
              </a:spcBef>
              <a:spcAft>
                <a:spcPts val="0"/>
              </a:spcAft>
              <a:buSzPct val="80000"/>
              <a:tabLst>
                <a:tab pos="682625" algn="l"/>
              </a:tabLst>
              <a:defRPr/>
            </a:pPr>
            <a:r>
              <a:rPr lang="en-US" sz="2000" b="1" dirty="0">
                <a:solidFill>
                  <a:schemeClr val="tx1"/>
                </a:solidFill>
                <a:latin typeface="Gadugi" panose="020B0502040204020203" pitchFamily="34" charset="0"/>
                <a:ea typeface="Gadugi" panose="020B0502040204020203" pitchFamily="34" charset="0"/>
              </a:rPr>
              <a:t>Results:</a:t>
            </a:r>
          </a:p>
          <a:p>
            <a:pPr marR="0" lvl="0" defTabSz="914400" eaLnBrk="1" fontAlgn="auto" latinLnBrk="0" hangingPunct="1">
              <a:lnSpc>
                <a:spcPct val="100000"/>
              </a:lnSpc>
              <a:spcBef>
                <a:spcPts val="0"/>
              </a:spcBef>
              <a:spcAft>
                <a:spcPts val="0"/>
              </a:spcAft>
              <a:buSzPct val="80000"/>
              <a:tabLst>
                <a:tab pos="682625" algn="l"/>
              </a:tabLst>
              <a:defRPr/>
            </a:pPr>
            <a:endParaRPr lang="en-US" sz="2000" b="1" dirty="0">
              <a:solidFill>
                <a:schemeClr val="tx1"/>
              </a:solidFill>
              <a:latin typeface="Gadugi" panose="020B0502040204020203" pitchFamily="34" charset="0"/>
              <a:ea typeface="Gadugi" panose="020B0502040204020203" pitchFamily="34" charset="0"/>
            </a:endParaRPr>
          </a:p>
          <a:p>
            <a:pPr marL="342900" marR="0" lvl="0" indent="-342900" defTabSz="914400" eaLnBrk="1" fontAlgn="auto" latinLnBrk="0" hangingPunct="1">
              <a:lnSpc>
                <a:spcPct val="100000"/>
              </a:lnSpc>
              <a:spcBef>
                <a:spcPts val="0"/>
              </a:spcBef>
              <a:spcAft>
                <a:spcPts val="0"/>
              </a:spcAft>
              <a:buSzPct val="80000"/>
              <a:buFont typeface="Arial" panose="020B0604020202020204" pitchFamily="34" charset="0"/>
              <a:buChar char="•"/>
              <a:tabLst>
                <a:tab pos="682625" algn="l"/>
              </a:tabLst>
              <a:defRPr/>
            </a:pPr>
            <a:r>
              <a:rPr lang="en-US" sz="2000" dirty="0">
                <a:solidFill>
                  <a:schemeClr val="tx1"/>
                </a:solidFill>
                <a:latin typeface="Gadugi" panose="020B0502040204020203" pitchFamily="34" charset="0"/>
                <a:ea typeface="Gadugi" panose="020B0502040204020203" pitchFamily="34" charset="0"/>
                <a:cs typeface="Source Sans Pro"/>
              </a:rPr>
              <a:t>Covered call strategy</a:t>
            </a:r>
          </a:p>
          <a:p>
            <a:pPr marL="342900" marR="0" lvl="0" indent="-342900" defTabSz="914400" eaLnBrk="1" fontAlgn="auto" latinLnBrk="0" hangingPunct="1">
              <a:lnSpc>
                <a:spcPct val="100000"/>
              </a:lnSpc>
              <a:spcBef>
                <a:spcPts val="0"/>
              </a:spcBef>
              <a:spcAft>
                <a:spcPts val="0"/>
              </a:spcAft>
              <a:buSzPct val="80000"/>
              <a:buFont typeface="Arial" panose="020B0604020202020204" pitchFamily="34" charset="0"/>
              <a:buChar char="•"/>
              <a:tabLst>
                <a:tab pos="682625" algn="l"/>
              </a:tabLst>
              <a:defRPr/>
            </a:pPr>
            <a:r>
              <a:rPr lang="en-US" sz="2000" dirty="0">
                <a:solidFill>
                  <a:schemeClr val="tx1"/>
                </a:solidFill>
                <a:latin typeface="Gadugi" panose="020B0502040204020203" pitchFamily="34" charset="0"/>
                <a:ea typeface="Gadugi" panose="020B0502040204020203" pitchFamily="34" charset="0"/>
                <a:cs typeface="Source Sans Pro"/>
              </a:rPr>
              <a:t>Monthly income potential</a:t>
            </a:r>
          </a:p>
          <a:p>
            <a:pPr marL="342900" marR="0" lvl="0" indent="-342900" defTabSz="914400" eaLnBrk="1" fontAlgn="auto" latinLnBrk="0" hangingPunct="1">
              <a:lnSpc>
                <a:spcPct val="100000"/>
              </a:lnSpc>
              <a:spcBef>
                <a:spcPts val="0"/>
              </a:spcBef>
              <a:spcAft>
                <a:spcPts val="0"/>
              </a:spcAft>
              <a:buSzPct val="80000"/>
              <a:buFont typeface="Arial" panose="020B0604020202020204" pitchFamily="34" charset="0"/>
              <a:buChar char="•"/>
              <a:tabLst>
                <a:tab pos="682625" algn="l"/>
              </a:tabLst>
              <a:defRPr/>
            </a:pPr>
            <a:r>
              <a:rPr lang="en-US" sz="2000" dirty="0">
                <a:solidFill>
                  <a:schemeClr val="tx1"/>
                </a:solidFill>
                <a:latin typeface="Gadugi" panose="020B0502040204020203" pitchFamily="34" charset="0"/>
                <a:ea typeface="Gadugi" panose="020B0502040204020203" pitchFamily="34" charset="0"/>
                <a:cs typeface="Source Sans Pro"/>
              </a:rPr>
              <a:t>Short out-of-the money call allows some upside participation</a:t>
            </a:r>
          </a:p>
          <a:p>
            <a:pPr marL="342900" marR="0" lvl="0" indent="-342900" defTabSz="914400" eaLnBrk="1" fontAlgn="auto" latinLnBrk="0" hangingPunct="1">
              <a:lnSpc>
                <a:spcPct val="100000"/>
              </a:lnSpc>
              <a:spcBef>
                <a:spcPts val="0"/>
              </a:spcBef>
              <a:spcAft>
                <a:spcPts val="0"/>
              </a:spcAft>
              <a:buSzPct val="80000"/>
              <a:buFont typeface="Arial" panose="020B0604020202020204" pitchFamily="34" charset="0"/>
              <a:buChar char="•"/>
              <a:tabLst>
                <a:tab pos="682625" algn="l"/>
              </a:tabLst>
              <a:defRPr/>
            </a:pPr>
            <a:r>
              <a:rPr lang="en-US" sz="2000" dirty="0">
                <a:solidFill>
                  <a:schemeClr val="tx1"/>
                </a:solidFill>
                <a:latin typeface="Gadugi" panose="020B0502040204020203" pitchFamily="34" charset="0"/>
                <a:ea typeface="Gadugi" panose="020B0502040204020203" pitchFamily="34" charset="0"/>
                <a:cs typeface="Source Sans Pro"/>
              </a:rPr>
              <a:t>All options are backed by the Options Clearing Corporation (OCC)</a:t>
            </a:r>
          </a:p>
          <a:p>
            <a:pPr marL="342900" marR="0" lvl="0" indent="-342900" defTabSz="914400" eaLnBrk="1" fontAlgn="auto" latinLnBrk="0" hangingPunct="1">
              <a:lnSpc>
                <a:spcPct val="100000"/>
              </a:lnSpc>
              <a:spcBef>
                <a:spcPts val="0"/>
              </a:spcBef>
              <a:spcAft>
                <a:spcPts val="0"/>
              </a:spcAft>
              <a:buSzPct val="80000"/>
              <a:buFont typeface="Arial" panose="020B0604020202020204" pitchFamily="34" charset="0"/>
              <a:buChar char="•"/>
              <a:tabLst>
                <a:tab pos="682625" algn="l"/>
              </a:tabLst>
              <a:defRPr/>
            </a:pPr>
            <a:r>
              <a:rPr lang="en-US" sz="2000" dirty="0">
                <a:solidFill>
                  <a:schemeClr val="tx1"/>
                </a:solidFill>
                <a:latin typeface="Gadugi" panose="020B0502040204020203" pitchFamily="34" charset="0"/>
                <a:ea typeface="Gadugi" panose="020B0502040204020203" pitchFamily="34" charset="0"/>
                <a:cs typeface="Source Sans Pro"/>
              </a:rPr>
              <a:t>No leverage</a:t>
            </a:r>
          </a:p>
          <a:p>
            <a:pPr marL="342900" marR="0" lvl="0" indent="-342900" defTabSz="914400" eaLnBrk="1" fontAlgn="auto" latinLnBrk="0" hangingPunct="1">
              <a:lnSpc>
                <a:spcPct val="100000"/>
              </a:lnSpc>
              <a:spcBef>
                <a:spcPts val="0"/>
              </a:spcBef>
              <a:spcAft>
                <a:spcPts val="0"/>
              </a:spcAft>
              <a:buSzPct val="80000"/>
              <a:buFont typeface="Arial" panose="020B0604020202020204" pitchFamily="34" charset="0"/>
              <a:buChar char="•"/>
              <a:tabLst>
                <a:tab pos="682625" algn="l"/>
              </a:tabLst>
              <a:defRPr/>
            </a:pPr>
            <a:r>
              <a:rPr lang="en-US" sz="2000" dirty="0">
                <a:solidFill>
                  <a:schemeClr val="tx1"/>
                </a:solidFill>
                <a:latin typeface="Gadugi" panose="020B0502040204020203" pitchFamily="34" charset="0"/>
                <a:ea typeface="Gadugi" panose="020B0502040204020203" pitchFamily="34" charset="0"/>
                <a:cs typeface="Source Sans Pro"/>
              </a:rPr>
              <a:t>No stock gets called away</a:t>
            </a:r>
            <a:endParaRPr lang="en-US" sz="2400" dirty="0">
              <a:solidFill>
                <a:schemeClr val="tx1"/>
              </a:solidFill>
              <a:latin typeface="Source Sans Pro"/>
              <a:cs typeface="Source Sans Pro"/>
            </a:endParaRPr>
          </a:p>
          <a:p>
            <a:pPr lvl="1">
              <a:lnSpc>
                <a:spcPct val="150000"/>
              </a:lnSpc>
              <a:spcBef>
                <a:spcPts val="600"/>
              </a:spcBef>
            </a:pPr>
            <a:endParaRPr lang="en-US" sz="2800" dirty="0">
              <a:solidFill>
                <a:schemeClr val="tx1">
                  <a:lumMod val="65000"/>
                  <a:lumOff val="35000"/>
                </a:schemeClr>
              </a:solidFill>
              <a:latin typeface="Source Sans Pro"/>
              <a:cs typeface="Source Sans Pro"/>
            </a:endParaRPr>
          </a:p>
        </p:txBody>
      </p:sp>
      <p:sp>
        <p:nvSpPr>
          <p:cNvPr id="6" name="Right Brace 5">
            <a:extLst>
              <a:ext uri="{FF2B5EF4-FFF2-40B4-BE49-F238E27FC236}">
                <a16:creationId xmlns:a16="http://schemas.microsoft.com/office/drawing/2014/main" id="{91B8180B-ACA1-4B31-0A7C-B792523C3774}"/>
              </a:ext>
            </a:extLst>
          </p:cNvPr>
          <p:cNvSpPr/>
          <p:nvPr/>
        </p:nvSpPr>
        <p:spPr>
          <a:xfrm>
            <a:off x="7353905" y="1561134"/>
            <a:ext cx="465388" cy="888989"/>
          </a:xfrm>
          <a:prstGeom prst="rightBrace">
            <a:avLst/>
          </a:prstGeom>
          <a:ln w="22225">
            <a:solidFill>
              <a:srgbClr val="0D7CA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0D7CA1"/>
              </a:solidFill>
            </a:endParaRPr>
          </a:p>
        </p:txBody>
      </p:sp>
    </p:spTree>
    <p:extLst>
      <p:ext uri="{BB962C8B-B14F-4D97-AF65-F5344CB8AC3E}">
        <p14:creationId xmlns:p14="http://schemas.microsoft.com/office/powerpoint/2010/main" val="29432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573A03DA-C852-4413-BD71-F5BBEF35FD4F}"/>
              </a:ext>
            </a:extLst>
          </p:cNvPr>
          <p:cNvSpPr txBox="1">
            <a:spLocks/>
          </p:cNvSpPr>
          <p:nvPr/>
        </p:nvSpPr>
        <p:spPr bwMode="auto">
          <a:xfrm>
            <a:off x="759278" y="575366"/>
            <a:ext cx="9315450" cy="676084"/>
          </a:xfrm>
          <a:prstGeom prst="rect">
            <a:avLst/>
          </a:prstGeom>
        </p:spPr>
        <p:txBody>
          <a:bodyPr vert="horz" lIns="91440" tIns="45720" rIns="91440" bIns="45720" rtlCol="0" anchor="ctr">
            <a:noAutofit/>
          </a:bodyPr>
          <a:lstStyle>
            <a:lvl1pPr>
              <a:lnSpc>
                <a:spcPct val="90000"/>
              </a:lnSpc>
              <a:spcBef>
                <a:spcPct val="0"/>
              </a:spcBef>
              <a:buNone/>
              <a:defRPr sz="3200">
                <a:solidFill>
                  <a:schemeClr val="accent5"/>
                </a:solidFill>
                <a:ea typeface="+mj-ea"/>
                <a:cs typeface="+mj-cs"/>
              </a:defRPr>
            </a:lvl1pPr>
          </a:lstStyle>
          <a:p>
            <a:r>
              <a:rPr lang="en-US" dirty="0">
                <a:solidFill>
                  <a:srgbClr val="0D7CA1"/>
                </a:solidFill>
              </a:rPr>
              <a:t>ETF Dividend Max</a:t>
            </a:r>
          </a:p>
        </p:txBody>
      </p:sp>
      <p:sp>
        <p:nvSpPr>
          <p:cNvPr id="2" name="TextBox 1">
            <a:extLst>
              <a:ext uri="{FF2B5EF4-FFF2-40B4-BE49-F238E27FC236}">
                <a16:creationId xmlns:a16="http://schemas.microsoft.com/office/drawing/2014/main" id="{61B5D616-491C-2AE0-7098-826FC116666F}"/>
              </a:ext>
            </a:extLst>
          </p:cNvPr>
          <p:cNvSpPr txBox="1"/>
          <p:nvPr/>
        </p:nvSpPr>
        <p:spPr>
          <a:xfrm rot="16200000">
            <a:off x="5500749" y="3053483"/>
            <a:ext cx="832279" cy="307777"/>
          </a:xfrm>
          <a:prstGeom prst="rect">
            <a:avLst/>
          </a:prstGeom>
          <a:noFill/>
        </p:spPr>
        <p:txBody>
          <a:bodyPr wrap="none" rtlCol="0">
            <a:spAutoFit/>
          </a:bodyPr>
          <a:lstStyle/>
          <a:p>
            <a:r>
              <a:rPr lang="en-US" sz="1400" dirty="0">
                <a:solidFill>
                  <a:schemeClr val="bg1"/>
                </a:solidFill>
                <a:latin typeface="Arial Narrow" panose="020B0606020202030204" pitchFamily="34" charset="0"/>
              </a:rPr>
              <a:t>Profit/loss</a:t>
            </a:r>
          </a:p>
        </p:txBody>
      </p:sp>
      <p:sp>
        <p:nvSpPr>
          <p:cNvPr id="3" name="TextBox 2">
            <a:extLst>
              <a:ext uri="{FF2B5EF4-FFF2-40B4-BE49-F238E27FC236}">
                <a16:creationId xmlns:a16="http://schemas.microsoft.com/office/drawing/2014/main" id="{67BA1882-0E29-BCDA-1AF5-EC9559155067}"/>
              </a:ext>
            </a:extLst>
          </p:cNvPr>
          <p:cNvSpPr txBox="1"/>
          <p:nvPr/>
        </p:nvSpPr>
        <p:spPr>
          <a:xfrm>
            <a:off x="7846961" y="5511952"/>
            <a:ext cx="1160895" cy="307777"/>
          </a:xfrm>
          <a:prstGeom prst="rect">
            <a:avLst/>
          </a:prstGeom>
          <a:noFill/>
        </p:spPr>
        <p:txBody>
          <a:bodyPr wrap="none" rtlCol="0">
            <a:spAutoFit/>
          </a:bodyPr>
          <a:lstStyle/>
          <a:p>
            <a:r>
              <a:rPr lang="en-US" sz="1400" dirty="0">
                <a:solidFill>
                  <a:schemeClr val="bg1"/>
                </a:solidFill>
                <a:latin typeface="Arial Narrow" panose="020B0606020202030204" pitchFamily="34" charset="0"/>
              </a:rPr>
              <a:t>Market change</a:t>
            </a:r>
          </a:p>
        </p:txBody>
      </p:sp>
      <p:sp>
        <p:nvSpPr>
          <p:cNvPr id="12" name="Content Placeholder 7"/>
          <p:cNvSpPr txBox="1">
            <a:spLocks/>
          </p:cNvSpPr>
          <p:nvPr/>
        </p:nvSpPr>
        <p:spPr>
          <a:xfrm>
            <a:off x="7947913" y="433366"/>
            <a:ext cx="3955915" cy="3071834"/>
          </a:xfrm>
          <a:prstGeom prst="rect">
            <a:avLst/>
          </a:prstGeom>
          <a:solidFill>
            <a:srgbClr val="0D7CA1"/>
          </a:solidFill>
        </p:spPr>
        <p:txBody>
          <a:bodyPr lIns="365760" rIns="365760" bIns="27432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rtl="0">
              <a:spcAft>
                <a:spcPts val="600"/>
              </a:spcAft>
            </a:pPr>
            <a:r>
              <a:rPr lang="en-US" sz="3600" kern="1200" dirty="0">
                <a:solidFill>
                  <a:schemeClr val="bg1"/>
                </a:solidFill>
                <a:latin typeface="Gadugi" panose="020B0502040204020203" pitchFamily="34" charset="0"/>
                <a:ea typeface="Gadugi" panose="020B0502040204020203" pitchFamily="34" charset="0"/>
              </a:rPr>
              <a:t>Target Yield of:</a:t>
            </a:r>
          </a:p>
        </p:txBody>
      </p:sp>
      <p:sp>
        <p:nvSpPr>
          <p:cNvPr id="19" name="Text Placeholder 9">
            <a:extLst>
              <a:ext uri="{FF2B5EF4-FFF2-40B4-BE49-F238E27FC236}">
                <a16:creationId xmlns:a16="http://schemas.microsoft.com/office/drawing/2014/main" id="{573A03DA-C852-4413-BD71-F5BBEF35FD4F}"/>
              </a:ext>
            </a:extLst>
          </p:cNvPr>
          <p:cNvSpPr txBox="1">
            <a:spLocks/>
          </p:cNvSpPr>
          <p:nvPr/>
        </p:nvSpPr>
        <p:spPr bwMode="auto">
          <a:xfrm>
            <a:off x="759278" y="3661536"/>
            <a:ext cx="1443333" cy="676084"/>
          </a:xfrm>
          <a:prstGeom prst="rect">
            <a:avLst/>
          </a:prstGeom>
        </p:spPr>
        <p:txBody>
          <a:bodyPr vert="horz" lIns="91440" tIns="45720" rIns="91440" bIns="45720" rtlCol="0" anchor="ctr">
            <a:noAutofit/>
          </a:bodyPr>
          <a:lstStyle>
            <a:lvl1pPr>
              <a:lnSpc>
                <a:spcPct val="90000"/>
              </a:lnSpc>
              <a:spcBef>
                <a:spcPct val="0"/>
              </a:spcBef>
              <a:buNone/>
              <a:defRPr sz="3200">
                <a:solidFill>
                  <a:schemeClr val="accent5"/>
                </a:solidFill>
                <a:ea typeface="+mj-ea"/>
                <a:cs typeface="+mj-cs"/>
              </a:defRPr>
            </a:lvl1pPr>
          </a:lstStyle>
          <a:p>
            <a:r>
              <a:rPr lang="en-US" i="1" dirty="0">
                <a:solidFill>
                  <a:srgbClr val="167B9F"/>
                </a:solidFill>
              </a:rPr>
              <a:t>Risks</a:t>
            </a:r>
          </a:p>
        </p:txBody>
      </p:sp>
      <p:sp>
        <p:nvSpPr>
          <p:cNvPr id="6" name="Content Placeholder 4">
            <a:extLst>
              <a:ext uri="{FF2B5EF4-FFF2-40B4-BE49-F238E27FC236}">
                <a16:creationId xmlns:a16="http://schemas.microsoft.com/office/drawing/2014/main" id="{ECF9D543-CB63-90C1-26A0-CABC4CF4825F}"/>
              </a:ext>
            </a:extLst>
          </p:cNvPr>
          <p:cNvSpPr txBox="1">
            <a:spLocks/>
          </p:cNvSpPr>
          <p:nvPr/>
        </p:nvSpPr>
        <p:spPr>
          <a:xfrm>
            <a:off x="470704" y="1246002"/>
            <a:ext cx="7263596" cy="2574339"/>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Clr>
                <a:schemeClr val="bg1">
                  <a:lumMod val="65000"/>
                </a:schemeClr>
              </a:buClr>
              <a:buSzPct val="80000"/>
              <a:buFont typeface="Wingdings" panose="05000000000000000000" pitchFamily="2" charset="2"/>
              <a:buChar char="q"/>
            </a:pPr>
            <a:r>
              <a:rPr lang="en-US" sz="2000" dirty="0">
                <a:solidFill>
                  <a:schemeClr val="tx1"/>
                </a:solidFill>
                <a:latin typeface="Gadugi" panose="020B0502040204020203" pitchFamily="34" charset="0"/>
                <a:ea typeface="Gadugi" panose="020B0502040204020203" pitchFamily="34" charset="0"/>
              </a:rPr>
              <a:t>Dividend Max : </a:t>
            </a:r>
            <a:r>
              <a:rPr lang="en-US" sz="2000" b="1" dirty="0">
                <a:solidFill>
                  <a:schemeClr val="tx1"/>
                </a:solidFill>
                <a:latin typeface="Gadugi" panose="020B0502040204020203" pitchFamily="34" charset="0"/>
                <a:ea typeface="Gadugi" panose="020B0502040204020203" pitchFamily="34" charset="0"/>
              </a:rPr>
              <a:t>Holds high dividend yielding ETFs </a:t>
            </a:r>
            <a:r>
              <a:rPr lang="en-US" sz="2000" dirty="0">
                <a:solidFill>
                  <a:schemeClr val="tx1"/>
                </a:solidFill>
                <a:latin typeface="Gadugi" panose="020B0502040204020203" pitchFamily="34" charset="0"/>
                <a:ea typeface="Gadugi" panose="020B0502040204020203" pitchFamily="34" charset="0"/>
              </a:rPr>
              <a:t>that primarily institute synthetic covered calls, covered call strategies or other options tactics.  </a:t>
            </a:r>
          </a:p>
          <a:p>
            <a:pPr marL="285750" indent="-285750">
              <a:buClr>
                <a:schemeClr val="bg1">
                  <a:lumMod val="65000"/>
                </a:schemeClr>
              </a:buClr>
              <a:buSzPct val="80000"/>
              <a:buFont typeface="Wingdings" panose="05000000000000000000" pitchFamily="2" charset="2"/>
              <a:buChar char="q"/>
            </a:pPr>
            <a:r>
              <a:rPr lang="en-US" sz="2000" dirty="0">
                <a:solidFill>
                  <a:schemeClr val="tx1"/>
                </a:solidFill>
                <a:latin typeface="Gadugi" panose="020B0502040204020203" pitchFamily="34" charset="0"/>
                <a:ea typeface="Gadugi" panose="020B0502040204020203" pitchFamily="34" charset="0"/>
              </a:rPr>
              <a:t>Funds </a:t>
            </a:r>
            <a:r>
              <a:rPr lang="en-US" sz="2000" b="1" dirty="0">
                <a:solidFill>
                  <a:schemeClr val="tx1"/>
                </a:solidFill>
                <a:latin typeface="Gadugi" panose="020B0502040204020203" pitchFamily="34" charset="0"/>
                <a:ea typeface="Gadugi" panose="020B0502040204020203" pitchFamily="34" charset="0"/>
              </a:rPr>
              <a:t>generate income </a:t>
            </a:r>
            <a:r>
              <a:rPr lang="en-US" sz="2000" dirty="0">
                <a:solidFill>
                  <a:schemeClr val="tx1"/>
                </a:solidFill>
                <a:latin typeface="Gadugi" panose="020B0502040204020203" pitchFamily="34" charset="0"/>
                <a:ea typeface="Gadugi" panose="020B0502040204020203" pitchFamily="34" charset="0"/>
              </a:rPr>
              <a:t>from a combination of selling covered call premium and any available capital appreciation</a:t>
            </a:r>
          </a:p>
          <a:p>
            <a:pPr marL="285750" indent="-285750">
              <a:buClr>
                <a:schemeClr val="bg1">
                  <a:lumMod val="65000"/>
                </a:schemeClr>
              </a:buClr>
              <a:buSzPct val="80000"/>
              <a:buFont typeface="Wingdings" panose="05000000000000000000" pitchFamily="2" charset="2"/>
              <a:buChar char="q"/>
            </a:pPr>
            <a:r>
              <a:rPr lang="en-US" sz="2000" dirty="0">
                <a:solidFill>
                  <a:schemeClr val="tx1"/>
                </a:solidFill>
                <a:latin typeface="Gadugi" panose="020B0502040204020203" pitchFamily="34" charset="0"/>
                <a:ea typeface="Gadugi" panose="020B0502040204020203" pitchFamily="34" charset="0"/>
              </a:rPr>
              <a:t>Diversify Across </a:t>
            </a:r>
            <a:r>
              <a:rPr lang="en-US" sz="2000" b="1" dirty="0">
                <a:solidFill>
                  <a:schemeClr val="tx1"/>
                </a:solidFill>
                <a:latin typeface="Gadugi" panose="020B0502040204020203" pitchFamily="34" charset="0"/>
                <a:ea typeface="Gadugi" panose="020B0502040204020203" pitchFamily="34" charset="0"/>
              </a:rPr>
              <a:t>Stocks, Commodities and Bonds</a:t>
            </a:r>
          </a:p>
          <a:p>
            <a:pPr marL="285750" indent="-285750">
              <a:buClr>
                <a:schemeClr val="bg1">
                  <a:lumMod val="65000"/>
                </a:schemeClr>
              </a:buClr>
              <a:buSzPct val="80000"/>
              <a:buFont typeface="Wingdings" panose="05000000000000000000" pitchFamily="2" charset="2"/>
              <a:buChar char="q"/>
            </a:pPr>
            <a:r>
              <a:rPr lang="en-US" sz="2000" dirty="0">
                <a:solidFill>
                  <a:schemeClr val="tx1"/>
                </a:solidFill>
                <a:latin typeface="Gadugi" panose="020B0502040204020203" pitchFamily="34" charset="0"/>
                <a:ea typeface="Gadugi" panose="020B0502040204020203" pitchFamily="34" charset="0"/>
              </a:rPr>
              <a:t>High Income Focused</a:t>
            </a:r>
          </a:p>
          <a:p>
            <a:pPr>
              <a:buClr>
                <a:schemeClr val="bg1">
                  <a:lumMod val="65000"/>
                </a:schemeClr>
              </a:buClr>
              <a:buSzPct val="80000"/>
            </a:pPr>
            <a:endParaRPr lang="en-US" sz="800" dirty="0">
              <a:solidFill>
                <a:schemeClr val="bg1">
                  <a:lumMod val="50000"/>
                </a:schemeClr>
              </a:solidFill>
              <a:latin typeface="Gadugi" panose="020B0502040204020203" pitchFamily="34" charset="0"/>
              <a:ea typeface="Gadugi" panose="020B0502040204020203" pitchFamily="34" charset="0"/>
            </a:endParaRPr>
          </a:p>
        </p:txBody>
      </p:sp>
      <p:sp>
        <p:nvSpPr>
          <p:cNvPr id="7" name="Content Placeholder 4">
            <a:extLst>
              <a:ext uri="{FF2B5EF4-FFF2-40B4-BE49-F238E27FC236}">
                <a16:creationId xmlns:a16="http://schemas.microsoft.com/office/drawing/2014/main" id="{01918ED4-E4F7-39E8-3D76-6954DC13CDBB}"/>
              </a:ext>
            </a:extLst>
          </p:cNvPr>
          <p:cNvSpPr txBox="1">
            <a:spLocks/>
          </p:cNvSpPr>
          <p:nvPr/>
        </p:nvSpPr>
        <p:spPr>
          <a:xfrm>
            <a:off x="470704" y="4381667"/>
            <a:ext cx="10479487" cy="2165765"/>
          </a:xfrm>
          <a:prstGeom prst="rect">
            <a:avLst/>
          </a:prstGeom>
          <a:solidFill>
            <a:schemeClr val="bg1"/>
          </a:solid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Clr>
                <a:schemeClr val="bg1">
                  <a:lumMod val="65000"/>
                </a:schemeClr>
              </a:buClr>
              <a:buSzPct val="80000"/>
              <a:buFont typeface="Wingdings" panose="05000000000000000000" pitchFamily="2" charset="2"/>
              <a:buChar char="q"/>
            </a:pPr>
            <a:r>
              <a:rPr lang="en-US" sz="2000" dirty="0">
                <a:solidFill>
                  <a:schemeClr val="tx1"/>
                </a:solidFill>
                <a:latin typeface="Gadugi" panose="020B0502040204020203" pitchFamily="34" charset="0"/>
                <a:ea typeface="Gadugi" panose="020B0502040204020203" pitchFamily="34" charset="0"/>
              </a:rPr>
              <a:t>Portfolio should move inline with a </a:t>
            </a:r>
            <a:r>
              <a:rPr lang="en-US" sz="2000" b="1" dirty="0">
                <a:solidFill>
                  <a:schemeClr val="tx1"/>
                </a:solidFill>
                <a:latin typeface="Gadugi" panose="020B0502040204020203" pitchFamily="34" charset="0"/>
                <a:ea typeface="Gadugi" panose="020B0502040204020203" pitchFamily="34" charset="0"/>
              </a:rPr>
              <a:t>70/30 portfolio </a:t>
            </a:r>
            <a:r>
              <a:rPr lang="en-US" sz="2000" dirty="0">
                <a:solidFill>
                  <a:schemeClr val="tx1"/>
                </a:solidFill>
                <a:latin typeface="Gadugi" panose="020B0502040204020203" pitchFamily="34" charset="0"/>
                <a:ea typeface="Gadugi" panose="020B0502040204020203" pitchFamily="34" charset="0"/>
              </a:rPr>
              <a:t>or a</a:t>
            </a:r>
            <a:r>
              <a:rPr lang="en-US" sz="2000" b="1" dirty="0">
                <a:solidFill>
                  <a:schemeClr val="tx1"/>
                </a:solidFill>
                <a:latin typeface="Gadugi" panose="020B0502040204020203" pitchFamily="34" charset="0"/>
                <a:ea typeface="Gadugi" panose="020B0502040204020203" pitchFamily="34" charset="0"/>
              </a:rPr>
              <a:t> 90/10 portfolio </a:t>
            </a:r>
          </a:p>
          <a:p>
            <a:pPr marL="285750" indent="-285750">
              <a:buClr>
                <a:schemeClr val="bg1">
                  <a:lumMod val="65000"/>
                </a:schemeClr>
              </a:buClr>
              <a:buSzPct val="80000"/>
              <a:buFont typeface="Wingdings" panose="05000000000000000000" pitchFamily="2" charset="2"/>
              <a:buChar char="q"/>
            </a:pPr>
            <a:r>
              <a:rPr lang="en-US" sz="2000" dirty="0">
                <a:solidFill>
                  <a:schemeClr val="tx1"/>
                </a:solidFill>
                <a:latin typeface="Gadugi" panose="020B0502040204020203" pitchFamily="34" charset="0"/>
                <a:ea typeface="Gadugi" panose="020B0502040204020203" pitchFamily="34" charset="0"/>
              </a:rPr>
              <a:t>The covered call ETFs are not downside protected</a:t>
            </a:r>
          </a:p>
          <a:p>
            <a:pPr marL="285750" indent="-285750">
              <a:buClr>
                <a:schemeClr val="bg1">
                  <a:lumMod val="65000"/>
                </a:schemeClr>
              </a:buClr>
              <a:buSzPct val="80000"/>
              <a:buFont typeface="Wingdings" panose="05000000000000000000" pitchFamily="2" charset="2"/>
              <a:buChar char="q"/>
            </a:pPr>
            <a:r>
              <a:rPr lang="en-US" sz="2000" dirty="0">
                <a:solidFill>
                  <a:schemeClr val="tx1"/>
                </a:solidFill>
                <a:latin typeface="Gadugi" panose="020B0502040204020203" pitchFamily="34" charset="0"/>
                <a:ea typeface="Gadugi" panose="020B0502040204020203" pitchFamily="34" charset="0"/>
              </a:rPr>
              <a:t>Some of the ETFs are invested in </a:t>
            </a:r>
            <a:r>
              <a:rPr lang="en-US" sz="2000" b="1" dirty="0">
                <a:solidFill>
                  <a:schemeClr val="tx1"/>
                </a:solidFill>
                <a:latin typeface="Gadugi" panose="020B0502040204020203" pitchFamily="34" charset="0"/>
                <a:ea typeface="Gadugi" panose="020B0502040204020203" pitchFamily="34" charset="0"/>
              </a:rPr>
              <a:t>tech stocks</a:t>
            </a:r>
            <a:r>
              <a:rPr lang="en-US" sz="2000" dirty="0">
                <a:solidFill>
                  <a:schemeClr val="tx1"/>
                </a:solidFill>
                <a:latin typeface="Gadugi" panose="020B0502040204020203" pitchFamily="34" charset="0"/>
                <a:ea typeface="Gadugi" panose="020B0502040204020203" pitchFamily="34" charset="0"/>
              </a:rPr>
              <a:t>, tech stocks can be more volatile than the S&amp;P500 at times </a:t>
            </a:r>
          </a:p>
          <a:p>
            <a:pPr marL="285750" indent="-285750">
              <a:buClr>
                <a:schemeClr val="bg1">
                  <a:lumMod val="65000"/>
                </a:schemeClr>
              </a:buClr>
              <a:buSzPct val="80000"/>
              <a:buFont typeface="Wingdings" panose="05000000000000000000" pitchFamily="2" charset="2"/>
              <a:buChar char="q"/>
            </a:pPr>
            <a:r>
              <a:rPr lang="en-US" sz="2000" dirty="0">
                <a:solidFill>
                  <a:schemeClr val="tx1"/>
                </a:solidFill>
                <a:latin typeface="Gadugi" panose="020B0502040204020203" pitchFamily="34" charset="0"/>
                <a:ea typeface="Gadugi" panose="020B0502040204020203" pitchFamily="34" charset="0"/>
              </a:rPr>
              <a:t>If the portfolio uses margin, the fluctuation in value will magnify by the percentage of leverages used. For example, a portfolio with 50% margin balance will fluctuate 100% more than a non-margined account </a:t>
            </a:r>
          </a:p>
          <a:p>
            <a:pPr>
              <a:buClr>
                <a:schemeClr val="bg1">
                  <a:lumMod val="65000"/>
                </a:schemeClr>
              </a:buClr>
              <a:buSzPct val="80000"/>
            </a:pPr>
            <a:endParaRPr lang="en-US" sz="2000" dirty="0">
              <a:solidFill>
                <a:schemeClr val="tx1"/>
              </a:solidFill>
              <a:latin typeface="Gadugi" panose="020B0502040204020203" pitchFamily="34" charset="0"/>
              <a:ea typeface="Gadugi" panose="020B0502040204020203" pitchFamily="34" charset="0"/>
            </a:endParaRPr>
          </a:p>
          <a:p>
            <a:pPr>
              <a:buClr>
                <a:schemeClr val="bg1">
                  <a:lumMod val="65000"/>
                </a:schemeClr>
              </a:buClr>
              <a:buSzPct val="80000"/>
            </a:pPr>
            <a:endParaRPr lang="en-US" sz="800" dirty="0">
              <a:solidFill>
                <a:schemeClr val="bg1">
                  <a:lumMod val="50000"/>
                </a:schemeClr>
              </a:solidFill>
              <a:latin typeface="Gadugi" panose="020B0502040204020203" pitchFamily="34" charset="0"/>
              <a:ea typeface="Gadugi" panose="020B0502040204020203" pitchFamily="34" charset="0"/>
            </a:endParaRPr>
          </a:p>
        </p:txBody>
      </p:sp>
      <p:sp>
        <p:nvSpPr>
          <p:cNvPr id="10" name="TextBox 9">
            <a:extLst>
              <a:ext uri="{FF2B5EF4-FFF2-40B4-BE49-F238E27FC236}">
                <a16:creationId xmlns:a16="http://schemas.microsoft.com/office/drawing/2014/main" id="{7475F576-E98B-AC5E-48FD-694750F3030C}"/>
              </a:ext>
            </a:extLst>
          </p:cNvPr>
          <p:cNvSpPr txBox="1"/>
          <p:nvPr/>
        </p:nvSpPr>
        <p:spPr>
          <a:xfrm>
            <a:off x="8359025" y="1227141"/>
            <a:ext cx="3133689" cy="1915909"/>
          </a:xfrm>
          <a:prstGeom prst="rect">
            <a:avLst/>
          </a:prstGeom>
          <a:noFill/>
        </p:spPr>
        <p:txBody>
          <a:bodyPr wrap="square">
            <a:spAutoFit/>
          </a:bodyPr>
          <a:lstStyle/>
          <a:p>
            <a:pPr algn="l"/>
            <a:endParaRPr lang="en-US" sz="1050" b="0" i="0" u="none" strike="noStrike" baseline="0" dirty="0">
              <a:solidFill>
                <a:srgbClr val="000000"/>
              </a:solidFill>
              <a:latin typeface="Gadugi" panose="020B0502040204020203" pitchFamily="34" charset="0"/>
            </a:endParaRPr>
          </a:p>
          <a:p>
            <a:pPr marR="0" algn="ctr"/>
            <a:r>
              <a:rPr lang="en-US" sz="3600" b="0" i="0" u="none" strike="noStrike" baseline="0" dirty="0">
                <a:solidFill>
                  <a:srgbClr val="000000"/>
                </a:solidFill>
                <a:latin typeface="Gadugi" panose="020B0502040204020203" pitchFamily="34" charset="0"/>
              </a:rPr>
              <a:t>up to</a:t>
            </a:r>
          </a:p>
          <a:p>
            <a:pPr marR="0" algn="ctr"/>
            <a:r>
              <a:rPr lang="en-US" sz="7200" dirty="0">
                <a:solidFill>
                  <a:srgbClr val="000000"/>
                </a:solidFill>
                <a:latin typeface="Gadugi" panose="020B0502040204020203" pitchFamily="34" charset="0"/>
              </a:rPr>
              <a:t>30</a:t>
            </a:r>
            <a:r>
              <a:rPr lang="en-US" sz="7200" b="0" i="0" u="none" strike="noStrike" baseline="0" dirty="0">
                <a:solidFill>
                  <a:srgbClr val="000000"/>
                </a:solidFill>
                <a:latin typeface="Gadugi" panose="020B0502040204020203" pitchFamily="34" charset="0"/>
              </a:rPr>
              <a:t>%+</a:t>
            </a:r>
            <a:endParaRPr lang="en-US" sz="2400" dirty="0"/>
          </a:p>
        </p:txBody>
      </p:sp>
    </p:spTree>
    <p:extLst>
      <p:ext uri="{BB962C8B-B14F-4D97-AF65-F5344CB8AC3E}">
        <p14:creationId xmlns:p14="http://schemas.microsoft.com/office/powerpoint/2010/main" val="286542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201400" y="0"/>
            <a:ext cx="990600" cy="472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049884-90EB-4AF1-9D2C-35B41348E00D}"/>
              </a:ext>
            </a:extLst>
          </p:cNvPr>
          <p:cNvSpPr>
            <a:spLocks noChangeArrowheads="1"/>
          </p:cNvSpPr>
          <p:nvPr/>
        </p:nvSpPr>
        <p:spPr bwMode="gray">
          <a:xfrm>
            <a:off x="345759" y="1358157"/>
            <a:ext cx="11133937" cy="40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defTabSz="893241" eaLnBrk="0" hangingPunct="0"/>
            <a:endParaRPr lang="en-US" sz="2800" noProof="1">
              <a:solidFill>
                <a:schemeClr val="tx1">
                  <a:lumMod val="65000"/>
                  <a:lumOff val="35000"/>
                </a:schemeClr>
              </a:solidFill>
              <a:latin typeface="Source Sans Pro"/>
              <a:cs typeface="Source Sans Pro"/>
            </a:endParaRPr>
          </a:p>
        </p:txBody>
      </p:sp>
      <p:sp>
        <p:nvSpPr>
          <p:cNvPr id="13" name="Text Placeholder 9">
            <a:extLst>
              <a:ext uri="{FF2B5EF4-FFF2-40B4-BE49-F238E27FC236}">
                <a16:creationId xmlns:a16="http://schemas.microsoft.com/office/drawing/2014/main" id="{573A03DA-C852-4413-BD71-F5BBEF35FD4F}"/>
              </a:ext>
            </a:extLst>
          </p:cNvPr>
          <p:cNvSpPr txBox="1">
            <a:spLocks/>
          </p:cNvSpPr>
          <p:nvPr/>
        </p:nvSpPr>
        <p:spPr bwMode="auto">
          <a:xfrm>
            <a:off x="545970" y="323158"/>
            <a:ext cx="8728315" cy="676084"/>
          </a:xfrm>
          <a:prstGeom prst="rect">
            <a:avLst/>
          </a:prstGeom>
        </p:spPr>
        <p:txBody>
          <a:bodyPr vert="horz" lIns="91440" tIns="45720" rIns="91440" bIns="45720" rtlCol="0" anchor="ctr">
            <a:normAutofit/>
          </a:bodyPr>
          <a:lstStyle>
            <a:lvl1pPr>
              <a:lnSpc>
                <a:spcPct val="90000"/>
              </a:lnSpc>
              <a:spcBef>
                <a:spcPct val="0"/>
              </a:spcBef>
              <a:buNone/>
              <a:defRPr sz="3200">
                <a:solidFill>
                  <a:schemeClr val="accent5"/>
                </a:solidFill>
                <a:ea typeface="+mj-ea"/>
                <a:cs typeface="+mj-cs"/>
              </a:defRPr>
            </a:lvl1pPr>
          </a:lstStyle>
          <a:p>
            <a:pPr marL="12700">
              <a:lnSpc>
                <a:spcPct val="100000"/>
              </a:lnSpc>
              <a:spcBef>
                <a:spcPts val="105"/>
              </a:spcBef>
            </a:pPr>
            <a:r>
              <a:rPr lang="en-US" sz="3200" spc="-50" dirty="0">
                <a:solidFill>
                  <a:srgbClr val="277EA1"/>
                </a:solidFill>
                <a:latin typeface="Arial"/>
                <a:cs typeface="Arial"/>
              </a:rPr>
              <a:t>Use Case: ETF Build Enhancement</a:t>
            </a:r>
            <a:endParaRPr lang="en-US" sz="3200" dirty="0">
              <a:latin typeface="Arial"/>
              <a:cs typeface="Arial"/>
            </a:endParaRPr>
          </a:p>
        </p:txBody>
      </p:sp>
      <p:sp>
        <p:nvSpPr>
          <p:cNvPr id="3" name="Text Placeholder 9">
            <a:extLst>
              <a:ext uri="{FF2B5EF4-FFF2-40B4-BE49-F238E27FC236}">
                <a16:creationId xmlns:a16="http://schemas.microsoft.com/office/drawing/2014/main" id="{22DC5977-671E-DEC1-4980-86D10DE24F3E}"/>
              </a:ext>
            </a:extLst>
          </p:cNvPr>
          <p:cNvSpPr txBox="1">
            <a:spLocks/>
          </p:cNvSpPr>
          <p:nvPr/>
        </p:nvSpPr>
        <p:spPr bwMode="auto">
          <a:xfrm>
            <a:off x="329153" y="1418708"/>
            <a:ext cx="7363119" cy="505908"/>
          </a:xfrm>
          <a:prstGeom prst="rect">
            <a:avLst/>
          </a:prstGeom>
          <a:noFill/>
          <a:ln w="9525">
            <a:noFill/>
            <a:miter lim="800000"/>
            <a:headEnd/>
            <a:tailEnd/>
          </a:ln>
        </p:spPr>
        <p:txBody>
          <a:bodyPr lIns="101870" tIns="50935" rIns="101870" bIns="50935"/>
          <a:lstStyle/>
          <a:p>
            <a:pPr>
              <a:spcBef>
                <a:spcPts val="1800"/>
              </a:spcBef>
            </a:pPr>
            <a:r>
              <a:rPr lang="en-US" sz="2800" dirty="0"/>
              <a:t>Adding a slice of income to an ETF build</a:t>
            </a:r>
          </a:p>
        </p:txBody>
      </p:sp>
      <p:graphicFrame>
        <p:nvGraphicFramePr>
          <p:cNvPr id="4" name="Table 2">
            <a:extLst>
              <a:ext uri="{FF2B5EF4-FFF2-40B4-BE49-F238E27FC236}">
                <a16:creationId xmlns:a16="http://schemas.microsoft.com/office/drawing/2014/main" id="{F4999D8F-B3F1-D1B5-F83E-E0EBCCB45ADF}"/>
              </a:ext>
            </a:extLst>
          </p:cNvPr>
          <p:cNvGraphicFramePr>
            <a:graphicFrameLocks noGrp="1"/>
          </p:cNvGraphicFramePr>
          <p:nvPr>
            <p:extLst>
              <p:ext uri="{D42A27DB-BD31-4B8C-83A1-F6EECF244321}">
                <p14:modId xmlns:p14="http://schemas.microsoft.com/office/powerpoint/2010/main" val="3558041150"/>
              </p:ext>
            </p:extLst>
          </p:nvPr>
        </p:nvGraphicFramePr>
        <p:xfrm>
          <a:off x="1547567" y="2179320"/>
          <a:ext cx="9096866" cy="2499360"/>
        </p:xfrm>
        <a:graphic>
          <a:graphicData uri="http://schemas.openxmlformats.org/drawingml/2006/table">
            <a:tbl>
              <a:tblPr firstRow="1" bandRow="1">
                <a:tableStyleId>{5C22544A-7EE6-4342-B048-85BDC9FD1C3A}</a:tableStyleId>
              </a:tblPr>
              <a:tblGrid>
                <a:gridCol w="3017301">
                  <a:extLst>
                    <a:ext uri="{9D8B030D-6E8A-4147-A177-3AD203B41FA5}">
                      <a16:colId xmlns:a16="http://schemas.microsoft.com/office/drawing/2014/main" val="1162785109"/>
                    </a:ext>
                  </a:extLst>
                </a:gridCol>
                <a:gridCol w="2365840">
                  <a:extLst>
                    <a:ext uri="{9D8B030D-6E8A-4147-A177-3AD203B41FA5}">
                      <a16:colId xmlns:a16="http://schemas.microsoft.com/office/drawing/2014/main" val="501290977"/>
                    </a:ext>
                  </a:extLst>
                </a:gridCol>
                <a:gridCol w="1770765">
                  <a:extLst>
                    <a:ext uri="{9D8B030D-6E8A-4147-A177-3AD203B41FA5}">
                      <a16:colId xmlns:a16="http://schemas.microsoft.com/office/drawing/2014/main" val="86648548"/>
                    </a:ext>
                  </a:extLst>
                </a:gridCol>
                <a:gridCol w="1942960">
                  <a:extLst>
                    <a:ext uri="{9D8B030D-6E8A-4147-A177-3AD203B41FA5}">
                      <a16:colId xmlns:a16="http://schemas.microsoft.com/office/drawing/2014/main" val="2628748249"/>
                    </a:ext>
                  </a:extLst>
                </a:gridCol>
              </a:tblGrid>
              <a:tr h="370840">
                <a:tc>
                  <a:txBody>
                    <a:bodyPr/>
                    <a:lstStyle/>
                    <a:p>
                      <a:endParaRPr lang="en-US" sz="2400"/>
                    </a:p>
                  </a:txBody>
                  <a:tcPr/>
                </a:tc>
                <a:tc>
                  <a:txBody>
                    <a:bodyPr/>
                    <a:lstStyle/>
                    <a:p>
                      <a:r>
                        <a:rPr lang="en-US" sz="2400" dirty="0"/>
                        <a:t>Allocation</a:t>
                      </a:r>
                    </a:p>
                  </a:txBody>
                  <a:tcPr/>
                </a:tc>
                <a:tc>
                  <a:txBody>
                    <a:bodyPr/>
                    <a:lstStyle/>
                    <a:p>
                      <a:r>
                        <a:rPr lang="en-US" sz="2400" dirty="0"/>
                        <a:t>Yield</a:t>
                      </a:r>
                    </a:p>
                  </a:txBody>
                  <a:tcPr/>
                </a:tc>
                <a:tc>
                  <a:txBody>
                    <a:bodyPr/>
                    <a:lstStyle/>
                    <a:p>
                      <a:r>
                        <a:rPr lang="en-US" sz="2400" dirty="0"/>
                        <a:t>Volatility</a:t>
                      </a:r>
                    </a:p>
                  </a:txBody>
                  <a:tcPr/>
                </a:tc>
                <a:extLst>
                  <a:ext uri="{0D108BD9-81ED-4DB2-BD59-A6C34878D82A}">
                    <a16:rowId xmlns:a16="http://schemas.microsoft.com/office/drawing/2014/main" val="427456183"/>
                  </a:ext>
                </a:extLst>
              </a:tr>
              <a:tr h="370840">
                <a:tc>
                  <a:txBody>
                    <a:bodyPr/>
                    <a:lstStyle/>
                    <a:p>
                      <a:r>
                        <a:rPr lang="en-US" sz="2000" dirty="0"/>
                        <a:t>ETF Dividend Build</a:t>
                      </a:r>
                    </a:p>
                  </a:txBody>
                  <a:tcPr/>
                </a:tc>
                <a:tc>
                  <a:txBody>
                    <a:bodyPr/>
                    <a:lstStyle/>
                    <a:p>
                      <a:pPr algn="ctr"/>
                      <a:r>
                        <a:rPr lang="en-US" sz="2000" dirty="0"/>
                        <a:t>100%</a:t>
                      </a:r>
                    </a:p>
                  </a:txBody>
                  <a:tcPr/>
                </a:tc>
                <a:tc>
                  <a:txBody>
                    <a:bodyPr/>
                    <a:lstStyle/>
                    <a:p>
                      <a:pPr algn="ctr"/>
                      <a:r>
                        <a:rPr lang="en-US" sz="2000" dirty="0"/>
                        <a:t>4%</a:t>
                      </a:r>
                    </a:p>
                  </a:txBody>
                  <a:tcPr/>
                </a:tc>
                <a:tc>
                  <a:txBody>
                    <a:bodyPr/>
                    <a:lstStyle/>
                    <a:p>
                      <a:pPr algn="ctr"/>
                      <a:r>
                        <a:rPr lang="en-US" sz="2000" dirty="0"/>
                        <a:t>20%</a:t>
                      </a:r>
                    </a:p>
                  </a:txBody>
                  <a:tcPr/>
                </a:tc>
                <a:extLst>
                  <a:ext uri="{0D108BD9-81ED-4DB2-BD59-A6C34878D82A}">
                    <a16:rowId xmlns:a16="http://schemas.microsoft.com/office/drawing/2014/main" val="1888011618"/>
                  </a:ext>
                </a:extLst>
              </a:tr>
              <a:tr h="370840">
                <a:tc>
                  <a:txBody>
                    <a:bodyPr/>
                    <a:lstStyle/>
                    <a:p>
                      <a:endParaRPr lang="en-US" sz="200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2449442763"/>
                  </a:ext>
                </a:extLst>
              </a:tr>
              <a:tr h="370840">
                <a:tc>
                  <a:txBody>
                    <a:bodyPr/>
                    <a:lstStyle/>
                    <a:p>
                      <a:r>
                        <a:rPr lang="en-US" sz="2000" dirty="0"/>
                        <a:t>ETF Dividend Build</a:t>
                      </a:r>
                    </a:p>
                  </a:txBody>
                  <a:tcPr/>
                </a:tc>
                <a:tc>
                  <a:txBody>
                    <a:bodyPr/>
                    <a:lstStyle/>
                    <a:p>
                      <a:pPr algn="ctr"/>
                      <a:r>
                        <a:rPr lang="en-US" sz="2000" dirty="0"/>
                        <a:t>75%</a:t>
                      </a:r>
                    </a:p>
                  </a:txBody>
                  <a:tcPr/>
                </a:tc>
                <a:tc>
                  <a:txBody>
                    <a:bodyPr/>
                    <a:lstStyle/>
                    <a:p>
                      <a:pPr algn="ctr"/>
                      <a:r>
                        <a:rPr lang="en-US" sz="2000" dirty="0"/>
                        <a:t>4%</a:t>
                      </a:r>
                    </a:p>
                  </a:txBody>
                  <a:tcPr/>
                </a:tc>
                <a:tc>
                  <a:txBody>
                    <a:bodyPr/>
                    <a:lstStyle/>
                    <a:p>
                      <a:pPr algn="ctr"/>
                      <a:r>
                        <a:rPr lang="en-US" sz="2000" dirty="0"/>
                        <a:t>20%</a:t>
                      </a:r>
                    </a:p>
                  </a:txBody>
                  <a:tcPr/>
                </a:tc>
                <a:extLst>
                  <a:ext uri="{0D108BD9-81ED-4DB2-BD59-A6C34878D82A}">
                    <a16:rowId xmlns:a16="http://schemas.microsoft.com/office/drawing/2014/main" val="609687368"/>
                  </a:ext>
                </a:extLst>
              </a:tr>
              <a:tr h="370840">
                <a:tc>
                  <a:txBody>
                    <a:bodyPr/>
                    <a:lstStyle/>
                    <a:p>
                      <a:r>
                        <a:rPr lang="en-US" sz="2000" dirty="0"/>
                        <a:t>ZEGA ETF Dividend Max</a:t>
                      </a:r>
                    </a:p>
                  </a:txBody>
                  <a:tcPr/>
                </a:tc>
                <a:tc>
                  <a:txBody>
                    <a:bodyPr/>
                    <a:lstStyle/>
                    <a:p>
                      <a:pPr algn="ctr"/>
                      <a:r>
                        <a:rPr lang="en-US" sz="2000" dirty="0"/>
                        <a:t>25%</a:t>
                      </a:r>
                    </a:p>
                  </a:txBody>
                  <a:tcPr/>
                </a:tc>
                <a:tc>
                  <a:txBody>
                    <a:bodyPr/>
                    <a:lstStyle/>
                    <a:p>
                      <a:pPr algn="ctr"/>
                      <a:r>
                        <a:rPr lang="en-US" sz="2000" dirty="0"/>
                        <a:t>35%*</a:t>
                      </a:r>
                    </a:p>
                  </a:txBody>
                  <a:tcPr/>
                </a:tc>
                <a:tc>
                  <a:txBody>
                    <a:bodyPr/>
                    <a:lstStyle/>
                    <a:p>
                      <a:pPr algn="ctr"/>
                      <a:r>
                        <a:rPr lang="en-US" sz="2000" dirty="0"/>
                        <a:t>50%**</a:t>
                      </a:r>
                    </a:p>
                  </a:txBody>
                  <a:tcPr/>
                </a:tc>
                <a:extLst>
                  <a:ext uri="{0D108BD9-81ED-4DB2-BD59-A6C34878D82A}">
                    <a16:rowId xmlns:a16="http://schemas.microsoft.com/office/drawing/2014/main" val="595880036"/>
                  </a:ext>
                </a:extLst>
              </a:tr>
              <a:tr h="370840">
                <a:tc>
                  <a:txBody>
                    <a:bodyPr/>
                    <a:lstStyle/>
                    <a:p>
                      <a:pPr algn="ctr"/>
                      <a:r>
                        <a:rPr lang="en-US" sz="2400" dirty="0"/>
                        <a:t>Weighted Result</a:t>
                      </a:r>
                    </a:p>
                  </a:txBody>
                  <a:tcPr/>
                </a:tc>
                <a:tc>
                  <a:txBody>
                    <a:bodyPr/>
                    <a:lstStyle/>
                    <a:p>
                      <a:pPr algn="ctr"/>
                      <a:endParaRPr lang="en-US"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11.75%</a:t>
                      </a:r>
                    </a:p>
                  </a:txBody>
                  <a:tcPr/>
                </a:tc>
                <a:tc>
                  <a:txBody>
                    <a:bodyPr/>
                    <a:lstStyle/>
                    <a:p>
                      <a:pPr algn="ctr"/>
                      <a:r>
                        <a:rPr lang="en-US" sz="2400" dirty="0"/>
                        <a:t>24.5%</a:t>
                      </a:r>
                    </a:p>
                  </a:txBody>
                  <a:tcPr/>
                </a:tc>
                <a:extLst>
                  <a:ext uri="{0D108BD9-81ED-4DB2-BD59-A6C34878D82A}">
                    <a16:rowId xmlns:a16="http://schemas.microsoft.com/office/drawing/2014/main" val="3575401615"/>
                  </a:ext>
                </a:extLst>
              </a:tr>
            </a:tbl>
          </a:graphicData>
        </a:graphic>
      </p:graphicFrame>
      <p:sp>
        <p:nvSpPr>
          <p:cNvPr id="5" name="Rectangle 4">
            <a:extLst>
              <a:ext uri="{FF2B5EF4-FFF2-40B4-BE49-F238E27FC236}">
                <a16:creationId xmlns:a16="http://schemas.microsoft.com/office/drawing/2014/main" id="{1C2C4B35-B380-B5C6-CF6A-610A85A4E3F8}"/>
              </a:ext>
            </a:extLst>
          </p:cNvPr>
          <p:cNvSpPr/>
          <p:nvPr/>
        </p:nvSpPr>
        <p:spPr>
          <a:xfrm>
            <a:off x="7038664" y="4190774"/>
            <a:ext cx="1571936" cy="50590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97B740D7-03E7-1D96-8462-C1B04DF0CBD7}"/>
              </a:ext>
            </a:extLst>
          </p:cNvPr>
          <p:cNvSpPr txBox="1">
            <a:spLocks/>
          </p:cNvSpPr>
          <p:nvPr/>
        </p:nvSpPr>
        <p:spPr bwMode="auto">
          <a:xfrm>
            <a:off x="545970" y="4944986"/>
            <a:ext cx="5246813" cy="505908"/>
          </a:xfrm>
          <a:prstGeom prst="rect">
            <a:avLst/>
          </a:prstGeom>
          <a:noFill/>
          <a:ln w="9525">
            <a:noFill/>
            <a:miter lim="800000"/>
            <a:headEnd/>
            <a:tailEnd/>
          </a:ln>
        </p:spPr>
        <p:txBody>
          <a:bodyPr lIns="101870" tIns="50935" rIns="101870" bIns="50935"/>
          <a:lstStyle/>
          <a:p>
            <a:pPr>
              <a:spcBef>
                <a:spcPts val="1800"/>
              </a:spcBef>
            </a:pPr>
            <a:r>
              <a:rPr lang="en-US" sz="2800" dirty="0"/>
              <a:t>*Assuming 50% Yield (Target)</a:t>
            </a:r>
          </a:p>
          <a:p>
            <a:pPr>
              <a:spcBef>
                <a:spcPts val="1800"/>
              </a:spcBef>
            </a:pPr>
            <a:endParaRPr lang="en-US" sz="2800" dirty="0"/>
          </a:p>
        </p:txBody>
      </p:sp>
      <p:sp>
        <p:nvSpPr>
          <p:cNvPr id="8" name="Text Placeholder 9">
            <a:extLst>
              <a:ext uri="{FF2B5EF4-FFF2-40B4-BE49-F238E27FC236}">
                <a16:creationId xmlns:a16="http://schemas.microsoft.com/office/drawing/2014/main" id="{5B26E3A5-6006-DBE8-BB54-555AFFD7DDF7}"/>
              </a:ext>
            </a:extLst>
          </p:cNvPr>
          <p:cNvSpPr txBox="1">
            <a:spLocks/>
          </p:cNvSpPr>
          <p:nvPr/>
        </p:nvSpPr>
        <p:spPr bwMode="auto">
          <a:xfrm>
            <a:off x="6288465" y="4933384"/>
            <a:ext cx="5246813" cy="505908"/>
          </a:xfrm>
          <a:prstGeom prst="rect">
            <a:avLst/>
          </a:prstGeom>
          <a:noFill/>
          <a:ln w="9525">
            <a:noFill/>
            <a:miter lim="800000"/>
            <a:headEnd/>
            <a:tailEnd/>
          </a:ln>
        </p:spPr>
        <p:txBody>
          <a:bodyPr lIns="101870" tIns="50935" rIns="101870" bIns="50935"/>
          <a:lstStyle/>
          <a:p>
            <a:pPr>
              <a:spcBef>
                <a:spcPts val="1800"/>
              </a:spcBef>
            </a:pPr>
            <a:r>
              <a:rPr lang="en-US" sz="2800" dirty="0"/>
              <a:t>**Assuming Volatility of 30%</a:t>
            </a:r>
          </a:p>
          <a:p>
            <a:pPr>
              <a:spcBef>
                <a:spcPts val="1800"/>
              </a:spcBef>
            </a:pPr>
            <a:endParaRPr lang="en-US" sz="2800" dirty="0"/>
          </a:p>
        </p:txBody>
      </p:sp>
      <p:sp>
        <p:nvSpPr>
          <p:cNvPr id="9" name="Text Placeholder 9">
            <a:extLst>
              <a:ext uri="{FF2B5EF4-FFF2-40B4-BE49-F238E27FC236}">
                <a16:creationId xmlns:a16="http://schemas.microsoft.com/office/drawing/2014/main" id="{C0D2EF04-CF64-2761-D0DC-D5D9EB2DD024}"/>
              </a:ext>
            </a:extLst>
          </p:cNvPr>
          <p:cNvSpPr txBox="1">
            <a:spLocks/>
          </p:cNvSpPr>
          <p:nvPr/>
        </p:nvSpPr>
        <p:spPr bwMode="auto">
          <a:xfrm>
            <a:off x="0" y="5770621"/>
            <a:ext cx="11441809" cy="1187140"/>
          </a:xfrm>
          <a:prstGeom prst="rect">
            <a:avLst/>
          </a:prstGeom>
          <a:noFill/>
          <a:ln w="9525">
            <a:noFill/>
            <a:miter lim="800000"/>
            <a:headEnd/>
            <a:tailEnd/>
          </a:ln>
        </p:spPr>
        <p:txBody>
          <a:bodyPr lIns="101870" tIns="50935" rIns="101870" bIns="50935"/>
          <a:lstStyle/>
          <a:p>
            <a:pPr lvl="0" algn="ctr">
              <a:lnSpc>
                <a:spcPct val="110000"/>
              </a:lnSpc>
              <a:spcBef>
                <a:spcPts val="1200"/>
              </a:spcBef>
              <a:spcAft>
                <a:spcPts val="600"/>
              </a:spcAft>
            </a:pPr>
            <a:r>
              <a:rPr lang="en-US" sz="2800" dirty="0"/>
              <a:t>For clients who can handle the increase in volatility, the dividend can almost triple with a 25% Dividend Max allocation</a:t>
            </a:r>
          </a:p>
        </p:txBody>
      </p:sp>
    </p:spTree>
    <p:extLst>
      <p:ext uri="{BB962C8B-B14F-4D97-AF65-F5344CB8AC3E}">
        <p14:creationId xmlns:p14="http://schemas.microsoft.com/office/powerpoint/2010/main" val="5731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21130</TotalTime>
  <Words>937</Words>
  <Application>Microsoft Office PowerPoint</Application>
  <PresentationFormat>Widescreen</PresentationFormat>
  <Paragraphs>122</Paragraphs>
  <Slides>12</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Arial Narrow</vt:lpstr>
      <vt:lpstr>Calibri</vt:lpstr>
      <vt:lpstr>Calibri Light</vt:lpstr>
      <vt:lpstr>Gadugi</vt:lpstr>
      <vt:lpstr>Segoe UI</vt:lpstr>
      <vt:lpstr>Source Sans Pro</vt:lpstr>
      <vt:lpstr>Wingdings</vt:lpstr>
      <vt:lpstr>Office Theme</vt:lpstr>
      <vt:lpstr>Custom Design</vt:lpstr>
      <vt:lpstr>ZEGA’s Dividend Max Strategy</vt:lpstr>
      <vt:lpstr>Disclosure</vt:lpstr>
      <vt:lpstr>About ZEGA Investments LLC</vt:lpstr>
      <vt:lpstr>PowerPoint Presentation</vt:lpstr>
      <vt:lpstr>PowerPoint Presentation</vt:lpstr>
      <vt:lpstr>PowerPoint Presentation</vt:lpstr>
      <vt:lpstr>PowerPoint Presentation</vt:lpstr>
      <vt:lpstr>PowerPoint Presentation</vt:lpstr>
      <vt:lpstr>PowerPoint Presentation</vt:lpstr>
      <vt:lpstr>ZEGA ETF Dividend Max 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account</dc:creator>
  <cp:lastModifiedBy>Mateni Yim</cp:lastModifiedBy>
  <cp:revision>314</cp:revision>
  <dcterms:created xsi:type="dcterms:W3CDTF">2023-02-26T20:59:01Z</dcterms:created>
  <dcterms:modified xsi:type="dcterms:W3CDTF">2026-03-13T13:21:26Z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2023-02-23T00:00:00Z</vt:filetime>
  </property>
  <property fmtid="{D5CDD505-2E9C-101B-9397-08002B2CF9AE}" pid="3" name="Creator">
    <vt:lpwstr>Microsoft® PowerPoint® 2013</vt:lpwstr>
  </property>
  <property fmtid="{D5CDD505-2E9C-101B-9397-08002B2CF9AE}" pid="4" name="LastSaved">
    <vt:filetime>2023-02-26T00:00:00Z</vt:filetime>
  </property>
  <property fmtid="{D5CDD505-2E9C-101B-9397-08002B2CF9AE}" pid="5" name="Producer">
    <vt:lpwstr>Microsoft® PowerPoint® 2013</vt:lpwstr>
  </property>
</Properties>
</file>