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Lst>
  <p:notesMasterIdLst>
    <p:notesMasterId r:id="rId8"/>
  </p:notesMasterIdLst>
  <p:sldIdLst>
    <p:sldId id="256" r:id="rId5"/>
    <p:sldId id="262" r:id="rId6"/>
    <p:sldId id="257" r:id="rId7"/>
  </p:sldIdLst>
  <p:sldSz cx="6858000" cy="9144000" type="letter"/>
  <p:notesSz cx="6858000" cy="9144000"/>
  <p:embeddedFontLst>
    <p:embeddedFont>
      <p:font typeface="Lato" panose="020F0502020204030203" pitchFamily="34" charset="0"/>
      <p:regular r:id="rId9"/>
      <p:bold r:id="rId10"/>
      <p:italic r:id="rId11"/>
      <p:boldItalic r:id="rId12"/>
    </p:embeddedFont>
    <p:embeddedFont>
      <p:font typeface="Lovelo Black"/>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5" autoAdjust="0"/>
    <p:restoredTop sz="94660"/>
  </p:normalViewPr>
  <p:slideViewPr>
    <p:cSldViewPr snapToGrid="0">
      <p:cViewPr>
        <p:scale>
          <a:sx n="100" d="100"/>
          <a:sy n="100" d="100"/>
        </p:scale>
        <p:origin x="262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A8268-AD1E-194D-8C1C-69F5F00AA334}" type="datetimeFigureOut">
              <a:rPr lang="en-US" smtClean="0"/>
              <a:t>4/20/26</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03568-EC1C-DC48-854B-8F16E9B22DCE}" type="slidenum">
              <a:rPr lang="en-US" smtClean="0"/>
              <a:t>‹#›</a:t>
            </a:fld>
            <a:endParaRPr lang="en-US"/>
          </a:p>
        </p:txBody>
      </p:sp>
    </p:spTree>
    <p:extLst>
      <p:ext uri="{BB962C8B-B14F-4D97-AF65-F5344CB8AC3E}">
        <p14:creationId xmlns:p14="http://schemas.microsoft.com/office/powerpoint/2010/main" val="3347124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4E65-B457-8E77-BF8F-2B52A8B67C42}"/>
              </a:ext>
            </a:extLst>
          </p:cNvPr>
          <p:cNvSpPr>
            <a:spLocks noGrp="1"/>
          </p:cNvSpPr>
          <p:nvPr>
            <p:ph type="ctrTitle"/>
          </p:nvPr>
        </p:nvSpPr>
        <p:spPr>
          <a:xfrm>
            <a:off x="857250" y="1496485"/>
            <a:ext cx="5143500" cy="3183467"/>
          </a:xfrm>
        </p:spPr>
        <p:txBody>
          <a:bodyPr anchor="b"/>
          <a:lstStyle>
            <a:lvl1pPr algn="ctr">
              <a:defRPr sz="10666"/>
            </a:lvl1pPr>
          </a:lstStyle>
          <a:p>
            <a:r>
              <a:rPr lang="en-US"/>
              <a:t>Click to edit Master title style</a:t>
            </a:r>
          </a:p>
        </p:txBody>
      </p:sp>
      <p:sp>
        <p:nvSpPr>
          <p:cNvPr id="3" name="Subtitle 2">
            <a:extLst>
              <a:ext uri="{FF2B5EF4-FFF2-40B4-BE49-F238E27FC236}">
                <a16:creationId xmlns:a16="http://schemas.microsoft.com/office/drawing/2014/main" id="{DC3696D0-094A-917E-E14C-FEEE7BAD1B61}"/>
              </a:ext>
            </a:extLst>
          </p:cNvPr>
          <p:cNvSpPr>
            <a:spLocks noGrp="1"/>
          </p:cNvSpPr>
          <p:nvPr>
            <p:ph type="subTitle" idx="1"/>
          </p:nvPr>
        </p:nvSpPr>
        <p:spPr>
          <a:xfrm>
            <a:off x="857250" y="4802718"/>
            <a:ext cx="5143500" cy="2207683"/>
          </a:xfrm>
        </p:spPr>
        <p:txBody>
          <a:bodyPr/>
          <a:lstStyle>
            <a:lvl1pPr marL="0" indent="0" algn="ctr">
              <a:buNone/>
              <a:defRPr sz="4267"/>
            </a:lvl1pPr>
            <a:lvl2pPr marL="812790" indent="0" algn="ctr">
              <a:buNone/>
              <a:defRPr sz="3556"/>
            </a:lvl2pPr>
            <a:lvl3pPr marL="1625579" indent="0" algn="ctr">
              <a:buNone/>
              <a:defRPr sz="3200"/>
            </a:lvl3pPr>
            <a:lvl4pPr marL="2438370" indent="0" algn="ctr">
              <a:buNone/>
              <a:defRPr sz="2844"/>
            </a:lvl4pPr>
            <a:lvl5pPr marL="3251160" indent="0" algn="ctr">
              <a:buNone/>
              <a:defRPr sz="2844"/>
            </a:lvl5pPr>
            <a:lvl6pPr marL="4063949" indent="0" algn="ctr">
              <a:buNone/>
              <a:defRPr sz="2844"/>
            </a:lvl6pPr>
            <a:lvl7pPr marL="4876739" indent="0" algn="ctr">
              <a:buNone/>
              <a:defRPr sz="2844"/>
            </a:lvl7pPr>
            <a:lvl8pPr marL="5689528" indent="0" algn="ctr">
              <a:buNone/>
              <a:defRPr sz="2844"/>
            </a:lvl8pPr>
            <a:lvl9pPr marL="6502319" indent="0" algn="ctr">
              <a:buNone/>
              <a:defRPr sz="2844"/>
            </a:lvl9pPr>
          </a:lstStyle>
          <a:p>
            <a:r>
              <a:rPr lang="en-US"/>
              <a:t>Click to edit Master subtitle style</a:t>
            </a:r>
          </a:p>
        </p:txBody>
      </p:sp>
      <p:sp>
        <p:nvSpPr>
          <p:cNvPr id="4" name="Date Placeholder 3">
            <a:extLst>
              <a:ext uri="{FF2B5EF4-FFF2-40B4-BE49-F238E27FC236}">
                <a16:creationId xmlns:a16="http://schemas.microsoft.com/office/drawing/2014/main" id="{6A3EFD74-0613-E639-51E3-E01186BE7AB8}"/>
              </a:ext>
            </a:extLst>
          </p:cNvPr>
          <p:cNvSpPr>
            <a:spLocks noGrp="1"/>
          </p:cNvSpPr>
          <p:nvPr>
            <p:ph type="dt" sz="half" idx="10"/>
          </p:nvPr>
        </p:nvSpPr>
        <p:spPr/>
        <p:txBody>
          <a:bodyPr/>
          <a:lstStyle/>
          <a:p>
            <a:fld id="{2C5E38BD-852E-488A-85E7-0BB6C71F06E4}" type="datetimeFigureOut">
              <a:rPr lang="en-US" smtClean="0"/>
              <a:t>4/20/26</a:t>
            </a:fld>
            <a:endParaRPr lang="en-US"/>
          </a:p>
        </p:txBody>
      </p:sp>
      <p:sp>
        <p:nvSpPr>
          <p:cNvPr id="5" name="Footer Placeholder 4">
            <a:extLst>
              <a:ext uri="{FF2B5EF4-FFF2-40B4-BE49-F238E27FC236}">
                <a16:creationId xmlns:a16="http://schemas.microsoft.com/office/drawing/2014/main" id="{7FB5EA34-02C9-A408-3839-FB752B8C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7FDC5-8BF8-314D-7BFB-69BCF85E91F3}"/>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405241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41B6-CEF5-9FF3-05DF-BC91FEFB5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7AF98-8384-C66A-A005-8629B70D4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60905-9317-95F6-2837-8CBEF1379E2B}"/>
              </a:ext>
            </a:extLst>
          </p:cNvPr>
          <p:cNvSpPr>
            <a:spLocks noGrp="1"/>
          </p:cNvSpPr>
          <p:nvPr>
            <p:ph type="dt" sz="half" idx="10"/>
          </p:nvPr>
        </p:nvSpPr>
        <p:spPr/>
        <p:txBody>
          <a:bodyPr/>
          <a:lstStyle/>
          <a:p>
            <a:fld id="{2C5E38BD-852E-488A-85E7-0BB6C71F06E4}" type="datetimeFigureOut">
              <a:rPr lang="en-US" smtClean="0"/>
              <a:t>4/20/26</a:t>
            </a:fld>
            <a:endParaRPr lang="en-US"/>
          </a:p>
        </p:txBody>
      </p:sp>
      <p:sp>
        <p:nvSpPr>
          <p:cNvPr id="5" name="Footer Placeholder 4">
            <a:extLst>
              <a:ext uri="{FF2B5EF4-FFF2-40B4-BE49-F238E27FC236}">
                <a16:creationId xmlns:a16="http://schemas.microsoft.com/office/drawing/2014/main" id="{1F48571E-1614-313C-CED9-70F6B0881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938F-0774-BA10-93D9-88FBC70AC0D3}"/>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363918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2AD218-B59F-BE88-DCDA-51F28A4B4A39}"/>
              </a:ext>
            </a:extLst>
          </p:cNvPr>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FEEA64-5EA1-DA96-645D-5C0A6D0D89F1}"/>
              </a:ext>
            </a:extLst>
          </p:cNvPr>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0943D-F7E1-AF7F-8E9E-3679DF93F443}"/>
              </a:ext>
            </a:extLst>
          </p:cNvPr>
          <p:cNvSpPr>
            <a:spLocks noGrp="1"/>
          </p:cNvSpPr>
          <p:nvPr>
            <p:ph type="dt" sz="half" idx="10"/>
          </p:nvPr>
        </p:nvSpPr>
        <p:spPr/>
        <p:txBody>
          <a:bodyPr/>
          <a:lstStyle/>
          <a:p>
            <a:fld id="{2C5E38BD-852E-488A-85E7-0BB6C71F06E4}" type="datetimeFigureOut">
              <a:rPr lang="en-US" smtClean="0"/>
              <a:t>4/20/26</a:t>
            </a:fld>
            <a:endParaRPr lang="en-US"/>
          </a:p>
        </p:txBody>
      </p:sp>
      <p:sp>
        <p:nvSpPr>
          <p:cNvPr id="5" name="Footer Placeholder 4">
            <a:extLst>
              <a:ext uri="{FF2B5EF4-FFF2-40B4-BE49-F238E27FC236}">
                <a16:creationId xmlns:a16="http://schemas.microsoft.com/office/drawing/2014/main" id="{F12C45ED-76B8-4061-39BC-A6B2640BF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30F4F-81DC-457C-D5D7-07CA4BDE63B9}"/>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247421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91B7-C203-75C3-41A9-771D040E4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9C9FF-6583-582E-7AB6-3B54C49043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CECAF-3221-83C1-2094-B6F4816982E5}"/>
              </a:ext>
            </a:extLst>
          </p:cNvPr>
          <p:cNvSpPr>
            <a:spLocks noGrp="1"/>
          </p:cNvSpPr>
          <p:nvPr>
            <p:ph type="dt" sz="half" idx="10"/>
          </p:nvPr>
        </p:nvSpPr>
        <p:spPr/>
        <p:txBody>
          <a:bodyPr/>
          <a:lstStyle/>
          <a:p>
            <a:fld id="{2C5E38BD-852E-488A-85E7-0BB6C71F06E4}" type="datetimeFigureOut">
              <a:rPr lang="en-US" smtClean="0"/>
              <a:t>4/20/26</a:t>
            </a:fld>
            <a:endParaRPr lang="en-US"/>
          </a:p>
        </p:txBody>
      </p:sp>
      <p:sp>
        <p:nvSpPr>
          <p:cNvPr id="5" name="Footer Placeholder 4">
            <a:extLst>
              <a:ext uri="{FF2B5EF4-FFF2-40B4-BE49-F238E27FC236}">
                <a16:creationId xmlns:a16="http://schemas.microsoft.com/office/drawing/2014/main" id="{20E9FD04-7714-D580-71B7-6B5BB6ECF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A4652-9873-B280-8D7A-059134FD6775}"/>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182204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9E99-CACA-7E64-D889-A7CA5C342216}"/>
              </a:ext>
            </a:extLst>
          </p:cNvPr>
          <p:cNvSpPr>
            <a:spLocks noGrp="1"/>
          </p:cNvSpPr>
          <p:nvPr>
            <p:ph type="title"/>
          </p:nvPr>
        </p:nvSpPr>
        <p:spPr>
          <a:xfrm>
            <a:off x="467917" y="2279653"/>
            <a:ext cx="5915025" cy="3803649"/>
          </a:xfrm>
        </p:spPr>
        <p:txBody>
          <a:bodyPr anchor="b"/>
          <a:lstStyle>
            <a:lvl1pPr>
              <a:defRPr sz="10666"/>
            </a:lvl1pPr>
          </a:lstStyle>
          <a:p>
            <a:r>
              <a:rPr lang="en-US"/>
              <a:t>Click to edit Master title style</a:t>
            </a:r>
          </a:p>
        </p:txBody>
      </p:sp>
      <p:sp>
        <p:nvSpPr>
          <p:cNvPr id="3" name="Text Placeholder 2">
            <a:extLst>
              <a:ext uri="{FF2B5EF4-FFF2-40B4-BE49-F238E27FC236}">
                <a16:creationId xmlns:a16="http://schemas.microsoft.com/office/drawing/2014/main" id="{8ED00BEB-3A0B-C8E6-41CF-CAE46225965A}"/>
              </a:ext>
            </a:extLst>
          </p:cNvPr>
          <p:cNvSpPr>
            <a:spLocks noGrp="1"/>
          </p:cNvSpPr>
          <p:nvPr>
            <p:ph type="body" idx="1"/>
          </p:nvPr>
        </p:nvSpPr>
        <p:spPr>
          <a:xfrm>
            <a:off x="467917" y="6119286"/>
            <a:ext cx="5915025" cy="2000249"/>
          </a:xfrm>
        </p:spPr>
        <p:txBody>
          <a:bodyPr/>
          <a:lstStyle>
            <a:lvl1pPr marL="0" indent="0">
              <a:buNone/>
              <a:defRPr sz="4267">
                <a:solidFill>
                  <a:schemeClr val="tx1">
                    <a:tint val="75000"/>
                  </a:schemeClr>
                </a:solidFill>
              </a:defRPr>
            </a:lvl1pPr>
            <a:lvl2pPr marL="812790" indent="0">
              <a:buNone/>
              <a:defRPr sz="3556">
                <a:solidFill>
                  <a:schemeClr val="tx1">
                    <a:tint val="75000"/>
                  </a:schemeClr>
                </a:solidFill>
              </a:defRPr>
            </a:lvl2pPr>
            <a:lvl3pPr marL="1625579" indent="0">
              <a:buNone/>
              <a:defRPr sz="3200">
                <a:solidFill>
                  <a:schemeClr val="tx1">
                    <a:tint val="75000"/>
                  </a:schemeClr>
                </a:solidFill>
              </a:defRPr>
            </a:lvl3pPr>
            <a:lvl4pPr marL="2438370" indent="0">
              <a:buNone/>
              <a:defRPr sz="2844">
                <a:solidFill>
                  <a:schemeClr val="tx1">
                    <a:tint val="75000"/>
                  </a:schemeClr>
                </a:solidFill>
              </a:defRPr>
            </a:lvl4pPr>
            <a:lvl5pPr marL="3251160" indent="0">
              <a:buNone/>
              <a:defRPr sz="2844">
                <a:solidFill>
                  <a:schemeClr val="tx1">
                    <a:tint val="75000"/>
                  </a:schemeClr>
                </a:solidFill>
              </a:defRPr>
            </a:lvl5pPr>
            <a:lvl6pPr marL="4063949" indent="0">
              <a:buNone/>
              <a:defRPr sz="2844">
                <a:solidFill>
                  <a:schemeClr val="tx1">
                    <a:tint val="75000"/>
                  </a:schemeClr>
                </a:solidFill>
              </a:defRPr>
            </a:lvl6pPr>
            <a:lvl7pPr marL="4876739" indent="0">
              <a:buNone/>
              <a:defRPr sz="2844">
                <a:solidFill>
                  <a:schemeClr val="tx1">
                    <a:tint val="75000"/>
                  </a:schemeClr>
                </a:solidFill>
              </a:defRPr>
            </a:lvl7pPr>
            <a:lvl8pPr marL="5689528" indent="0">
              <a:buNone/>
              <a:defRPr sz="2844">
                <a:solidFill>
                  <a:schemeClr val="tx1">
                    <a:tint val="75000"/>
                  </a:schemeClr>
                </a:solidFill>
              </a:defRPr>
            </a:lvl8pPr>
            <a:lvl9pPr marL="6502319" indent="0">
              <a:buNone/>
              <a:defRPr sz="284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5A37D-D642-FB3E-ED3F-E82334FACBE1}"/>
              </a:ext>
            </a:extLst>
          </p:cNvPr>
          <p:cNvSpPr>
            <a:spLocks noGrp="1"/>
          </p:cNvSpPr>
          <p:nvPr>
            <p:ph type="dt" sz="half" idx="10"/>
          </p:nvPr>
        </p:nvSpPr>
        <p:spPr/>
        <p:txBody>
          <a:bodyPr/>
          <a:lstStyle/>
          <a:p>
            <a:fld id="{2C5E38BD-852E-488A-85E7-0BB6C71F06E4}" type="datetimeFigureOut">
              <a:rPr lang="en-US" smtClean="0"/>
              <a:t>4/20/26</a:t>
            </a:fld>
            <a:endParaRPr lang="en-US"/>
          </a:p>
        </p:txBody>
      </p:sp>
      <p:sp>
        <p:nvSpPr>
          <p:cNvPr id="5" name="Footer Placeholder 4">
            <a:extLst>
              <a:ext uri="{FF2B5EF4-FFF2-40B4-BE49-F238E27FC236}">
                <a16:creationId xmlns:a16="http://schemas.microsoft.com/office/drawing/2014/main" id="{09909E1E-5094-766F-07E9-D54A1F523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26268-64BD-9866-652F-7CF515EC5F45}"/>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227099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F4C0-75FB-C18E-D3E4-987356C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5BC759-7459-2631-4EC4-454D62C976C9}"/>
              </a:ext>
            </a:extLst>
          </p:cNvPr>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18050-4BC1-951D-6DF4-7C9DF7113B95}"/>
              </a:ext>
            </a:extLst>
          </p:cNvPr>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99D893-9402-AB23-90E8-1CF6E1C4B644}"/>
              </a:ext>
            </a:extLst>
          </p:cNvPr>
          <p:cNvSpPr>
            <a:spLocks noGrp="1"/>
          </p:cNvSpPr>
          <p:nvPr>
            <p:ph type="dt" sz="half" idx="10"/>
          </p:nvPr>
        </p:nvSpPr>
        <p:spPr/>
        <p:txBody>
          <a:bodyPr/>
          <a:lstStyle/>
          <a:p>
            <a:fld id="{2C5E38BD-852E-488A-85E7-0BB6C71F06E4}" type="datetimeFigureOut">
              <a:rPr lang="en-US" smtClean="0"/>
              <a:t>4/20/26</a:t>
            </a:fld>
            <a:endParaRPr lang="en-US"/>
          </a:p>
        </p:txBody>
      </p:sp>
      <p:sp>
        <p:nvSpPr>
          <p:cNvPr id="6" name="Footer Placeholder 5">
            <a:extLst>
              <a:ext uri="{FF2B5EF4-FFF2-40B4-BE49-F238E27FC236}">
                <a16:creationId xmlns:a16="http://schemas.microsoft.com/office/drawing/2014/main" id="{6F76E3F6-8ED3-EADD-791C-9E43E73146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A0B40-CDF2-C77C-E5B8-A0678A0ED497}"/>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330522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A685-6A76-AB55-BE57-D8FC4872526D}"/>
              </a:ext>
            </a:extLst>
          </p:cNvPr>
          <p:cNvSpPr>
            <a:spLocks noGrp="1"/>
          </p:cNvSpPr>
          <p:nvPr>
            <p:ph type="title"/>
          </p:nvPr>
        </p:nvSpPr>
        <p:spPr>
          <a:xfrm>
            <a:off x="472382" y="486836"/>
            <a:ext cx="5915025"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8DD187-50C0-8D63-EED5-8A3133CE2DDA}"/>
              </a:ext>
            </a:extLst>
          </p:cNvPr>
          <p:cNvSpPr>
            <a:spLocks noGrp="1"/>
          </p:cNvSpPr>
          <p:nvPr>
            <p:ph type="body" idx="1"/>
          </p:nvPr>
        </p:nvSpPr>
        <p:spPr>
          <a:xfrm>
            <a:off x="472382" y="2241552"/>
            <a:ext cx="2901255" cy="1098549"/>
          </a:xfrm>
        </p:spPr>
        <p:txBody>
          <a:bodyPr anchor="b"/>
          <a:lstStyle>
            <a:lvl1pPr marL="0" indent="0">
              <a:buNone/>
              <a:defRPr sz="4267" b="1"/>
            </a:lvl1pPr>
            <a:lvl2pPr marL="812790" indent="0">
              <a:buNone/>
              <a:defRPr sz="3556" b="1"/>
            </a:lvl2pPr>
            <a:lvl3pPr marL="1625579" indent="0">
              <a:buNone/>
              <a:defRPr sz="3200" b="1"/>
            </a:lvl3pPr>
            <a:lvl4pPr marL="2438370" indent="0">
              <a:buNone/>
              <a:defRPr sz="2844" b="1"/>
            </a:lvl4pPr>
            <a:lvl5pPr marL="3251160" indent="0">
              <a:buNone/>
              <a:defRPr sz="2844" b="1"/>
            </a:lvl5pPr>
            <a:lvl6pPr marL="4063949" indent="0">
              <a:buNone/>
              <a:defRPr sz="2844" b="1"/>
            </a:lvl6pPr>
            <a:lvl7pPr marL="4876739" indent="0">
              <a:buNone/>
              <a:defRPr sz="2844" b="1"/>
            </a:lvl7pPr>
            <a:lvl8pPr marL="5689528" indent="0">
              <a:buNone/>
              <a:defRPr sz="2844" b="1"/>
            </a:lvl8pPr>
            <a:lvl9pPr marL="6502319" indent="0">
              <a:buNone/>
              <a:defRPr sz="2844" b="1"/>
            </a:lvl9pPr>
          </a:lstStyle>
          <a:p>
            <a:pPr lvl="0"/>
            <a:r>
              <a:rPr lang="en-US"/>
              <a:t>Click to edit Master text styles</a:t>
            </a:r>
          </a:p>
        </p:txBody>
      </p:sp>
      <p:sp>
        <p:nvSpPr>
          <p:cNvPr id="4" name="Content Placeholder 3">
            <a:extLst>
              <a:ext uri="{FF2B5EF4-FFF2-40B4-BE49-F238E27FC236}">
                <a16:creationId xmlns:a16="http://schemas.microsoft.com/office/drawing/2014/main" id="{15708346-293B-F9B6-6E5A-D6830140D37E}"/>
              </a:ext>
            </a:extLst>
          </p:cNvPr>
          <p:cNvSpPr>
            <a:spLocks noGrp="1"/>
          </p:cNvSpPr>
          <p:nvPr>
            <p:ph sz="half" idx="2"/>
          </p:nvPr>
        </p:nvSpPr>
        <p:spPr>
          <a:xfrm>
            <a:off x="472382" y="3340101"/>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B34B73-6099-D9D6-E9D8-8BD3808CB6AE}"/>
              </a:ext>
            </a:extLst>
          </p:cNvPr>
          <p:cNvSpPr>
            <a:spLocks noGrp="1"/>
          </p:cNvSpPr>
          <p:nvPr>
            <p:ph type="body" sz="quarter" idx="3"/>
          </p:nvPr>
        </p:nvSpPr>
        <p:spPr>
          <a:xfrm>
            <a:off x="3471864" y="2241552"/>
            <a:ext cx="2915543" cy="1098549"/>
          </a:xfrm>
        </p:spPr>
        <p:txBody>
          <a:bodyPr anchor="b"/>
          <a:lstStyle>
            <a:lvl1pPr marL="0" indent="0">
              <a:buNone/>
              <a:defRPr sz="4267" b="1"/>
            </a:lvl1pPr>
            <a:lvl2pPr marL="812790" indent="0">
              <a:buNone/>
              <a:defRPr sz="3556" b="1"/>
            </a:lvl2pPr>
            <a:lvl3pPr marL="1625579" indent="0">
              <a:buNone/>
              <a:defRPr sz="3200" b="1"/>
            </a:lvl3pPr>
            <a:lvl4pPr marL="2438370" indent="0">
              <a:buNone/>
              <a:defRPr sz="2844" b="1"/>
            </a:lvl4pPr>
            <a:lvl5pPr marL="3251160" indent="0">
              <a:buNone/>
              <a:defRPr sz="2844" b="1"/>
            </a:lvl5pPr>
            <a:lvl6pPr marL="4063949" indent="0">
              <a:buNone/>
              <a:defRPr sz="2844" b="1"/>
            </a:lvl6pPr>
            <a:lvl7pPr marL="4876739" indent="0">
              <a:buNone/>
              <a:defRPr sz="2844" b="1"/>
            </a:lvl7pPr>
            <a:lvl8pPr marL="5689528" indent="0">
              <a:buNone/>
              <a:defRPr sz="2844" b="1"/>
            </a:lvl8pPr>
            <a:lvl9pPr marL="6502319" indent="0">
              <a:buNone/>
              <a:defRPr sz="2844" b="1"/>
            </a:lvl9pPr>
          </a:lstStyle>
          <a:p>
            <a:pPr lvl="0"/>
            <a:r>
              <a:rPr lang="en-US"/>
              <a:t>Click to edit Master text styles</a:t>
            </a:r>
          </a:p>
        </p:txBody>
      </p:sp>
      <p:sp>
        <p:nvSpPr>
          <p:cNvPr id="6" name="Content Placeholder 5">
            <a:extLst>
              <a:ext uri="{FF2B5EF4-FFF2-40B4-BE49-F238E27FC236}">
                <a16:creationId xmlns:a16="http://schemas.microsoft.com/office/drawing/2014/main" id="{BAFF74B2-2984-C4F4-5816-A73093ECB662}"/>
              </a:ext>
            </a:extLst>
          </p:cNvPr>
          <p:cNvSpPr>
            <a:spLocks noGrp="1"/>
          </p:cNvSpPr>
          <p:nvPr>
            <p:ph sz="quarter" idx="4"/>
          </p:nvPr>
        </p:nvSpPr>
        <p:spPr>
          <a:xfrm>
            <a:off x="3471864" y="3340101"/>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85E323-7D7F-7765-23CE-51D81D8500C2}"/>
              </a:ext>
            </a:extLst>
          </p:cNvPr>
          <p:cNvSpPr>
            <a:spLocks noGrp="1"/>
          </p:cNvSpPr>
          <p:nvPr>
            <p:ph type="dt" sz="half" idx="10"/>
          </p:nvPr>
        </p:nvSpPr>
        <p:spPr/>
        <p:txBody>
          <a:bodyPr/>
          <a:lstStyle/>
          <a:p>
            <a:fld id="{2C5E38BD-852E-488A-85E7-0BB6C71F06E4}" type="datetimeFigureOut">
              <a:rPr lang="en-US" smtClean="0"/>
              <a:t>4/20/26</a:t>
            </a:fld>
            <a:endParaRPr lang="en-US"/>
          </a:p>
        </p:txBody>
      </p:sp>
      <p:sp>
        <p:nvSpPr>
          <p:cNvPr id="8" name="Footer Placeholder 7">
            <a:extLst>
              <a:ext uri="{FF2B5EF4-FFF2-40B4-BE49-F238E27FC236}">
                <a16:creationId xmlns:a16="http://schemas.microsoft.com/office/drawing/2014/main" id="{C959772C-B0FC-52BC-273A-3CCD48E84A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13DE7-713B-372B-0888-403B045E73B4}"/>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287389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1D8E-206B-D0D3-8F94-513CF1C5FA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C592C8-6F48-2205-CB42-BC2F35AABC01}"/>
              </a:ext>
            </a:extLst>
          </p:cNvPr>
          <p:cNvSpPr>
            <a:spLocks noGrp="1"/>
          </p:cNvSpPr>
          <p:nvPr>
            <p:ph type="dt" sz="half" idx="10"/>
          </p:nvPr>
        </p:nvSpPr>
        <p:spPr/>
        <p:txBody>
          <a:bodyPr/>
          <a:lstStyle/>
          <a:p>
            <a:fld id="{2C5E38BD-852E-488A-85E7-0BB6C71F06E4}" type="datetimeFigureOut">
              <a:rPr lang="en-US" smtClean="0"/>
              <a:t>4/20/26</a:t>
            </a:fld>
            <a:endParaRPr lang="en-US"/>
          </a:p>
        </p:txBody>
      </p:sp>
      <p:sp>
        <p:nvSpPr>
          <p:cNvPr id="4" name="Footer Placeholder 3">
            <a:extLst>
              <a:ext uri="{FF2B5EF4-FFF2-40B4-BE49-F238E27FC236}">
                <a16:creationId xmlns:a16="http://schemas.microsoft.com/office/drawing/2014/main" id="{B9159562-2BE3-8B42-8402-702886BCA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4A780B-3AF6-DCE7-CE63-693583492C86}"/>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12245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2ED30-58C9-15C4-4140-5F944AB1E5FA}"/>
              </a:ext>
            </a:extLst>
          </p:cNvPr>
          <p:cNvSpPr>
            <a:spLocks noGrp="1"/>
          </p:cNvSpPr>
          <p:nvPr>
            <p:ph type="dt" sz="half" idx="10"/>
          </p:nvPr>
        </p:nvSpPr>
        <p:spPr/>
        <p:txBody>
          <a:bodyPr/>
          <a:lstStyle/>
          <a:p>
            <a:fld id="{2C5E38BD-852E-488A-85E7-0BB6C71F06E4}" type="datetimeFigureOut">
              <a:rPr lang="en-US" smtClean="0"/>
              <a:t>4/20/26</a:t>
            </a:fld>
            <a:endParaRPr lang="en-US"/>
          </a:p>
        </p:txBody>
      </p:sp>
      <p:sp>
        <p:nvSpPr>
          <p:cNvPr id="3" name="Footer Placeholder 2">
            <a:extLst>
              <a:ext uri="{FF2B5EF4-FFF2-40B4-BE49-F238E27FC236}">
                <a16:creationId xmlns:a16="http://schemas.microsoft.com/office/drawing/2014/main" id="{55156BB7-21D7-5990-0E53-DCCB168068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F6CC0-13BF-A7EE-FAB7-F7A04E069892}"/>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340654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EED8-EE85-5D6C-7487-B9107B0EB6C5}"/>
              </a:ext>
            </a:extLst>
          </p:cNvPr>
          <p:cNvSpPr>
            <a:spLocks noGrp="1"/>
          </p:cNvSpPr>
          <p:nvPr>
            <p:ph type="title"/>
          </p:nvPr>
        </p:nvSpPr>
        <p:spPr>
          <a:xfrm>
            <a:off x="472382" y="609600"/>
            <a:ext cx="2211883" cy="2133600"/>
          </a:xfrm>
        </p:spPr>
        <p:txBody>
          <a:bodyPr anchor="b"/>
          <a:lstStyle>
            <a:lvl1pPr>
              <a:defRPr sz="5689"/>
            </a:lvl1pPr>
          </a:lstStyle>
          <a:p>
            <a:r>
              <a:rPr lang="en-US"/>
              <a:t>Click to edit Master title style</a:t>
            </a:r>
          </a:p>
        </p:txBody>
      </p:sp>
      <p:sp>
        <p:nvSpPr>
          <p:cNvPr id="3" name="Content Placeholder 2">
            <a:extLst>
              <a:ext uri="{FF2B5EF4-FFF2-40B4-BE49-F238E27FC236}">
                <a16:creationId xmlns:a16="http://schemas.microsoft.com/office/drawing/2014/main" id="{084D83BF-FF56-1F63-6467-1A1B181418AA}"/>
              </a:ext>
            </a:extLst>
          </p:cNvPr>
          <p:cNvSpPr>
            <a:spLocks noGrp="1"/>
          </p:cNvSpPr>
          <p:nvPr>
            <p:ph idx="1"/>
          </p:nvPr>
        </p:nvSpPr>
        <p:spPr>
          <a:xfrm>
            <a:off x="2915545" y="1316569"/>
            <a:ext cx="3471863" cy="6498167"/>
          </a:xfrm>
        </p:spPr>
        <p:txBody>
          <a:bodyPr/>
          <a:lstStyle>
            <a:lvl1pPr>
              <a:defRPr sz="5689"/>
            </a:lvl1pPr>
            <a:lvl2pPr>
              <a:defRPr sz="4979"/>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2E9D5-3962-C74D-FE6D-61B2EBDC1444}"/>
              </a:ext>
            </a:extLst>
          </p:cNvPr>
          <p:cNvSpPr>
            <a:spLocks noGrp="1"/>
          </p:cNvSpPr>
          <p:nvPr>
            <p:ph type="body" sz="half" idx="2"/>
          </p:nvPr>
        </p:nvSpPr>
        <p:spPr>
          <a:xfrm>
            <a:off x="472382" y="2743200"/>
            <a:ext cx="2211883" cy="5082117"/>
          </a:xfrm>
        </p:spPr>
        <p:txBody>
          <a:bodyPr/>
          <a:lstStyle>
            <a:lvl1pPr marL="0" indent="0">
              <a:buNone/>
              <a:defRPr sz="2844"/>
            </a:lvl1pPr>
            <a:lvl2pPr marL="812790" indent="0">
              <a:buNone/>
              <a:defRPr sz="2489"/>
            </a:lvl2pPr>
            <a:lvl3pPr marL="1625579" indent="0">
              <a:buNone/>
              <a:defRPr sz="2133"/>
            </a:lvl3pPr>
            <a:lvl4pPr marL="2438370" indent="0">
              <a:buNone/>
              <a:defRPr sz="1779"/>
            </a:lvl4pPr>
            <a:lvl5pPr marL="3251160" indent="0">
              <a:buNone/>
              <a:defRPr sz="1779"/>
            </a:lvl5pPr>
            <a:lvl6pPr marL="4063949" indent="0">
              <a:buNone/>
              <a:defRPr sz="1779"/>
            </a:lvl6pPr>
            <a:lvl7pPr marL="4876739" indent="0">
              <a:buNone/>
              <a:defRPr sz="1779"/>
            </a:lvl7pPr>
            <a:lvl8pPr marL="5689528" indent="0">
              <a:buNone/>
              <a:defRPr sz="1779"/>
            </a:lvl8pPr>
            <a:lvl9pPr marL="6502319" indent="0">
              <a:buNone/>
              <a:defRPr sz="1779"/>
            </a:lvl9pPr>
          </a:lstStyle>
          <a:p>
            <a:pPr lvl="0"/>
            <a:r>
              <a:rPr lang="en-US"/>
              <a:t>Click to edit Master text styles</a:t>
            </a:r>
          </a:p>
        </p:txBody>
      </p:sp>
      <p:sp>
        <p:nvSpPr>
          <p:cNvPr id="5" name="Date Placeholder 4">
            <a:extLst>
              <a:ext uri="{FF2B5EF4-FFF2-40B4-BE49-F238E27FC236}">
                <a16:creationId xmlns:a16="http://schemas.microsoft.com/office/drawing/2014/main" id="{0BDE7911-E9F7-6533-C933-5D47D64E392C}"/>
              </a:ext>
            </a:extLst>
          </p:cNvPr>
          <p:cNvSpPr>
            <a:spLocks noGrp="1"/>
          </p:cNvSpPr>
          <p:nvPr>
            <p:ph type="dt" sz="half" idx="10"/>
          </p:nvPr>
        </p:nvSpPr>
        <p:spPr/>
        <p:txBody>
          <a:bodyPr/>
          <a:lstStyle/>
          <a:p>
            <a:fld id="{2C5E38BD-852E-488A-85E7-0BB6C71F06E4}" type="datetimeFigureOut">
              <a:rPr lang="en-US" smtClean="0"/>
              <a:t>4/20/26</a:t>
            </a:fld>
            <a:endParaRPr lang="en-US"/>
          </a:p>
        </p:txBody>
      </p:sp>
      <p:sp>
        <p:nvSpPr>
          <p:cNvPr id="6" name="Footer Placeholder 5">
            <a:extLst>
              <a:ext uri="{FF2B5EF4-FFF2-40B4-BE49-F238E27FC236}">
                <a16:creationId xmlns:a16="http://schemas.microsoft.com/office/drawing/2014/main" id="{34C27107-F6E5-34CA-5258-88A6A59B3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C02B7-2DF8-BA6C-E2D0-47B7A881DE48}"/>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227599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EBE6-B29B-C575-2E29-66CB3D4651A1}"/>
              </a:ext>
            </a:extLst>
          </p:cNvPr>
          <p:cNvSpPr>
            <a:spLocks noGrp="1"/>
          </p:cNvSpPr>
          <p:nvPr>
            <p:ph type="title"/>
          </p:nvPr>
        </p:nvSpPr>
        <p:spPr>
          <a:xfrm>
            <a:off x="472382" y="609600"/>
            <a:ext cx="2211883" cy="2133600"/>
          </a:xfrm>
        </p:spPr>
        <p:txBody>
          <a:bodyPr anchor="b"/>
          <a:lstStyle>
            <a:lvl1pPr>
              <a:defRPr sz="5689"/>
            </a:lvl1pPr>
          </a:lstStyle>
          <a:p>
            <a:r>
              <a:rPr lang="en-US"/>
              <a:t>Click to edit Master title style</a:t>
            </a:r>
          </a:p>
        </p:txBody>
      </p:sp>
      <p:sp>
        <p:nvSpPr>
          <p:cNvPr id="3" name="Picture Placeholder 2">
            <a:extLst>
              <a:ext uri="{FF2B5EF4-FFF2-40B4-BE49-F238E27FC236}">
                <a16:creationId xmlns:a16="http://schemas.microsoft.com/office/drawing/2014/main" id="{E7222C62-2CB2-4E12-28B1-CFFF05F18FE4}"/>
              </a:ext>
            </a:extLst>
          </p:cNvPr>
          <p:cNvSpPr>
            <a:spLocks noGrp="1"/>
          </p:cNvSpPr>
          <p:nvPr>
            <p:ph type="pic" idx="1"/>
          </p:nvPr>
        </p:nvSpPr>
        <p:spPr>
          <a:xfrm>
            <a:off x="2915545" y="1316569"/>
            <a:ext cx="3471863" cy="6498167"/>
          </a:xfrm>
        </p:spPr>
        <p:txBody>
          <a:bodyPr/>
          <a:lstStyle>
            <a:lvl1pPr marL="0" indent="0">
              <a:buNone/>
              <a:defRPr sz="5689"/>
            </a:lvl1pPr>
            <a:lvl2pPr marL="812790" indent="0">
              <a:buNone/>
              <a:defRPr sz="4979"/>
            </a:lvl2pPr>
            <a:lvl3pPr marL="1625579" indent="0">
              <a:buNone/>
              <a:defRPr sz="4267"/>
            </a:lvl3pPr>
            <a:lvl4pPr marL="2438370" indent="0">
              <a:buNone/>
              <a:defRPr sz="3556"/>
            </a:lvl4pPr>
            <a:lvl5pPr marL="3251160" indent="0">
              <a:buNone/>
              <a:defRPr sz="3556"/>
            </a:lvl5pPr>
            <a:lvl6pPr marL="4063949" indent="0">
              <a:buNone/>
              <a:defRPr sz="3556"/>
            </a:lvl6pPr>
            <a:lvl7pPr marL="4876739" indent="0">
              <a:buNone/>
              <a:defRPr sz="3556"/>
            </a:lvl7pPr>
            <a:lvl8pPr marL="5689528" indent="0">
              <a:buNone/>
              <a:defRPr sz="3556"/>
            </a:lvl8pPr>
            <a:lvl9pPr marL="6502319" indent="0">
              <a:buNone/>
              <a:defRPr sz="3556"/>
            </a:lvl9pPr>
          </a:lstStyle>
          <a:p>
            <a:r>
              <a:rPr lang="en-US"/>
              <a:t>Click icon to add picture</a:t>
            </a:r>
          </a:p>
        </p:txBody>
      </p:sp>
      <p:sp>
        <p:nvSpPr>
          <p:cNvPr id="4" name="Text Placeholder 3">
            <a:extLst>
              <a:ext uri="{FF2B5EF4-FFF2-40B4-BE49-F238E27FC236}">
                <a16:creationId xmlns:a16="http://schemas.microsoft.com/office/drawing/2014/main" id="{A04D1B4F-1455-3A5B-7397-0233A397BC1D}"/>
              </a:ext>
            </a:extLst>
          </p:cNvPr>
          <p:cNvSpPr>
            <a:spLocks noGrp="1"/>
          </p:cNvSpPr>
          <p:nvPr>
            <p:ph type="body" sz="half" idx="2"/>
          </p:nvPr>
        </p:nvSpPr>
        <p:spPr>
          <a:xfrm>
            <a:off x="472382" y="2743200"/>
            <a:ext cx="2211883" cy="5082117"/>
          </a:xfrm>
        </p:spPr>
        <p:txBody>
          <a:bodyPr/>
          <a:lstStyle>
            <a:lvl1pPr marL="0" indent="0">
              <a:buNone/>
              <a:defRPr sz="2844"/>
            </a:lvl1pPr>
            <a:lvl2pPr marL="812790" indent="0">
              <a:buNone/>
              <a:defRPr sz="2489"/>
            </a:lvl2pPr>
            <a:lvl3pPr marL="1625579" indent="0">
              <a:buNone/>
              <a:defRPr sz="2133"/>
            </a:lvl3pPr>
            <a:lvl4pPr marL="2438370" indent="0">
              <a:buNone/>
              <a:defRPr sz="1779"/>
            </a:lvl4pPr>
            <a:lvl5pPr marL="3251160" indent="0">
              <a:buNone/>
              <a:defRPr sz="1779"/>
            </a:lvl5pPr>
            <a:lvl6pPr marL="4063949" indent="0">
              <a:buNone/>
              <a:defRPr sz="1779"/>
            </a:lvl6pPr>
            <a:lvl7pPr marL="4876739" indent="0">
              <a:buNone/>
              <a:defRPr sz="1779"/>
            </a:lvl7pPr>
            <a:lvl8pPr marL="5689528" indent="0">
              <a:buNone/>
              <a:defRPr sz="1779"/>
            </a:lvl8pPr>
            <a:lvl9pPr marL="6502319" indent="0">
              <a:buNone/>
              <a:defRPr sz="1779"/>
            </a:lvl9pPr>
          </a:lstStyle>
          <a:p>
            <a:pPr lvl="0"/>
            <a:r>
              <a:rPr lang="en-US"/>
              <a:t>Click to edit Master text styles</a:t>
            </a:r>
          </a:p>
        </p:txBody>
      </p:sp>
      <p:sp>
        <p:nvSpPr>
          <p:cNvPr id="5" name="Date Placeholder 4">
            <a:extLst>
              <a:ext uri="{FF2B5EF4-FFF2-40B4-BE49-F238E27FC236}">
                <a16:creationId xmlns:a16="http://schemas.microsoft.com/office/drawing/2014/main" id="{0A52E118-789D-E004-82DC-C99F0EF1AAFF}"/>
              </a:ext>
            </a:extLst>
          </p:cNvPr>
          <p:cNvSpPr>
            <a:spLocks noGrp="1"/>
          </p:cNvSpPr>
          <p:nvPr>
            <p:ph type="dt" sz="half" idx="10"/>
          </p:nvPr>
        </p:nvSpPr>
        <p:spPr/>
        <p:txBody>
          <a:bodyPr/>
          <a:lstStyle/>
          <a:p>
            <a:fld id="{2C5E38BD-852E-488A-85E7-0BB6C71F06E4}" type="datetimeFigureOut">
              <a:rPr lang="en-US" smtClean="0"/>
              <a:t>4/20/26</a:t>
            </a:fld>
            <a:endParaRPr lang="en-US"/>
          </a:p>
        </p:txBody>
      </p:sp>
      <p:sp>
        <p:nvSpPr>
          <p:cNvPr id="6" name="Footer Placeholder 5">
            <a:extLst>
              <a:ext uri="{FF2B5EF4-FFF2-40B4-BE49-F238E27FC236}">
                <a16:creationId xmlns:a16="http://schemas.microsoft.com/office/drawing/2014/main" id="{D231C9C0-B1E9-0DB5-2B9F-413ED8512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28E7D-6A15-5BAE-946B-C7CDFD67B468}"/>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42060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423655-5FCA-EC0C-F839-1D38F7E1A308}"/>
              </a:ext>
            </a:extLst>
          </p:cNvPr>
          <p:cNvSpPr>
            <a:spLocks noGrp="1"/>
          </p:cNvSpPr>
          <p:nvPr>
            <p:ph type="title"/>
          </p:nvPr>
        </p:nvSpPr>
        <p:spPr>
          <a:xfrm>
            <a:off x="471490" y="486836"/>
            <a:ext cx="5915025" cy="176741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DC8CBE8-6738-7796-28EE-4E66597E6164}"/>
              </a:ext>
            </a:extLst>
          </p:cNvPr>
          <p:cNvSpPr>
            <a:spLocks noGrp="1"/>
          </p:cNvSpPr>
          <p:nvPr>
            <p:ph type="body" idx="1"/>
          </p:nvPr>
        </p:nvSpPr>
        <p:spPr>
          <a:xfrm>
            <a:off x="471490"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7265AF-5F25-E177-413D-FFA770BDAD49}"/>
              </a:ext>
            </a:extLst>
          </p:cNvPr>
          <p:cNvSpPr>
            <a:spLocks noGrp="1"/>
          </p:cNvSpPr>
          <p:nvPr>
            <p:ph type="dt" sz="half" idx="2"/>
          </p:nvPr>
        </p:nvSpPr>
        <p:spPr>
          <a:xfrm>
            <a:off x="471488" y="8475137"/>
            <a:ext cx="1543050" cy="486833"/>
          </a:xfrm>
          <a:prstGeom prst="rect">
            <a:avLst/>
          </a:prstGeom>
        </p:spPr>
        <p:txBody>
          <a:bodyPr vert="horz" lIns="91440" tIns="45720" rIns="91440" bIns="45720" rtlCol="0" anchor="ctr"/>
          <a:lstStyle>
            <a:lvl1pPr algn="l">
              <a:defRPr sz="2133">
                <a:solidFill>
                  <a:schemeClr val="tx1">
                    <a:tint val="75000"/>
                  </a:schemeClr>
                </a:solidFill>
              </a:defRPr>
            </a:lvl1pPr>
          </a:lstStyle>
          <a:p>
            <a:fld id="{2C5E38BD-852E-488A-85E7-0BB6C71F06E4}" type="datetimeFigureOut">
              <a:rPr lang="en-US" smtClean="0"/>
              <a:t>4/20/26</a:t>
            </a:fld>
            <a:endParaRPr lang="en-US"/>
          </a:p>
        </p:txBody>
      </p:sp>
      <p:sp>
        <p:nvSpPr>
          <p:cNvPr id="5" name="Footer Placeholder 4">
            <a:extLst>
              <a:ext uri="{FF2B5EF4-FFF2-40B4-BE49-F238E27FC236}">
                <a16:creationId xmlns:a16="http://schemas.microsoft.com/office/drawing/2014/main" id="{FEE2C346-04ED-755C-03E4-7F4722BC31F2}"/>
              </a:ext>
            </a:extLst>
          </p:cNvPr>
          <p:cNvSpPr>
            <a:spLocks noGrp="1"/>
          </p:cNvSpPr>
          <p:nvPr>
            <p:ph type="ftr" sz="quarter" idx="3"/>
          </p:nvPr>
        </p:nvSpPr>
        <p:spPr>
          <a:xfrm>
            <a:off x="2271715" y="8475137"/>
            <a:ext cx="2314575" cy="486833"/>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569B31-2DC0-6749-A38F-1957F0C6592A}"/>
              </a:ext>
            </a:extLst>
          </p:cNvPr>
          <p:cNvSpPr>
            <a:spLocks noGrp="1"/>
          </p:cNvSpPr>
          <p:nvPr>
            <p:ph type="sldNum" sz="quarter" idx="4"/>
          </p:nvPr>
        </p:nvSpPr>
        <p:spPr>
          <a:xfrm>
            <a:off x="4843463" y="8475137"/>
            <a:ext cx="1543050" cy="486833"/>
          </a:xfrm>
          <a:prstGeom prst="rect">
            <a:avLst/>
          </a:prstGeom>
        </p:spPr>
        <p:txBody>
          <a:bodyPr vert="horz" lIns="91440" tIns="45720" rIns="91440" bIns="45720" rtlCol="0" anchor="ctr"/>
          <a:lstStyle>
            <a:lvl1pPr algn="r">
              <a:defRPr sz="2133">
                <a:solidFill>
                  <a:schemeClr val="tx1">
                    <a:tint val="75000"/>
                  </a:schemeClr>
                </a:solidFill>
              </a:defRPr>
            </a:lvl1pPr>
          </a:lstStyle>
          <a:p>
            <a:fld id="{ADA2044F-4741-4B65-841D-5B3B01E20B71}" type="slidenum">
              <a:rPr lang="en-US" smtClean="0"/>
              <a:t>‹#›</a:t>
            </a:fld>
            <a:endParaRPr lang="en-US"/>
          </a:p>
        </p:txBody>
      </p:sp>
    </p:spTree>
    <p:extLst>
      <p:ext uri="{BB962C8B-B14F-4D97-AF65-F5344CB8AC3E}">
        <p14:creationId xmlns:p14="http://schemas.microsoft.com/office/powerpoint/2010/main" val="927968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62557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06395" indent="-406395" algn="l" defTabSz="1625579" rtl="0" eaLnBrk="1" latinLnBrk="0" hangingPunct="1">
        <a:lnSpc>
          <a:spcPct val="90000"/>
        </a:lnSpc>
        <a:spcBef>
          <a:spcPts val="1779"/>
        </a:spcBef>
        <a:buFont typeface="Arial" panose="020B0604020202020204" pitchFamily="34" charset="0"/>
        <a:buChar char="•"/>
        <a:defRPr sz="3600" kern="1200">
          <a:solidFill>
            <a:schemeClr val="tx1"/>
          </a:solidFill>
          <a:latin typeface="+mn-lt"/>
          <a:ea typeface="+mn-ea"/>
          <a:cs typeface="+mn-cs"/>
        </a:defRPr>
      </a:lvl1pPr>
      <a:lvl2pPr marL="1219184" indent="-406395" algn="l" defTabSz="1625579"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1975" indent="-406395" algn="l" defTabSz="1625579"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765" indent="-406395" algn="l" defTabSz="162557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555" indent="-406395" algn="l" defTabSz="162557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344" indent="-406395" algn="l" defTabSz="162557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135" indent="-406395" algn="l" defTabSz="162557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924" indent="-406395" algn="l" defTabSz="162557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714" indent="-406395" algn="l" defTabSz="162557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579" rtl="0" eaLnBrk="1" latinLnBrk="0" hangingPunct="1">
        <a:defRPr sz="3200" kern="1200">
          <a:solidFill>
            <a:schemeClr val="tx1"/>
          </a:solidFill>
          <a:latin typeface="+mn-lt"/>
          <a:ea typeface="+mn-ea"/>
          <a:cs typeface="+mn-cs"/>
        </a:defRPr>
      </a:lvl1pPr>
      <a:lvl2pPr marL="812790" algn="l" defTabSz="1625579" rtl="0" eaLnBrk="1" latinLnBrk="0" hangingPunct="1">
        <a:defRPr sz="3200" kern="1200">
          <a:solidFill>
            <a:schemeClr val="tx1"/>
          </a:solidFill>
          <a:latin typeface="+mn-lt"/>
          <a:ea typeface="+mn-ea"/>
          <a:cs typeface="+mn-cs"/>
        </a:defRPr>
      </a:lvl2pPr>
      <a:lvl3pPr marL="1625579" algn="l" defTabSz="1625579" rtl="0" eaLnBrk="1" latinLnBrk="0" hangingPunct="1">
        <a:defRPr sz="3200" kern="1200">
          <a:solidFill>
            <a:schemeClr val="tx1"/>
          </a:solidFill>
          <a:latin typeface="+mn-lt"/>
          <a:ea typeface="+mn-ea"/>
          <a:cs typeface="+mn-cs"/>
        </a:defRPr>
      </a:lvl3pPr>
      <a:lvl4pPr marL="2438370" algn="l" defTabSz="1625579" rtl="0" eaLnBrk="1" latinLnBrk="0" hangingPunct="1">
        <a:defRPr sz="3200" kern="1200">
          <a:solidFill>
            <a:schemeClr val="tx1"/>
          </a:solidFill>
          <a:latin typeface="+mn-lt"/>
          <a:ea typeface="+mn-ea"/>
          <a:cs typeface="+mn-cs"/>
        </a:defRPr>
      </a:lvl4pPr>
      <a:lvl5pPr marL="3251160" algn="l" defTabSz="1625579" rtl="0" eaLnBrk="1" latinLnBrk="0" hangingPunct="1">
        <a:defRPr sz="3200" kern="1200">
          <a:solidFill>
            <a:schemeClr val="tx1"/>
          </a:solidFill>
          <a:latin typeface="+mn-lt"/>
          <a:ea typeface="+mn-ea"/>
          <a:cs typeface="+mn-cs"/>
        </a:defRPr>
      </a:lvl5pPr>
      <a:lvl6pPr marL="4063949" algn="l" defTabSz="1625579" rtl="0" eaLnBrk="1" latinLnBrk="0" hangingPunct="1">
        <a:defRPr sz="3200" kern="1200">
          <a:solidFill>
            <a:schemeClr val="tx1"/>
          </a:solidFill>
          <a:latin typeface="+mn-lt"/>
          <a:ea typeface="+mn-ea"/>
          <a:cs typeface="+mn-cs"/>
        </a:defRPr>
      </a:lvl6pPr>
      <a:lvl7pPr marL="4876739" algn="l" defTabSz="1625579" rtl="0" eaLnBrk="1" latinLnBrk="0" hangingPunct="1">
        <a:defRPr sz="3200" kern="1200">
          <a:solidFill>
            <a:schemeClr val="tx1"/>
          </a:solidFill>
          <a:latin typeface="+mn-lt"/>
          <a:ea typeface="+mn-ea"/>
          <a:cs typeface="+mn-cs"/>
        </a:defRPr>
      </a:lvl7pPr>
      <a:lvl8pPr marL="5689528" algn="l" defTabSz="1625579" rtl="0" eaLnBrk="1" latinLnBrk="0" hangingPunct="1">
        <a:defRPr sz="3200" kern="1200">
          <a:solidFill>
            <a:schemeClr val="tx1"/>
          </a:solidFill>
          <a:latin typeface="+mn-lt"/>
          <a:ea typeface="+mn-ea"/>
          <a:cs typeface="+mn-cs"/>
        </a:defRPr>
      </a:lvl8pPr>
      <a:lvl9pPr marL="6502319" algn="l" defTabSz="1625579"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A0F5A5-C3BF-19A6-8214-2CBE1A7879C7}"/>
              </a:ext>
            </a:extLst>
          </p:cNvPr>
          <p:cNvSpPr txBox="1"/>
          <p:nvPr/>
        </p:nvSpPr>
        <p:spPr>
          <a:xfrm>
            <a:off x="316522" y="263825"/>
            <a:ext cx="6189785" cy="369332"/>
          </a:xfrm>
          <a:prstGeom prst="rect">
            <a:avLst/>
          </a:prstGeom>
          <a:noFill/>
        </p:spPr>
        <p:txBody>
          <a:bodyPr wrap="square" rtlCol="0">
            <a:spAutoFit/>
          </a:bodyPr>
          <a:lstStyle/>
          <a:p>
            <a:r>
              <a:rPr lang="en-US" dirty="0">
                <a:latin typeface="+mj-lt"/>
              </a:rPr>
              <a:t>Weekly Insights</a:t>
            </a:r>
          </a:p>
        </p:txBody>
      </p:sp>
      <p:pic>
        <p:nvPicPr>
          <p:cNvPr id="4" name="Picture 3">
            <a:extLst>
              <a:ext uri="{FF2B5EF4-FFF2-40B4-BE49-F238E27FC236}">
                <a16:creationId xmlns:a16="http://schemas.microsoft.com/office/drawing/2014/main" id="{69E95219-62D5-1744-E672-5A4E7A620161}"/>
              </a:ext>
            </a:extLst>
          </p:cNvPr>
          <p:cNvPicPr/>
          <p:nvPr/>
        </p:nvPicPr>
        <p:blipFill>
          <a:blip r:embed="rId2"/>
          <a:stretch>
            <a:fillRect/>
          </a:stretch>
        </p:blipFill>
        <p:spPr>
          <a:xfrm>
            <a:off x="4608513" y="349250"/>
            <a:ext cx="1933575" cy="200025"/>
          </a:xfrm>
          <a:prstGeom prst="rect">
            <a:avLst/>
          </a:prstGeom>
        </p:spPr>
      </p:pic>
      <p:sp>
        <p:nvSpPr>
          <p:cNvPr id="8" name="TextBox 7">
            <a:extLst>
              <a:ext uri="{FF2B5EF4-FFF2-40B4-BE49-F238E27FC236}">
                <a16:creationId xmlns:a16="http://schemas.microsoft.com/office/drawing/2014/main" id="{B27DA8AF-BE3D-B4AF-53CA-D2332CDA3699}"/>
              </a:ext>
            </a:extLst>
          </p:cNvPr>
          <p:cNvSpPr txBox="1"/>
          <p:nvPr/>
        </p:nvSpPr>
        <p:spPr>
          <a:xfrm>
            <a:off x="316522" y="686634"/>
            <a:ext cx="3587262" cy="261610"/>
          </a:xfrm>
          <a:prstGeom prst="rect">
            <a:avLst/>
          </a:prstGeom>
          <a:noFill/>
        </p:spPr>
        <p:txBody>
          <a:bodyPr wrap="square" rtlCol="0">
            <a:spAutoFit/>
          </a:bodyPr>
          <a:lstStyle/>
          <a:p>
            <a:r>
              <a:rPr lang="en-US" sz="1050" b="1" dirty="0"/>
              <a:t>Summary</a:t>
            </a:r>
            <a:endParaRPr lang="en-US" b="1" dirty="0"/>
          </a:p>
        </p:txBody>
      </p:sp>
      <p:sp>
        <p:nvSpPr>
          <p:cNvPr id="20" name="Rectangle 19">
            <a:extLst>
              <a:ext uri="{FF2B5EF4-FFF2-40B4-BE49-F238E27FC236}">
                <a16:creationId xmlns:a16="http://schemas.microsoft.com/office/drawing/2014/main" id="{A675E1B6-EC97-4F88-1B7D-3D920FF165F1}"/>
              </a:ext>
            </a:extLst>
          </p:cNvPr>
          <p:cNvSpPr/>
          <p:nvPr/>
        </p:nvSpPr>
        <p:spPr>
          <a:xfrm>
            <a:off x="0" y="3633913"/>
            <a:ext cx="6858000" cy="28841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D7DEAA-CA79-1EC9-4B73-2F7D6F2A9456}"/>
              </a:ext>
            </a:extLst>
          </p:cNvPr>
          <p:cNvSpPr/>
          <p:nvPr/>
        </p:nvSpPr>
        <p:spPr>
          <a:xfrm>
            <a:off x="1" y="3633913"/>
            <a:ext cx="6858000" cy="288411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952DAD5-32E0-90EC-AC34-5916832B5699}"/>
              </a:ext>
            </a:extLst>
          </p:cNvPr>
          <p:cNvCxnSpPr>
            <a:cxnSpLocks/>
          </p:cNvCxnSpPr>
          <p:nvPr/>
        </p:nvCxnSpPr>
        <p:spPr>
          <a:xfrm>
            <a:off x="228600" y="640080"/>
            <a:ext cx="64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4A84325-B189-4C63-76F8-0F7A68D81BB8}"/>
              </a:ext>
            </a:extLst>
          </p:cNvPr>
          <p:cNvSpPr txBox="1"/>
          <p:nvPr/>
        </p:nvSpPr>
        <p:spPr>
          <a:xfrm>
            <a:off x="228600" y="903550"/>
            <a:ext cx="6488722" cy="2716128"/>
          </a:xfrm>
          <a:prstGeom prst="rect">
            <a:avLst/>
          </a:prstGeom>
          <a:noFill/>
        </p:spPr>
        <p:txBody>
          <a:bodyPr wrap="square" rtlCol="0">
            <a:spAutoFit/>
          </a:bodyPr>
          <a:lstStyle/>
          <a:p>
            <a:r>
              <a:rPr lang="en-US" sz="850" dirty="0">
                <a:solidFill>
                  <a:srgbClr val="0F0F0F"/>
                </a:solidFill>
              </a:rPr>
              <a:t>U.S. equity markets moved sharply higher this week as optimism that events in Iran are winding to a close swept across financial markets. The S&amp;P 500 gained 4.55%, the Dow Jones Industrial Average rose 3.19%, and the NASDAQ led the way with a 6.84% advance. Value stocks lagged the broader market but still finished higher, as the Russell 1000 Value gained 2.41%, while small caps outperformed, with the Russell 2000 up 5.57% this week. At the sector level, Information Technology (+8.09%) and Consumer Discretionary (+6.64%) were the top two performers, while Energy (-3.50%) and Utilities (-1.69%) were the weakest sectors this week. Overseas, results were slightly less positive. The EAFE rose 2.21%, led by Japan and bourses across Northern Europe, while EM gained 3.23% as a semiconductor-led rally in Taiwan and South Korea pushed equities higher.</a:t>
            </a:r>
          </a:p>
          <a:p>
            <a:endParaRPr lang="en-US" sz="850" dirty="0">
              <a:solidFill>
                <a:srgbClr val="0F0F0F"/>
              </a:solidFill>
            </a:endParaRPr>
          </a:p>
          <a:p>
            <a:r>
              <a:rPr lang="en-US" sz="850" dirty="0">
                <a:solidFill>
                  <a:srgbClr val="0F0F0F"/>
                </a:solidFill>
              </a:rPr>
              <a:t>In Treasuries, the 2-Year Note fell 9 basis points to 3.71%, while the 10-Year Note shed 7 basis points to close at 4.25%. In other markets, the VIX fell 1.75 to 17.48, a more normal range, suggesting demand for equity insurance has waned. Gold rose a modest 80.59 to end the week at 4,830.34, while crude oil continued its collapse toward pre-war levels, losing 12.71 to end at 83.85 a barrel. In currencies, the trade-weighted U.S. dollar lost 0.6%, while Bitcoin continued to climb, rising 5.4% to finish the week around 77,300.</a:t>
            </a:r>
          </a:p>
          <a:p>
            <a:endParaRPr lang="en-US" sz="850" dirty="0">
              <a:solidFill>
                <a:srgbClr val="0F0F0F"/>
              </a:solidFill>
            </a:endParaRPr>
          </a:p>
          <a:p>
            <a:r>
              <a:rPr lang="en-US" sz="850" dirty="0">
                <a:solidFill>
                  <a:srgbClr val="0F0F0F"/>
                </a:solidFill>
              </a:rPr>
              <a:t>In a quiet week for economic releases, results were generally below forecasts. Existing Home Sales, Industrial Production, and Capacity Utilization all came in below expectations, but on the good news front, PPI numbers, which in prior months had been foreshadowing higher pipeline inflation, came in considerably below forecasts, to the relief of the bond market. Next week will be another quiet week for economic releases, but keep an eye on Retail Sales on Tuesday, S&amp;P PMI numbers on Thursday, and the University of Michigan Consumer Sentiment numbers on Friday, which, in combination with the Retail Sales report, should provide more information about the state of U.S. households.</a:t>
            </a:r>
          </a:p>
          <a:p>
            <a:endParaRPr lang="en-US" sz="900" dirty="0">
              <a:solidFill>
                <a:srgbClr val="0F0F0F"/>
              </a:solidFill>
            </a:endParaRPr>
          </a:p>
        </p:txBody>
      </p:sp>
      <p:pic>
        <p:nvPicPr>
          <p:cNvPr id="12" name="Picture 11">
            <a:extLst>
              <a:ext uri="{FF2B5EF4-FFF2-40B4-BE49-F238E27FC236}">
                <a16:creationId xmlns:a16="http://schemas.microsoft.com/office/drawing/2014/main" id="{9D079B3B-3831-4214-5A0F-FA57B0BFCEDA}"/>
              </a:ext>
            </a:extLst>
          </p:cNvPr>
          <p:cNvPicPr/>
          <p:nvPr/>
        </p:nvPicPr>
        <p:blipFill>
          <a:blip r:embed="rId3"/>
          <a:stretch>
            <a:fillRect/>
          </a:stretch>
        </p:blipFill>
        <p:spPr>
          <a:xfrm>
            <a:off x="215900" y="3803650"/>
            <a:ext cx="2638425" cy="2543175"/>
          </a:xfrm>
          <a:prstGeom prst="rect">
            <a:avLst/>
          </a:prstGeom>
        </p:spPr>
      </p:pic>
      <p:pic>
        <p:nvPicPr>
          <p:cNvPr id="16" name="Picture 15">
            <a:extLst>
              <a:ext uri="{FF2B5EF4-FFF2-40B4-BE49-F238E27FC236}">
                <a16:creationId xmlns:a16="http://schemas.microsoft.com/office/drawing/2014/main" id="{27E50378-8762-5B01-81B4-ABB9F41763CC}"/>
              </a:ext>
            </a:extLst>
          </p:cNvPr>
          <p:cNvPicPr/>
          <p:nvPr/>
        </p:nvPicPr>
        <p:blipFill>
          <a:blip r:embed="rId4"/>
          <a:stretch>
            <a:fillRect/>
          </a:stretch>
        </p:blipFill>
        <p:spPr>
          <a:xfrm>
            <a:off x="2903538" y="3895725"/>
            <a:ext cx="3695700" cy="2571750"/>
          </a:xfrm>
          <a:prstGeom prst="rect">
            <a:avLst/>
          </a:prstGeom>
        </p:spPr>
      </p:pic>
      <p:sp>
        <p:nvSpPr>
          <p:cNvPr id="30" name="TextBox 29">
            <a:extLst>
              <a:ext uri="{FF2B5EF4-FFF2-40B4-BE49-F238E27FC236}">
                <a16:creationId xmlns:a16="http://schemas.microsoft.com/office/drawing/2014/main" id="{C99B4A5F-D352-B952-86F1-1759494B93C6}"/>
              </a:ext>
            </a:extLst>
          </p:cNvPr>
          <p:cNvSpPr txBox="1"/>
          <p:nvPr/>
        </p:nvSpPr>
        <p:spPr>
          <a:xfrm>
            <a:off x="2917580" y="3716708"/>
            <a:ext cx="3660532" cy="253916"/>
          </a:xfrm>
          <a:prstGeom prst="rect">
            <a:avLst/>
          </a:prstGeom>
          <a:noFill/>
        </p:spPr>
        <p:txBody>
          <a:bodyPr wrap="square" rtlCol="0">
            <a:spAutoFit/>
          </a:bodyPr>
          <a:lstStyle/>
          <a:p>
            <a:pPr algn="ctr"/>
            <a:r>
              <a:rPr lang="en-US" sz="1000" b="1" dirty="0"/>
              <a:t>Week Total Return (%)</a:t>
            </a:r>
            <a:endParaRPr lang="en-US" sz="1600" b="1" dirty="0"/>
          </a:p>
        </p:txBody>
      </p:sp>
      <p:sp>
        <p:nvSpPr>
          <p:cNvPr id="2" name="TextBox 1">
            <a:extLst>
              <a:ext uri="{FF2B5EF4-FFF2-40B4-BE49-F238E27FC236}">
                <a16:creationId xmlns:a16="http://schemas.microsoft.com/office/drawing/2014/main" id="{C721A63E-3303-8C60-1887-2CE710024651}"/>
              </a:ext>
            </a:extLst>
          </p:cNvPr>
          <p:cNvSpPr txBox="1"/>
          <p:nvPr/>
        </p:nvSpPr>
        <p:spPr>
          <a:xfrm>
            <a:off x="228600" y="6569883"/>
            <a:ext cx="3112478" cy="252947"/>
          </a:xfrm>
          <a:prstGeom prst="rect">
            <a:avLst/>
          </a:prstGeom>
          <a:noFill/>
        </p:spPr>
        <p:txBody>
          <a:bodyPr wrap="square" rtlCol="0">
            <a:spAutoFit/>
          </a:bodyPr>
          <a:lstStyle/>
          <a:p>
            <a:r>
              <a:rPr lang="en-US" sz="1050" b="1" dirty="0"/>
              <a:t>Weekly Data Releases</a:t>
            </a:r>
            <a:endParaRPr lang="en-US" b="1" dirty="0"/>
          </a:p>
        </p:txBody>
      </p:sp>
      <p:sp>
        <p:nvSpPr>
          <p:cNvPr id="3" name="TextBox 2">
            <a:extLst>
              <a:ext uri="{FF2B5EF4-FFF2-40B4-BE49-F238E27FC236}">
                <a16:creationId xmlns:a16="http://schemas.microsoft.com/office/drawing/2014/main" id="{514469CF-09AB-91C6-B447-B534175F6E01}"/>
              </a:ext>
            </a:extLst>
          </p:cNvPr>
          <p:cNvSpPr txBox="1"/>
          <p:nvPr/>
        </p:nvSpPr>
        <p:spPr>
          <a:xfrm>
            <a:off x="4161692" y="6569883"/>
            <a:ext cx="2561492" cy="253916"/>
          </a:xfrm>
          <a:prstGeom prst="rect">
            <a:avLst/>
          </a:prstGeom>
          <a:noFill/>
        </p:spPr>
        <p:txBody>
          <a:bodyPr wrap="square" rtlCol="0">
            <a:spAutoFit/>
          </a:bodyPr>
          <a:lstStyle/>
          <a:p>
            <a:pPr algn="ctr"/>
            <a:r>
              <a:rPr lang="en-US" sz="1050" b="1" dirty="0"/>
              <a:t>The Week Ahead</a:t>
            </a:r>
            <a:endParaRPr lang="en-US" b="1" dirty="0"/>
          </a:p>
        </p:txBody>
      </p:sp>
      <p:sp>
        <p:nvSpPr>
          <p:cNvPr id="11" name="TextBox 10">
            <a:extLst>
              <a:ext uri="{FF2B5EF4-FFF2-40B4-BE49-F238E27FC236}">
                <a16:creationId xmlns:a16="http://schemas.microsoft.com/office/drawing/2014/main" id="{BFFBDDD6-E134-27A0-EDF7-4ADB3E19EC2A}"/>
              </a:ext>
            </a:extLst>
          </p:cNvPr>
          <p:cNvSpPr txBox="1"/>
          <p:nvPr/>
        </p:nvSpPr>
        <p:spPr>
          <a:xfrm>
            <a:off x="316522" y="8581292"/>
            <a:ext cx="3305908" cy="400110"/>
          </a:xfrm>
          <a:prstGeom prst="rect">
            <a:avLst/>
          </a:prstGeom>
          <a:noFill/>
        </p:spPr>
        <p:txBody>
          <a:bodyPr wrap="square" rtlCol="0">
            <a:spAutoFit/>
          </a:bodyPr>
          <a:lstStyle/>
          <a:p>
            <a:r>
              <a:rPr lang="en-US" sz="1000" dirty="0"/>
              <a:t>Please see important disclosures on last page.</a:t>
            </a:r>
          </a:p>
          <a:p>
            <a:r>
              <a:rPr lang="en-US" sz="1000" dirty="0"/>
              <a:t>Source:  Bloomberg, YCharts, Modelist</a:t>
            </a:r>
          </a:p>
        </p:txBody>
      </p:sp>
      <p:pic>
        <p:nvPicPr>
          <p:cNvPr id="17" name="Picture 16">
            <a:extLst>
              <a:ext uri="{FF2B5EF4-FFF2-40B4-BE49-F238E27FC236}">
                <a16:creationId xmlns:a16="http://schemas.microsoft.com/office/drawing/2014/main" id="{A235F98D-A9D1-9D71-394C-2DE12EB8DC62}"/>
              </a:ext>
            </a:extLst>
          </p:cNvPr>
          <p:cNvPicPr/>
          <p:nvPr/>
        </p:nvPicPr>
        <p:blipFill>
          <a:blip r:embed="rId5"/>
          <a:stretch>
            <a:fillRect/>
          </a:stretch>
        </p:blipFill>
        <p:spPr>
          <a:xfrm>
            <a:off x="315913" y="6834188"/>
            <a:ext cx="3971925" cy="1476375"/>
          </a:xfrm>
          <a:prstGeom prst="rect">
            <a:avLst/>
          </a:prstGeom>
        </p:spPr>
      </p:pic>
      <p:pic>
        <p:nvPicPr>
          <p:cNvPr id="18" name="Picture 17">
            <a:extLst>
              <a:ext uri="{FF2B5EF4-FFF2-40B4-BE49-F238E27FC236}">
                <a16:creationId xmlns:a16="http://schemas.microsoft.com/office/drawing/2014/main" id="{71062BAD-EFFB-5D56-62EF-C00967AF9C59}"/>
              </a:ext>
            </a:extLst>
          </p:cNvPr>
          <p:cNvPicPr/>
          <p:nvPr/>
        </p:nvPicPr>
        <p:blipFill>
          <a:blip r:embed="rId6"/>
          <a:stretch>
            <a:fillRect/>
          </a:stretch>
        </p:blipFill>
        <p:spPr>
          <a:xfrm>
            <a:off x="4656138" y="6834188"/>
            <a:ext cx="1571625" cy="2009775"/>
          </a:xfrm>
          <a:prstGeom prst="rect">
            <a:avLst/>
          </a:prstGeom>
        </p:spPr>
      </p:pic>
      <p:pic>
        <p:nvPicPr>
          <p:cNvPr id="19" name="Picture 18">
            <a:extLst>
              <a:ext uri="{FF2B5EF4-FFF2-40B4-BE49-F238E27FC236}">
                <a16:creationId xmlns:a16="http://schemas.microsoft.com/office/drawing/2014/main" id="{AE0D3019-A4DF-D9B1-2066-71050E4F6F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7647" y="33562"/>
            <a:ext cx="562706" cy="562706"/>
          </a:xfrm>
          <a:prstGeom prst="rect">
            <a:avLst/>
          </a:prstGeom>
        </p:spPr>
      </p:pic>
    </p:spTree>
    <p:extLst>
      <p:ext uri="{BB962C8B-B14F-4D97-AF65-F5344CB8AC3E}">
        <p14:creationId xmlns:p14="http://schemas.microsoft.com/office/powerpoint/2010/main" val="218125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7FA8B-5E74-CC15-8A51-35507A53D91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666666D-5F74-C5C7-EFB5-313B73964448}"/>
              </a:ext>
            </a:extLst>
          </p:cNvPr>
          <p:cNvSpPr txBox="1"/>
          <p:nvPr/>
        </p:nvSpPr>
        <p:spPr>
          <a:xfrm>
            <a:off x="316522" y="263825"/>
            <a:ext cx="6189785" cy="369332"/>
          </a:xfrm>
          <a:prstGeom prst="rect">
            <a:avLst/>
          </a:prstGeom>
          <a:noFill/>
        </p:spPr>
        <p:txBody>
          <a:bodyPr wrap="square" rtlCol="0">
            <a:spAutoFit/>
          </a:bodyPr>
          <a:lstStyle/>
          <a:p>
            <a:r>
              <a:rPr lang="en-US" dirty="0">
                <a:latin typeface="+mj-lt"/>
              </a:rPr>
              <a:t>Weekly Insights</a:t>
            </a:r>
          </a:p>
        </p:txBody>
      </p:sp>
      <p:pic>
        <p:nvPicPr>
          <p:cNvPr id="2" name="Picture 1">
            <a:extLst>
              <a:ext uri="{FF2B5EF4-FFF2-40B4-BE49-F238E27FC236}">
                <a16:creationId xmlns:a16="http://schemas.microsoft.com/office/drawing/2014/main" id="{18871A4E-B312-CC22-7871-1C804092BD4C}"/>
              </a:ext>
            </a:extLst>
          </p:cNvPr>
          <p:cNvPicPr/>
          <p:nvPr/>
        </p:nvPicPr>
        <p:blipFill>
          <a:blip r:embed="rId2"/>
          <a:stretch>
            <a:fillRect/>
          </a:stretch>
        </p:blipFill>
        <p:spPr>
          <a:xfrm>
            <a:off x="4608513" y="349250"/>
            <a:ext cx="1933575" cy="200025"/>
          </a:xfrm>
          <a:prstGeom prst="rect">
            <a:avLst/>
          </a:prstGeom>
        </p:spPr>
      </p:pic>
      <p:sp>
        <p:nvSpPr>
          <p:cNvPr id="8" name="TextBox 7">
            <a:extLst>
              <a:ext uri="{FF2B5EF4-FFF2-40B4-BE49-F238E27FC236}">
                <a16:creationId xmlns:a16="http://schemas.microsoft.com/office/drawing/2014/main" id="{1BCB12B1-6A09-B5CC-394D-BA8756AFA0FE}"/>
              </a:ext>
            </a:extLst>
          </p:cNvPr>
          <p:cNvSpPr txBox="1"/>
          <p:nvPr/>
        </p:nvSpPr>
        <p:spPr>
          <a:xfrm>
            <a:off x="316522" y="686634"/>
            <a:ext cx="3587262" cy="261610"/>
          </a:xfrm>
          <a:prstGeom prst="rect">
            <a:avLst/>
          </a:prstGeom>
          <a:noFill/>
        </p:spPr>
        <p:txBody>
          <a:bodyPr wrap="square" rtlCol="0">
            <a:spAutoFit/>
          </a:bodyPr>
          <a:lstStyle/>
          <a:p>
            <a:r>
              <a:rPr lang="en-US" sz="1050" b="1" dirty="0"/>
              <a:t>How We’re Talking About Markets</a:t>
            </a:r>
            <a:endParaRPr lang="en-US" b="1" dirty="0"/>
          </a:p>
        </p:txBody>
      </p:sp>
      <p:sp>
        <p:nvSpPr>
          <p:cNvPr id="9" name="Rectangle 8">
            <a:extLst>
              <a:ext uri="{FF2B5EF4-FFF2-40B4-BE49-F238E27FC236}">
                <a16:creationId xmlns:a16="http://schemas.microsoft.com/office/drawing/2014/main" id="{F600A54D-A70F-7951-7034-9D94689A08ED}"/>
              </a:ext>
            </a:extLst>
          </p:cNvPr>
          <p:cNvSpPr/>
          <p:nvPr/>
        </p:nvSpPr>
        <p:spPr>
          <a:xfrm>
            <a:off x="1" y="5564313"/>
            <a:ext cx="6858000" cy="288411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9DB8426-6EFF-EC64-90B1-1BE891D10641}"/>
              </a:ext>
            </a:extLst>
          </p:cNvPr>
          <p:cNvCxnSpPr>
            <a:cxnSpLocks/>
          </p:cNvCxnSpPr>
          <p:nvPr/>
        </p:nvCxnSpPr>
        <p:spPr>
          <a:xfrm>
            <a:off x="228600" y="640080"/>
            <a:ext cx="64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E2E7E77-0399-21B0-56C9-E0F0886E1358}"/>
              </a:ext>
            </a:extLst>
          </p:cNvPr>
          <p:cNvSpPr txBox="1"/>
          <p:nvPr/>
        </p:nvSpPr>
        <p:spPr>
          <a:xfrm>
            <a:off x="1104900" y="1159543"/>
            <a:ext cx="5524500" cy="1015663"/>
          </a:xfrm>
          <a:prstGeom prst="rect">
            <a:avLst/>
          </a:prstGeom>
          <a:noFill/>
        </p:spPr>
        <p:txBody>
          <a:bodyPr wrap="square" rtlCol="0" anchor="ctr">
            <a:spAutoFit/>
          </a:bodyPr>
          <a:lstStyle/>
          <a:p>
            <a:r>
              <a:rPr lang="en-US" sz="1000" b="1" dirty="0">
                <a:solidFill>
                  <a:srgbClr val="0F0F0F"/>
                </a:solidFill>
              </a:rPr>
              <a:t>Oil's Retreat Changes the Market's Script</a:t>
            </a:r>
          </a:p>
          <a:p>
            <a:r>
              <a:rPr lang="en-US" sz="1000" dirty="0">
                <a:solidFill>
                  <a:srgbClr val="0F0F0F"/>
                </a:solidFill>
              </a:rPr>
              <a:t>Crude fell below $83 after a fragile Israel-Lebanon ceasefire and Iran's declaration that the Strait of Hormuz is open, down from $113 on April 7. Equity, credit, and bond markets all rallied on the same signal. But oil remains up over 40% year-to-date, and the truce is only 10 days. Watch whether inflation expectations stay anchored if shipping hiccups return. The risk premium came out fast and could reprice faster.</a:t>
            </a:r>
            <a:endParaRPr lang="en-US" sz="600" dirty="0">
              <a:solidFill>
                <a:srgbClr val="0F0F0F"/>
              </a:solidFill>
            </a:endParaRPr>
          </a:p>
        </p:txBody>
      </p:sp>
      <p:sp>
        <p:nvSpPr>
          <p:cNvPr id="11" name="TextBox 10">
            <a:extLst>
              <a:ext uri="{FF2B5EF4-FFF2-40B4-BE49-F238E27FC236}">
                <a16:creationId xmlns:a16="http://schemas.microsoft.com/office/drawing/2014/main" id="{6DF06A38-E7FA-0F9E-B116-905AD71D43C9}"/>
              </a:ext>
            </a:extLst>
          </p:cNvPr>
          <p:cNvSpPr txBox="1"/>
          <p:nvPr/>
        </p:nvSpPr>
        <p:spPr>
          <a:xfrm>
            <a:off x="316522" y="8581292"/>
            <a:ext cx="3305908" cy="400110"/>
          </a:xfrm>
          <a:prstGeom prst="rect">
            <a:avLst/>
          </a:prstGeom>
          <a:noFill/>
        </p:spPr>
        <p:txBody>
          <a:bodyPr wrap="square" rtlCol="0">
            <a:spAutoFit/>
          </a:bodyPr>
          <a:lstStyle/>
          <a:p>
            <a:r>
              <a:rPr lang="en-US" sz="1000" dirty="0"/>
              <a:t>Please see important disclosures on next page.</a:t>
            </a:r>
          </a:p>
          <a:p>
            <a:r>
              <a:rPr lang="en-US" sz="1000" dirty="0"/>
              <a:t>Source:  Bloomberg, YCharts, Modelist</a:t>
            </a:r>
          </a:p>
        </p:txBody>
      </p:sp>
      <p:sp>
        <p:nvSpPr>
          <p:cNvPr id="4" name="TextBox 3">
            <a:extLst>
              <a:ext uri="{FF2B5EF4-FFF2-40B4-BE49-F238E27FC236}">
                <a16:creationId xmlns:a16="http://schemas.microsoft.com/office/drawing/2014/main" id="{5D4F6243-501F-5BB2-3CEA-B129BC8E40E7}"/>
              </a:ext>
            </a:extLst>
          </p:cNvPr>
          <p:cNvSpPr txBox="1"/>
          <p:nvPr/>
        </p:nvSpPr>
        <p:spPr>
          <a:xfrm>
            <a:off x="1104900" y="2474100"/>
            <a:ext cx="5524500" cy="1169551"/>
          </a:xfrm>
          <a:prstGeom prst="rect">
            <a:avLst/>
          </a:prstGeom>
          <a:noFill/>
        </p:spPr>
        <p:txBody>
          <a:bodyPr wrap="square" rtlCol="0" anchor="ctr">
            <a:spAutoFit/>
          </a:bodyPr>
          <a:lstStyle/>
          <a:p>
            <a:r>
              <a:rPr lang="en-US" sz="1000" b="1" dirty="0">
                <a:solidFill>
                  <a:srgbClr val="0F0F0F"/>
                </a:solidFill>
              </a:rPr>
              <a:t>Growth Reclaims the Lead</a:t>
            </a:r>
          </a:p>
          <a:p>
            <a:r>
              <a:rPr lang="en-US" sz="1000" dirty="0">
                <a:solidFill>
                  <a:srgbClr val="0F0F0F"/>
                </a:solidFill>
              </a:rPr>
              <a:t>Growth beat value by 430 basis points this week, the third straight rout, as AI enthusiasm returned the moment geopolitical fear faded. The NASDAQ's 13-session win streak is its longest since 1992. Value still leads year-to-date, but the gap is closing quickly. This is the market telling us duration-sensitive, long-cash-flow names get bid the instant the discount rate narrative cooperates. Earnings season will test whether fundamentals back the move or just momentum does.</a:t>
            </a:r>
            <a:endParaRPr lang="en-US" sz="600" dirty="0">
              <a:solidFill>
                <a:srgbClr val="0F0F0F"/>
              </a:solidFill>
            </a:endParaRPr>
          </a:p>
        </p:txBody>
      </p:sp>
      <p:sp>
        <p:nvSpPr>
          <p:cNvPr id="12" name="TextBox 11">
            <a:extLst>
              <a:ext uri="{FF2B5EF4-FFF2-40B4-BE49-F238E27FC236}">
                <a16:creationId xmlns:a16="http://schemas.microsoft.com/office/drawing/2014/main" id="{15D5AD00-FA7C-B2D1-FD83-244DF809F8F1}"/>
              </a:ext>
            </a:extLst>
          </p:cNvPr>
          <p:cNvSpPr txBox="1"/>
          <p:nvPr/>
        </p:nvSpPr>
        <p:spPr>
          <a:xfrm>
            <a:off x="1104900" y="3942546"/>
            <a:ext cx="5524500" cy="1169551"/>
          </a:xfrm>
          <a:prstGeom prst="rect">
            <a:avLst/>
          </a:prstGeom>
          <a:noFill/>
        </p:spPr>
        <p:txBody>
          <a:bodyPr wrap="square" rtlCol="0" anchor="ctr">
            <a:spAutoFit/>
          </a:bodyPr>
          <a:lstStyle/>
          <a:p>
            <a:r>
              <a:rPr lang="en-US" sz="1000" b="1" dirty="0">
                <a:solidFill>
                  <a:srgbClr val="0F0F0F"/>
                </a:solidFill>
              </a:rPr>
              <a:t>Banks Set a High Bar for Earnings Season</a:t>
            </a:r>
          </a:p>
          <a:p>
            <a:r>
              <a:rPr lang="en-US" sz="1000" dirty="0">
                <a:solidFill>
                  <a:srgbClr val="0F0F0F"/>
                </a:solidFill>
              </a:rPr>
              <a:t>Financials are now tracking 19.7% Q1 earnings growth, up from 15.1% expected entering the week, with trading revenue and constructive consumer commentary doing the heavy lifting. That matters because the S&amp;P's recovery to record highs has outpaced estimate revisions, leaving multiples stretched. The coming weeks bring tech and industrials. If margins hold and guidance stays constructive, the rally has legs. If guidance wobbles, expect the growth-led rebound to get tested quickly.</a:t>
            </a:r>
            <a:endParaRPr lang="en-US" sz="600" dirty="0">
              <a:solidFill>
                <a:srgbClr val="0F0F0F"/>
              </a:solidFill>
            </a:endParaRPr>
          </a:p>
        </p:txBody>
      </p:sp>
      <p:sp>
        <p:nvSpPr>
          <p:cNvPr id="16" name="TextBox 15">
            <a:extLst>
              <a:ext uri="{FF2B5EF4-FFF2-40B4-BE49-F238E27FC236}">
                <a16:creationId xmlns:a16="http://schemas.microsoft.com/office/drawing/2014/main" id="{7F0308A3-B81A-6C27-2E76-667A4C51B6F4}"/>
              </a:ext>
            </a:extLst>
          </p:cNvPr>
          <p:cNvSpPr txBox="1"/>
          <p:nvPr/>
        </p:nvSpPr>
        <p:spPr>
          <a:xfrm>
            <a:off x="315913" y="1313431"/>
            <a:ext cx="660400" cy="707886"/>
          </a:xfrm>
          <a:prstGeom prst="rect">
            <a:avLst/>
          </a:prstGeom>
          <a:noFill/>
        </p:spPr>
        <p:txBody>
          <a:bodyPr wrap="square" rtlCol="0">
            <a:spAutoFit/>
          </a:bodyPr>
          <a:lstStyle/>
          <a:p>
            <a:pPr algn="ctr"/>
            <a:r>
              <a:rPr lang="en-US" sz="4000" dirty="0">
                <a:latin typeface="+mj-lt"/>
              </a:rPr>
              <a:t>1</a:t>
            </a:r>
          </a:p>
        </p:txBody>
      </p:sp>
      <p:sp>
        <p:nvSpPr>
          <p:cNvPr id="17" name="TextBox 16">
            <a:extLst>
              <a:ext uri="{FF2B5EF4-FFF2-40B4-BE49-F238E27FC236}">
                <a16:creationId xmlns:a16="http://schemas.microsoft.com/office/drawing/2014/main" id="{FE43B1BB-746A-3B78-D69E-0E5FF2F28FD5}"/>
              </a:ext>
            </a:extLst>
          </p:cNvPr>
          <p:cNvSpPr txBox="1"/>
          <p:nvPr/>
        </p:nvSpPr>
        <p:spPr>
          <a:xfrm>
            <a:off x="315913" y="2704932"/>
            <a:ext cx="660400" cy="707886"/>
          </a:xfrm>
          <a:prstGeom prst="rect">
            <a:avLst/>
          </a:prstGeom>
          <a:noFill/>
        </p:spPr>
        <p:txBody>
          <a:bodyPr wrap="square" rtlCol="0">
            <a:spAutoFit/>
          </a:bodyPr>
          <a:lstStyle/>
          <a:p>
            <a:pPr algn="ctr"/>
            <a:r>
              <a:rPr lang="en-US" sz="4000" dirty="0">
                <a:latin typeface="+mj-lt"/>
              </a:rPr>
              <a:t>2</a:t>
            </a:r>
          </a:p>
        </p:txBody>
      </p:sp>
      <p:sp>
        <p:nvSpPr>
          <p:cNvPr id="18" name="TextBox 17">
            <a:extLst>
              <a:ext uri="{FF2B5EF4-FFF2-40B4-BE49-F238E27FC236}">
                <a16:creationId xmlns:a16="http://schemas.microsoft.com/office/drawing/2014/main" id="{60D7CFE8-3874-00D6-0645-795231DC10F5}"/>
              </a:ext>
            </a:extLst>
          </p:cNvPr>
          <p:cNvSpPr txBox="1"/>
          <p:nvPr/>
        </p:nvSpPr>
        <p:spPr>
          <a:xfrm>
            <a:off x="315913" y="4173378"/>
            <a:ext cx="660400" cy="707886"/>
          </a:xfrm>
          <a:prstGeom prst="rect">
            <a:avLst/>
          </a:prstGeom>
          <a:noFill/>
        </p:spPr>
        <p:txBody>
          <a:bodyPr wrap="square" rtlCol="0">
            <a:spAutoFit/>
          </a:bodyPr>
          <a:lstStyle/>
          <a:p>
            <a:pPr algn="ctr"/>
            <a:r>
              <a:rPr lang="en-US" sz="4000" dirty="0">
                <a:latin typeface="+mj-lt"/>
              </a:rPr>
              <a:t>3</a:t>
            </a:r>
          </a:p>
        </p:txBody>
      </p:sp>
      <p:sp>
        <p:nvSpPr>
          <p:cNvPr id="23" name="TextBox 22">
            <a:extLst>
              <a:ext uri="{FF2B5EF4-FFF2-40B4-BE49-F238E27FC236}">
                <a16:creationId xmlns:a16="http://schemas.microsoft.com/office/drawing/2014/main" id="{F2E839F7-4C67-276F-856C-A0E7F77FE4BD}"/>
              </a:ext>
            </a:extLst>
          </p:cNvPr>
          <p:cNvSpPr txBox="1"/>
          <p:nvPr/>
        </p:nvSpPr>
        <p:spPr>
          <a:xfrm>
            <a:off x="316522" y="5710507"/>
            <a:ext cx="3587262" cy="261610"/>
          </a:xfrm>
          <a:prstGeom prst="rect">
            <a:avLst/>
          </a:prstGeom>
          <a:noFill/>
        </p:spPr>
        <p:txBody>
          <a:bodyPr wrap="square" rtlCol="0">
            <a:spAutoFit/>
          </a:bodyPr>
          <a:lstStyle/>
          <a:p>
            <a:r>
              <a:rPr lang="en-US" sz="1050" b="1" dirty="0"/>
              <a:t>S&amp;P 500 Top &amp; Bottom Performing Stocks for the Week</a:t>
            </a:r>
            <a:endParaRPr lang="en-US" b="1" dirty="0"/>
          </a:p>
        </p:txBody>
      </p:sp>
      <p:pic>
        <p:nvPicPr>
          <p:cNvPr id="3" name="Picture 2">
            <a:extLst>
              <a:ext uri="{FF2B5EF4-FFF2-40B4-BE49-F238E27FC236}">
                <a16:creationId xmlns:a16="http://schemas.microsoft.com/office/drawing/2014/main" id="{9F9B41EB-E1C4-B0AD-24B4-4B309AF580C9}"/>
              </a:ext>
            </a:extLst>
          </p:cNvPr>
          <p:cNvPicPr/>
          <p:nvPr/>
        </p:nvPicPr>
        <p:blipFill>
          <a:blip r:embed="rId3"/>
          <a:stretch>
            <a:fillRect/>
          </a:stretch>
        </p:blipFill>
        <p:spPr>
          <a:xfrm>
            <a:off x="315913" y="6138863"/>
            <a:ext cx="6184900" cy="1963737"/>
          </a:xfrm>
          <a:prstGeom prst="rect">
            <a:avLst/>
          </a:prstGeom>
        </p:spPr>
      </p:pic>
      <p:pic>
        <p:nvPicPr>
          <p:cNvPr id="5" name="Picture 4">
            <a:extLst>
              <a:ext uri="{FF2B5EF4-FFF2-40B4-BE49-F238E27FC236}">
                <a16:creationId xmlns:a16="http://schemas.microsoft.com/office/drawing/2014/main" id="{F24EE235-EC27-1F01-BF9B-64D08A8A6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7647" y="33562"/>
            <a:ext cx="562706" cy="562706"/>
          </a:xfrm>
          <a:prstGeom prst="rect">
            <a:avLst/>
          </a:prstGeom>
        </p:spPr>
      </p:pic>
    </p:spTree>
    <p:extLst>
      <p:ext uri="{BB962C8B-B14F-4D97-AF65-F5344CB8AC3E}">
        <p14:creationId xmlns:p14="http://schemas.microsoft.com/office/powerpoint/2010/main" val="251882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A0F5A5-C3BF-19A6-8214-2CBE1A7879C7}"/>
              </a:ext>
            </a:extLst>
          </p:cNvPr>
          <p:cNvSpPr txBox="1"/>
          <p:nvPr/>
        </p:nvSpPr>
        <p:spPr>
          <a:xfrm>
            <a:off x="316523" y="263825"/>
            <a:ext cx="6189785" cy="369332"/>
          </a:xfrm>
          <a:prstGeom prst="rect">
            <a:avLst/>
          </a:prstGeom>
          <a:noFill/>
        </p:spPr>
        <p:txBody>
          <a:bodyPr wrap="square" rtlCol="0">
            <a:spAutoFit/>
          </a:bodyPr>
          <a:lstStyle/>
          <a:p>
            <a:r>
              <a:rPr lang="en-US" dirty="0">
                <a:latin typeface="+mj-lt"/>
              </a:rPr>
              <a:t>Weekly Insights</a:t>
            </a:r>
          </a:p>
        </p:txBody>
      </p:sp>
      <p:pic>
        <p:nvPicPr>
          <p:cNvPr id="13" name="Picture 12">
            <a:extLst>
              <a:ext uri="{FF2B5EF4-FFF2-40B4-BE49-F238E27FC236}">
                <a16:creationId xmlns:a16="http://schemas.microsoft.com/office/drawing/2014/main" id="{4A17CF20-AD2B-86E8-E8E4-477C8503EE4A}"/>
              </a:ext>
            </a:extLst>
          </p:cNvPr>
          <p:cNvPicPr/>
          <p:nvPr/>
        </p:nvPicPr>
        <p:blipFill>
          <a:blip r:embed="rId2"/>
          <a:stretch>
            <a:fillRect/>
          </a:stretch>
        </p:blipFill>
        <p:spPr>
          <a:xfrm>
            <a:off x="4608513" y="349250"/>
            <a:ext cx="1933575" cy="200025"/>
          </a:xfrm>
          <a:prstGeom prst="rect">
            <a:avLst/>
          </a:prstGeom>
        </p:spPr>
      </p:pic>
      <p:sp>
        <p:nvSpPr>
          <p:cNvPr id="20" name="Rectangle 19">
            <a:extLst>
              <a:ext uri="{FF2B5EF4-FFF2-40B4-BE49-F238E27FC236}">
                <a16:creationId xmlns:a16="http://schemas.microsoft.com/office/drawing/2014/main" id="{A675E1B6-EC97-4F88-1B7D-3D920FF165F1}"/>
              </a:ext>
            </a:extLst>
          </p:cNvPr>
          <p:cNvSpPr/>
          <p:nvPr/>
        </p:nvSpPr>
        <p:spPr>
          <a:xfrm>
            <a:off x="0" y="3633913"/>
            <a:ext cx="6858000" cy="28841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6F2477-50F7-0137-107A-1E974415FFE2}"/>
              </a:ext>
            </a:extLst>
          </p:cNvPr>
          <p:cNvSpPr/>
          <p:nvPr/>
        </p:nvSpPr>
        <p:spPr>
          <a:xfrm>
            <a:off x="1" y="3633912"/>
            <a:ext cx="6858000" cy="298495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952DAD5-32E0-90EC-AC34-5916832B5699}"/>
              </a:ext>
            </a:extLst>
          </p:cNvPr>
          <p:cNvCxnSpPr>
            <a:cxnSpLocks/>
          </p:cNvCxnSpPr>
          <p:nvPr/>
        </p:nvCxnSpPr>
        <p:spPr>
          <a:xfrm>
            <a:off x="228600" y="640080"/>
            <a:ext cx="6400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95D74EC-E8D1-D85D-35F8-2B849ABB0CFE}"/>
              </a:ext>
            </a:extLst>
          </p:cNvPr>
          <p:cNvPicPr/>
          <p:nvPr/>
        </p:nvPicPr>
        <p:blipFill>
          <a:blip r:embed="rId3"/>
          <a:stretch>
            <a:fillRect/>
          </a:stretch>
        </p:blipFill>
        <p:spPr>
          <a:xfrm>
            <a:off x="414338" y="895350"/>
            <a:ext cx="6029325" cy="2619375"/>
          </a:xfrm>
          <a:prstGeom prst="rect">
            <a:avLst/>
          </a:prstGeom>
        </p:spPr>
      </p:pic>
      <p:pic>
        <p:nvPicPr>
          <p:cNvPr id="15" name="Picture 14">
            <a:extLst>
              <a:ext uri="{FF2B5EF4-FFF2-40B4-BE49-F238E27FC236}">
                <a16:creationId xmlns:a16="http://schemas.microsoft.com/office/drawing/2014/main" id="{DE349CB7-E328-9F39-55C7-C16D386FE90B}"/>
              </a:ext>
            </a:extLst>
          </p:cNvPr>
          <p:cNvPicPr/>
          <p:nvPr/>
        </p:nvPicPr>
        <p:blipFill>
          <a:blip r:embed="rId4"/>
          <a:stretch>
            <a:fillRect/>
          </a:stretch>
        </p:blipFill>
        <p:spPr>
          <a:xfrm>
            <a:off x="414338" y="3921125"/>
            <a:ext cx="6029325" cy="2543175"/>
          </a:xfrm>
          <a:prstGeom prst="rect">
            <a:avLst/>
          </a:prstGeom>
        </p:spPr>
      </p:pic>
      <p:sp>
        <p:nvSpPr>
          <p:cNvPr id="4" name="TextBox 3">
            <a:extLst>
              <a:ext uri="{FF2B5EF4-FFF2-40B4-BE49-F238E27FC236}">
                <a16:creationId xmlns:a16="http://schemas.microsoft.com/office/drawing/2014/main" id="{B25A3E04-BDCA-E277-5291-640496FBC6EA}"/>
              </a:ext>
            </a:extLst>
          </p:cNvPr>
          <p:cNvSpPr txBox="1"/>
          <p:nvPr/>
        </p:nvSpPr>
        <p:spPr>
          <a:xfrm>
            <a:off x="228600" y="674430"/>
            <a:ext cx="6189786" cy="253916"/>
          </a:xfrm>
          <a:prstGeom prst="rect">
            <a:avLst/>
          </a:prstGeom>
          <a:noFill/>
        </p:spPr>
        <p:txBody>
          <a:bodyPr wrap="square" rtlCol="0">
            <a:spAutoFit/>
          </a:bodyPr>
          <a:lstStyle/>
          <a:p>
            <a:pPr algn="ctr"/>
            <a:r>
              <a:rPr lang="en-US" sz="1050" b="1" dirty="0"/>
              <a:t>Equity Data</a:t>
            </a:r>
            <a:endParaRPr lang="en-US" b="1" dirty="0"/>
          </a:p>
        </p:txBody>
      </p:sp>
      <p:sp>
        <p:nvSpPr>
          <p:cNvPr id="5" name="TextBox 4">
            <a:extLst>
              <a:ext uri="{FF2B5EF4-FFF2-40B4-BE49-F238E27FC236}">
                <a16:creationId xmlns:a16="http://schemas.microsoft.com/office/drawing/2014/main" id="{CD6A34BB-D8BF-87BB-7EBB-C937A2A02023}"/>
              </a:ext>
            </a:extLst>
          </p:cNvPr>
          <p:cNvSpPr txBox="1"/>
          <p:nvPr/>
        </p:nvSpPr>
        <p:spPr>
          <a:xfrm>
            <a:off x="334106" y="3683619"/>
            <a:ext cx="6189786" cy="253916"/>
          </a:xfrm>
          <a:prstGeom prst="rect">
            <a:avLst/>
          </a:prstGeom>
          <a:noFill/>
        </p:spPr>
        <p:txBody>
          <a:bodyPr wrap="square" rtlCol="0">
            <a:spAutoFit/>
          </a:bodyPr>
          <a:lstStyle/>
          <a:p>
            <a:pPr algn="ctr"/>
            <a:r>
              <a:rPr lang="en-US" sz="1050" b="1" dirty="0"/>
              <a:t>Fixed Income Data</a:t>
            </a:r>
            <a:endParaRPr lang="en-US" b="1" dirty="0"/>
          </a:p>
        </p:txBody>
      </p:sp>
      <p:sp>
        <p:nvSpPr>
          <p:cNvPr id="8" name="TextBox 7">
            <a:extLst>
              <a:ext uri="{FF2B5EF4-FFF2-40B4-BE49-F238E27FC236}">
                <a16:creationId xmlns:a16="http://schemas.microsoft.com/office/drawing/2014/main" id="{03090590-7AAC-CE9D-7FCB-8947F581AB19}"/>
              </a:ext>
            </a:extLst>
          </p:cNvPr>
          <p:cNvSpPr txBox="1"/>
          <p:nvPr/>
        </p:nvSpPr>
        <p:spPr>
          <a:xfrm>
            <a:off x="316523" y="6618865"/>
            <a:ext cx="3587262" cy="261610"/>
          </a:xfrm>
          <a:prstGeom prst="rect">
            <a:avLst/>
          </a:prstGeom>
          <a:noFill/>
        </p:spPr>
        <p:txBody>
          <a:bodyPr wrap="square" rtlCol="0">
            <a:spAutoFit/>
          </a:bodyPr>
          <a:lstStyle/>
          <a:p>
            <a:r>
              <a:rPr lang="en-US" sz="1050" b="1" dirty="0"/>
              <a:t>Disclosures</a:t>
            </a:r>
            <a:endParaRPr lang="en-US" b="1" dirty="0"/>
          </a:p>
        </p:txBody>
      </p:sp>
      <p:sp>
        <p:nvSpPr>
          <p:cNvPr id="9" name="TextBox 8">
            <a:extLst>
              <a:ext uri="{FF2B5EF4-FFF2-40B4-BE49-F238E27FC236}">
                <a16:creationId xmlns:a16="http://schemas.microsoft.com/office/drawing/2014/main" id="{D8BD4A44-4ECD-A662-FF9F-1C3A99B8EC78}"/>
              </a:ext>
            </a:extLst>
          </p:cNvPr>
          <p:cNvSpPr txBox="1"/>
          <p:nvPr/>
        </p:nvSpPr>
        <p:spPr>
          <a:xfrm>
            <a:off x="334106" y="6880475"/>
            <a:ext cx="6172202" cy="1446550"/>
          </a:xfrm>
          <a:prstGeom prst="rect">
            <a:avLst/>
          </a:prstGeom>
          <a:noFill/>
        </p:spPr>
        <p:txBody>
          <a:bodyPr wrap="square" rtlCol="0">
            <a:spAutoFit/>
          </a:bodyPr>
          <a:lstStyle/>
          <a:p>
            <a:r>
              <a:rPr lang="en-US" sz="800" dirty="0"/>
              <a:t>Modelist Inc. is a registered investment adviser. This content is intended for informational and educational purposes only and should not be construed as personalized investment advice or a recommendation to buy or sell any security. All investments involve risk, including the loss of principal.  Past performance is not indicative of future performance. Modelist does not guarantee performance outcomes or cost reductions. Any strategies discussed are illustrative in nature and may not be suitable for all investors or advisors. Be sure to first consult with a qualified financial adviser and/or tax professional before implementing any strategy discussed herein. Past performance is not indicative of future performance. </a:t>
            </a:r>
          </a:p>
          <a:p>
            <a:endParaRPr lang="en-US" sz="800" dirty="0"/>
          </a:p>
          <a:p>
            <a:r>
              <a:rPr lang="en-US" sz="800" dirty="0"/>
              <a:t>Registration with a regulatory authority does not imply a certain level of skill or training.</a:t>
            </a:r>
          </a:p>
          <a:p>
            <a:endParaRPr lang="en-US" sz="800" dirty="0"/>
          </a:p>
          <a:p>
            <a:r>
              <a:rPr lang="en-US" sz="800" dirty="0"/>
              <a:t>The views expressed are those of Modelist and do not necessarily reflect the views of Mutual Advisors, LLC, or any of its affiliates. . Modelist Inc is not affiliated with California Retirement Advisors or with Mutual Advisors, LLC</a:t>
            </a:r>
          </a:p>
        </p:txBody>
      </p:sp>
      <p:sp>
        <p:nvSpPr>
          <p:cNvPr id="11" name="TextBox 10">
            <a:extLst>
              <a:ext uri="{FF2B5EF4-FFF2-40B4-BE49-F238E27FC236}">
                <a16:creationId xmlns:a16="http://schemas.microsoft.com/office/drawing/2014/main" id="{FE7ED3A9-C1CD-B720-E25C-BADFC6A3B94E}"/>
              </a:ext>
            </a:extLst>
          </p:cNvPr>
          <p:cNvSpPr txBox="1"/>
          <p:nvPr/>
        </p:nvSpPr>
        <p:spPr>
          <a:xfrm>
            <a:off x="316522" y="8581292"/>
            <a:ext cx="3305908" cy="400110"/>
          </a:xfrm>
          <a:prstGeom prst="rect">
            <a:avLst/>
          </a:prstGeom>
          <a:noFill/>
        </p:spPr>
        <p:txBody>
          <a:bodyPr wrap="square" rtlCol="0">
            <a:spAutoFit/>
          </a:bodyPr>
          <a:lstStyle/>
          <a:p>
            <a:endParaRPr lang="en-US" sz="1000" dirty="0"/>
          </a:p>
          <a:p>
            <a:r>
              <a:rPr lang="en-US" sz="1000" dirty="0"/>
              <a:t>Source:  Bloomberg, YCharts, Modelist</a:t>
            </a:r>
          </a:p>
        </p:txBody>
      </p:sp>
      <p:pic>
        <p:nvPicPr>
          <p:cNvPr id="2" name="Picture 1">
            <a:extLst>
              <a:ext uri="{FF2B5EF4-FFF2-40B4-BE49-F238E27FC236}">
                <a16:creationId xmlns:a16="http://schemas.microsoft.com/office/drawing/2014/main" id="{EDE2C095-ED8E-220F-3716-B6EE3A45C1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647" y="33562"/>
            <a:ext cx="562706" cy="562706"/>
          </a:xfrm>
          <a:prstGeom prst="rect">
            <a:avLst/>
          </a:prstGeom>
        </p:spPr>
      </p:pic>
    </p:spTree>
    <p:extLst>
      <p:ext uri="{BB962C8B-B14F-4D97-AF65-F5344CB8AC3E}">
        <p14:creationId xmlns:p14="http://schemas.microsoft.com/office/powerpoint/2010/main" val="1719504497"/>
      </p:ext>
    </p:extLst>
  </p:cSld>
  <p:clrMapOvr>
    <a:masterClrMapping/>
  </p:clrMapOvr>
</p:sld>
</file>

<file path=ppt/theme/theme1.xml><?xml version="1.0" encoding="utf-8"?>
<a:theme xmlns:a="http://schemas.openxmlformats.org/drawingml/2006/main" name="Modelist Portrait">
  <a:themeElements>
    <a:clrScheme name="Modelist">
      <a:dk1>
        <a:sysClr val="windowText" lastClr="000000"/>
      </a:dk1>
      <a:lt1>
        <a:sysClr val="window" lastClr="FFFFFF"/>
      </a:lt1>
      <a:dk2>
        <a:srgbClr val="011E31"/>
      </a:dk2>
      <a:lt2>
        <a:srgbClr val="D7E0EB"/>
      </a:lt2>
      <a:accent1>
        <a:srgbClr val="011E31"/>
      </a:accent1>
      <a:accent2>
        <a:srgbClr val="68869A"/>
      </a:accent2>
      <a:accent3>
        <a:srgbClr val="0C4160"/>
      </a:accent3>
      <a:accent4>
        <a:srgbClr val="E04403"/>
      </a:accent4>
      <a:accent5>
        <a:srgbClr val="68869A"/>
      </a:accent5>
      <a:accent6>
        <a:srgbClr val="F18A00"/>
      </a:accent6>
      <a:hlink>
        <a:srgbClr val="4B4D4F"/>
      </a:hlink>
      <a:folHlink>
        <a:srgbClr val="C23020"/>
      </a:folHlink>
    </a:clrScheme>
    <a:fontScheme name="Modelist">
      <a:majorFont>
        <a:latin typeface="Lovel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ist Portrait" id="{75165329-4489-446F-8930-DADE8A29FA3C}" vid="{02AB0C19-2200-4837-BA38-0CB1B28BD9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BA22B6C-3C8A-461F-A03A-F65C499133CA}">
  <we:reference id="WA200010001" version="1.0.0.1" store="Omex" storeType="OMEX"/>
  <we:alternateReferences>
    <we:reference id="WA200010001" version="1.0.0.1" store="WA200010001" storeType="OMEX"/>
  </we:alternateReferences>
  <we:properties>
    <we:property name="claude.fileId" value="&quot;268ae6bb-45ed-4987-9e01-c90253441f33&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BBSettings xmlns="http://schemas.bloomberg.com/settings/1.0">
  <Item name="DocumentId_Charts">{3276736D-C88C-4278-A0D5-39C8B648AF78}</Item>
</BBSettings>
</file>

<file path=customXml/item2.xml><?xml version="1.0" encoding="utf-8"?>
<ct:contentTypeSchema xmlns:ct="http://schemas.microsoft.com/office/2006/metadata/contentType" xmlns:ma="http://schemas.microsoft.com/office/2006/metadata/properties/metaAttributes" ct:_="" ma:_="" ma:contentTypeName="Document" ma:contentTypeID="0x0101003C3B75812A148F4B89AEE287B12D0CED" ma:contentTypeVersion="12" ma:contentTypeDescription="Create a new document." ma:contentTypeScope="" ma:versionID="81671701d39e351c444b0a95cd2e3e08">
  <xsd:schema xmlns:xsd="http://www.w3.org/2001/XMLSchema" xmlns:xs="http://www.w3.org/2001/XMLSchema" xmlns:p="http://schemas.microsoft.com/office/2006/metadata/properties" xmlns:ns2="f9ce7d00-3a56-46b2-9a39-c0340b4bb120" xmlns:ns3="b994948e-061f-48f5-9f08-30a0fe402017" targetNamespace="http://schemas.microsoft.com/office/2006/metadata/properties" ma:root="true" ma:fieldsID="0a913ff37596f645c9904a613702d5d2" ns2:_="" ns3:_="">
    <xsd:import namespace="f9ce7d00-3a56-46b2-9a39-c0340b4bb120"/>
    <xsd:import namespace="b994948e-061f-48f5-9f08-30a0fe4020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e7d00-3a56-46b2-9a39-c0340b4bb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ed4e10e-a7aa-4c35-a14e-f18f297b4cf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94948e-061f-48f5-9f08-30a0fe4020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7598b16-c655-48e3-b230-7b9f05d2c088}" ma:internalName="TaxCatchAll" ma:showField="CatchAllData" ma:web="b994948e-061f-48f5-9f08-30a0fe4020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C4D935-17CE-4B94-84C1-19835C3A205C}">
  <ds:schemaRefs>
    <ds:schemaRef ds:uri="http://schemas.bloomberg.com/settings/1.0"/>
  </ds:schemaRefs>
</ds:datastoreItem>
</file>

<file path=customXml/itemProps2.xml><?xml version="1.0" encoding="utf-8"?>
<ds:datastoreItem xmlns:ds="http://schemas.openxmlformats.org/officeDocument/2006/customXml" ds:itemID="{C142BC86-EB6E-47B1-94C8-70F382E5B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e7d00-3a56-46b2-9a39-c0340b4bb120"/>
    <ds:schemaRef ds:uri="b994948e-061f-48f5-9f08-30a0fe4020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E80388-2B61-48C4-B21C-5DFCE5E77E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Modelist Portrait</Template>
  <TotalTime>367</TotalTime>
  <Words>929</Words>
  <Application>Microsoft Macintosh PowerPoint</Application>
  <PresentationFormat>Letter Paper (8.5x11 in)</PresentationFormat>
  <Paragraphs>37</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Lato</vt:lpstr>
      <vt:lpstr>Arial</vt:lpstr>
      <vt:lpstr>Lovelo Black</vt:lpstr>
      <vt:lpstr>Modelist Portrait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Insights</dc:title>
  <dc:creator>Joseph Mallen</dc:creator>
  <cp:lastModifiedBy>Matthew Smith</cp:lastModifiedBy>
  <cp:revision>135</cp:revision>
  <dcterms:created xsi:type="dcterms:W3CDTF">2023-11-20T17:02:18Z</dcterms:created>
  <dcterms:modified xsi:type="dcterms:W3CDTF">2026-04-20T16:38:06Z</dcterms:modified>
</cp:coreProperties>
</file>