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Lst>
  <p:sldIdLst>
    <p:sldId id="256" r:id="rId5"/>
    <p:sldId id="263" r:id="rId6"/>
    <p:sldId id="257" r:id="rId7"/>
  </p:sldIdLst>
  <p:sldSz cx="6858000" cy="9144000" type="letter"/>
  <p:notesSz cx="6858000" cy="9144000"/>
  <p:embeddedFontLst>
    <p:embeddedFont>
      <p:font typeface="Lato" panose="020F0502020204030203" pitchFamily="34" charset="0"/>
      <p:regular r:id="rId8"/>
      <p:bold r:id="rId9"/>
      <p:italic r:id="rId10"/>
      <p:boldItalic r:id="rId11"/>
    </p:embeddedFont>
    <p:embeddedFont>
      <p:font typeface="Lovelo Black"/>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15" autoAdjust="0"/>
    <p:restoredTop sz="94660"/>
  </p:normalViewPr>
  <p:slideViewPr>
    <p:cSldViewPr snapToGrid="0">
      <p:cViewPr varScale="1">
        <p:scale>
          <a:sx n="95" d="100"/>
          <a:sy n="95" d="100"/>
        </p:scale>
        <p:origin x="14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E4E65-B457-8E77-BF8F-2B52A8B67C42}"/>
              </a:ext>
            </a:extLst>
          </p:cNvPr>
          <p:cNvSpPr>
            <a:spLocks noGrp="1"/>
          </p:cNvSpPr>
          <p:nvPr>
            <p:ph type="ctrTitle"/>
          </p:nvPr>
        </p:nvSpPr>
        <p:spPr>
          <a:xfrm>
            <a:off x="857250" y="1496485"/>
            <a:ext cx="5143500" cy="3183467"/>
          </a:xfrm>
        </p:spPr>
        <p:txBody>
          <a:bodyPr anchor="b"/>
          <a:lstStyle>
            <a:lvl1pPr algn="ctr">
              <a:defRPr sz="10666"/>
            </a:lvl1pPr>
          </a:lstStyle>
          <a:p>
            <a:r>
              <a:rPr lang="en-US"/>
              <a:t>Click to edit Master title style</a:t>
            </a:r>
          </a:p>
        </p:txBody>
      </p:sp>
      <p:sp>
        <p:nvSpPr>
          <p:cNvPr id="3" name="Subtitle 2">
            <a:extLst>
              <a:ext uri="{FF2B5EF4-FFF2-40B4-BE49-F238E27FC236}">
                <a16:creationId xmlns:a16="http://schemas.microsoft.com/office/drawing/2014/main" id="{DC3696D0-094A-917E-E14C-FEEE7BAD1B61}"/>
              </a:ext>
            </a:extLst>
          </p:cNvPr>
          <p:cNvSpPr>
            <a:spLocks noGrp="1"/>
          </p:cNvSpPr>
          <p:nvPr>
            <p:ph type="subTitle" idx="1"/>
          </p:nvPr>
        </p:nvSpPr>
        <p:spPr>
          <a:xfrm>
            <a:off x="857250" y="4802718"/>
            <a:ext cx="5143500" cy="2207683"/>
          </a:xfrm>
        </p:spPr>
        <p:txBody>
          <a:bodyPr/>
          <a:lstStyle>
            <a:lvl1pPr marL="0" indent="0" algn="ctr">
              <a:buNone/>
              <a:defRPr sz="4267"/>
            </a:lvl1pPr>
            <a:lvl2pPr marL="812790" indent="0" algn="ctr">
              <a:buNone/>
              <a:defRPr sz="3556"/>
            </a:lvl2pPr>
            <a:lvl3pPr marL="1625579" indent="0" algn="ctr">
              <a:buNone/>
              <a:defRPr sz="3200"/>
            </a:lvl3pPr>
            <a:lvl4pPr marL="2438370" indent="0" algn="ctr">
              <a:buNone/>
              <a:defRPr sz="2844"/>
            </a:lvl4pPr>
            <a:lvl5pPr marL="3251160" indent="0" algn="ctr">
              <a:buNone/>
              <a:defRPr sz="2844"/>
            </a:lvl5pPr>
            <a:lvl6pPr marL="4063949" indent="0" algn="ctr">
              <a:buNone/>
              <a:defRPr sz="2844"/>
            </a:lvl6pPr>
            <a:lvl7pPr marL="4876739" indent="0" algn="ctr">
              <a:buNone/>
              <a:defRPr sz="2844"/>
            </a:lvl7pPr>
            <a:lvl8pPr marL="5689528" indent="0" algn="ctr">
              <a:buNone/>
              <a:defRPr sz="2844"/>
            </a:lvl8pPr>
            <a:lvl9pPr marL="6502319" indent="0" algn="ctr">
              <a:buNone/>
              <a:defRPr sz="2844"/>
            </a:lvl9pPr>
          </a:lstStyle>
          <a:p>
            <a:r>
              <a:rPr lang="en-US"/>
              <a:t>Click to edit Master subtitle style</a:t>
            </a:r>
          </a:p>
        </p:txBody>
      </p:sp>
      <p:sp>
        <p:nvSpPr>
          <p:cNvPr id="4" name="Date Placeholder 3">
            <a:extLst>
              <a:ext uri="{FF2B5EF4-FFF2-40B4-BE49-F238E27FC236}">
                <a16:creationId xmlns:a16="http://schemas.microsoft.com/office/drawing/2014/main" id="{6A3EFD74-0613-E639-51E3-E01186BE7AB8}"/>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5" name="Footer Placeholder 4">
            <a:extLst>
              <a:ext uri="{FF2B5EF4-FFF2-40B4-BE49-F238E27FC236}">
                <a16:creationId xmlns:a16="http://schemas.microsoft.com/office/drawing/2014/main" id="{7FB5EA34-02C9-A408-3839-FB752B8C8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7FDC5-8BF8-314D-7BFB-69BCF85E91F3}"/>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405241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41B6-CEF5-9FF3-05DF-BC91FEFB54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17AF98-8384-C66A-A005-8629B70D4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60905-9317-95F6-2837-8CBEF1379E2B}"/>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5" name="Footer Placeholder 4">
            <a:extLst>
              <a:ext uri="{FF2B5EF4-FFF2-40B4-BE49-F238E27FC236}">
                <a16:creationId xmlns:a16="http://schemas.microsoft.com/office/drawing/2014/main" id="{1F48571E-1614-313C-CED9-70F6B088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E938F-0774-BA10-93D9-88FBC70AC0D3}"/>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363918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AD218-B59F-BE88-DCDA-51F28A4B4A39}"/>
              </a:ext>
            </a:extLst>
          </p:cNvPr>
          <p:cNvSpPr>
            <a:spLocks noGrp="1"/>
          </p:cNvSpPr>
          <p:nvPr>
            <p:ph type="title" orient="vert"/>
          </p:nvPr>
        </p:nvSpPr>
        <p:spPr>
          <a:xfrm>
            <a:off x="4907756" y="486834"/>
            <a:ext cx="1478756"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FEEA64-5EA1-DA96-645D-5C0A6D0D89F1}"/>
              </a:ext>
            </a:extLst>
          </p:cNvPr>
          <p:cNvSpPr>
            <a:spLocks noGrp="1"/>
          </p:cNvSpPr>
          <p:nvPr>
            <p:ph type="body" orient="vert" idx="1"/>
          </p:nvPr>
        </p:nvSpPr>
        <p:spPr>
          <a:xfrm>
            <a:off x="471487"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0943D-F7E1-AF7F-8E9E-3679DF93F443}"/>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5" name="Footer Placeholder 4">
            <a:extLst>
              <a:ext uri="{FF2B5EF4-FFF2-40B4-BE49-F238E27FC236}">
                <a16:creationId xmlns:a16="http://schemas.microsoft.com/office/drawing/2014/main" id="{F12C45ED-76B8-4061-39BC-A6B2640BF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30F4F-81DC-457C-D5D7-07CA4BDE63B9}"/>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247421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91B7-C203-75C3-41A9-771D040E47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9C9FF-6583-582E-7AB6-3B54C49043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CECAF-3221-83C1-2094-B6F4816982E5}"/>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5" name="Footer Placeholder 4">
            <a:extLst>
              <a:ext uri="{FF2B5EF4-FFF2-40B4-BE49-F238E27FC236}">
                <a16:creationId xmlns:a16="http://schemas.microsoft.com/office/drawing/2014/main" id="{20E9FD04-7714-D580-71B7-6B5BB6ECF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A4652-9873-B280-8D7A-059134FD6775}"/>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182204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39E99-CACA-7E64-D889-A7CA5C342216}"/>
              </a:ext>
            </a:extLst>
          </p:cNvPr>
          <p:cNvSpPr>
            <a:spLocks noGrp="1"/>
          </p:cNvSpPr>
          <p:nvPr>
            <p:ph type="title"/>
          </p:nvPr>
        </p:nvSpPr>
        <p:spPr>
          <a:xfrm>
            <a:off x="467917" y="2279653"/>
            <a:ext cx="5915025" cy="3803649"/>
          </a:xfrm>
        </p:spPr>
        <p:txBody>
          <a:bodyPr anchor="b"/>
          <a:lstStyle>
            <a:lvl1pPr>
              <a:defRPr sz="10666"/>
            </a:lvl1pPr>
          </a:lstStyle>
          <a:p>
            <a:r>
              <a:rPr lang="en-US"/>
              <a:t>Click to edit Master title style</a:t>
            </a:r>
          </a:p>
        </p:txBody>
      </p:sp>
      <p:sp>
        <p:nvSpPr>
          <p:cNvPr id="3" name="Text Placeholder 2">
            <a:extLst>
              <a:ext uri="{FF2B5EF4-FFF2-40B4-BE49-F238E27FC236}">
                <a16:creationId xmlns:a16="http://schemas.microsoft.com/office/drawing/2014/main" id="{8ED00BEB-3A0B-C8E6-41CF-CAE46225965A}"/>
              </a:ext>
            </a:extLst>
          </p:cNvPr>
          <p:cNvSpPr>
            <a:spLocks noGrp="1"/>
          </p:cNvSpPr>
          <p:nvPr>
            <p:ph type="body" idx="1"/>
          </p:nvPr>
        </p:nvSpPr>
        <p:spPr>
          <a:xfrm>
            <a:off x="467917" y="6119286"/>
            <a:ext cx="5915025" cy="2000249"/>
          </a:xfrm>
        </p:spPr>
        <p:txBody>
          <a:bodyPr/>
          <a:lstStyle>
            <a:lvl1pPr marL="0" indent="0">
              <a:buNone/>
              <a:defRPr sz="4267">
                <a:solidFill>
                  <a:schemeClr val="tx1">
                    <a:tint val="75000"/>
                  </a:schemeClr>
                </a:solidFill>
              </a:defRPr>
            </a:lvl1pPr>
            <a:lvl2pPr marL="812790" indent="0">
              <a:buNone/>
              <a:defRPr sz="3556">
                <a:solidFill>
                  <a:schemeClr val="tx1">
                    <a:tint val="75000"/>
                  </a:schemeClr>
                </a:solidFill>
              </a:defRPr>
            </a:lvl2pPr>
            <a:lvl3pPr marL="1625579" indent="0">
              <a:buNone/>
              <a:defRPr sz="3200">
                <a:solidFill>
                  <a:schemeClr val="tx1">
                    <a:tint val="75000"/>
                  </a:schemeClr>
                </a:solidFill>
              </a:defRPr>
            </a:lvl3pPr>
            <a:lvl4pPr marL="2438370" indent="0">
              <a:buNone/>
              <a:defRPr sz="2844">
                <a:solidFill>
                  <a:schemeClr val="tx1">
                    <a:tint val="75000"/>
                  </a:schemeClr>
                </a:solidFill>
              </a:defRPr>
            </a:lvl4pPr>
            <a:lvl5pPr marL="3251160" indent="0">
              <a:buNone/>
              <a:defRPr sz="2844">
                <a:solidFill>
                  <a:schemeClr val="tx1">
                    <a:tint val="75000"/>
                  </a:schemeClr>
                </a:solidFill>
              </a:defRPr>
            </a:lvl5pPr>
            <a:lvl6pPr marL="4063949" indent="0">
              <a:buNone/>
              <a:defRPr sz="2844">
                <a:solidFill>
                  <a:schemeClr val="tx1">
                    <a:tint val="75000"/>
                  </a:schemeClr>
                </a:solidFill>
              </a:defRPr>
            </a:lvl6pPr>
            <a:lvl7pPr marL="4876739" indent="0">
              <a:buNone/>
              <a:defRPr sz="2844">
                <a:solidFill>
                  <a:schemeClr val="tx1">
                    <a:tint val="75000"/>
                  </a:schemeClr>
                </a:solidFill>
              </a:defRPr>
            </a:lvl7pPr>
            <a:lvl8pPr marL="5689528" indent="0">
              <a:buNone/>
              <a:defRPr sz="2844">
                <a:solidFill>
                  <a:schemeClr val="tx1">
                    <a:tint val="75000"/>
                  </a:schemeClr>
                </a:solidFill>
              </a:defRPr>
            </a:lvl8pPr>
            <a:lvl9pPr marL="6502319" indent="0">
              <a:buNone/>
              <a:defRPr sz="284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5A37D-D642-FB3E-ED3F-E82334FACBE1}"/>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5" name="Footer Placeholder 4">
            <a:extLst>
              <a:ext uri="{FF2B5EF4-FFF2-40B4-BE49-F238E27FC236}">
                <a16:creationId xmlns:a16="http://schemas.microsoft.com/office/drawing/2014/main" id="{09909E1E-5094-766F-07E9-D54A1F523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26268-64BD-9866-652F-7CF515EC5F45}"/>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2270997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F4C0-75FB-C18E-D3E4-987356CBA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5BC759-7459-2631-4EC4-454D62C976C9}"/>
              </a:ext>
            </a:extLst>
          </p:cNvPr>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18050-4BC1-951D-6DF4-7C9DF7113B95}"/>
              </a:ext>
            </a:extLst>
          </p:cNvPr>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99D893-9402-AB23-90E8-1CF6E1C4B644}"/>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6" name="Footer Placeholder 5">
            <a:extLst>
              <a:ext uri="{FF2B5EF4-FFF2-40B4-BE49-F238E27FC236}">
                <a16:creationId xmlns:a16="http://schemas.microsoft.com/office/drawing/2014/main" id="{6F76E3F6-8ED3-EADD-791C-9E43E73146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A0B40-CDF2-C77C-E5B8-A0678A0ED497}"/>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330522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DA685-6A76-AB55-BE57-D8FC4872526D}"/>
              </a:ext>
            </a:extLst>
          </p:cNvPr>
          <p:cNvSpPr>
            <a:spLocks noGrp="1"/>
          </p:cNvSpPr>
          <p:nvPr>
            <p:ph type="title"/>
          </p:nvPr>
        </p:nvSpPr>
        <p:spPr>
          <a:xfrm>
            <a:off x="472382" y="486836"/>
            <a:ext cx="5915025"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DD187-50C0-8D63-EED5-8A3133CE2DDA}"/>
              </a:ext>
            </a:extLst>
          </p:cNvPr>
          <p:cNvSpPr>
            <a:spLocks noGrp="1"/>
          </p:cNvSpPr>
          <p:nvPr>
            <p:ph type="body" idx="1"/>
          </p:nvPr>
        </p:nvSpPr>
        <p:spPr>
          <a:xfrm>
            <a:off x="472382" y="2241552"/>
            <a:ext cx="2901255" cy="1098549"/>
          </a:xfrm>
        </p:spPr>
        <p:txBody>
          <a:bodyPr anchor="b"/>
          <a:lstStyle>
            <a:lvl1pPr marL="0" indent="0">
              <a:buNone/>
              <a:defRPr sz="4267" b="1"/>
            </a:lvl1pPr>
            <a:lvl2pPr marL="812790" indent="0">
              <a:buNone/>
              <a:defRPr sz="3556" b="1"/>
            </a:lvl2pPr>
            <a:lvl3pPr marL="1625579" indent="0">
              <a:buNone/>
              <a:defRPr sz="3200" b="1"/>
            </a:lvl3pPr>
            <a:lvl4pPr marL="2438370" indent="0">
              <a:buNone/>
              <a:defRPr sz="2844" b="1"/>
            </a:lvl4pPr>
            <a:lvl5pPr marL="3251160" indent="0">
              <a:buNone/>
              <a:defRPr sz="2844" b="1"/>
            </a:lvl5pPr>
            <a:lvl6pPr marL="4063949" indent="0">
              <a:buNone/>
              <a:defRPr sz="2844" b="1"/>
            </a:lvl6pPr>
            <a:lvl7pPr marL="4876739" indent="0">
              <a:buNone/>
              <a:defRPr sz="2844" b="1"/>
            </a:lvl7pPr>
            <a:lvl8pPr marL="5689528" indent="0">
              <a:buNone/>
              <a:defRPr sz="2844" b="1"/>
            </a:lvl8pPr>
            <a:lvl9pPr marL="6502319" indent="0">
              <a:buNone/>
              <a:defRPr sz="2844" b="1"/>
            </a:lvl9pPr>
          </a:lstStyle>
          <a:p>
            <a:pPr lvl="0"/>
            <a:r>
              <a:rPr lang="en-US"/>
              <a:t>Click to edit Master text styles</a:t>
            </a:r>
          </a:p>
        </p:txBody>
      </p:sp>
      <p:sp>
        <p:nvSpPr>
          <p:cNvPr id="4" name="Content Placeholder 3">
            <a:extLst>
              <a:ext uri="{FF2B5EF4-FFF2-40B4-BE49-F238E27FC236}">
                <a16:creationId xmlns:a16="http://schemas.microsoft.com/office/drawing/2014/main" id="{15708346-293B-F9B6-6E5A-D6830140D37E}"/>
              </a:ext>
            </a:extLst>
          </p:cNvPr>
          <p:cNvSpPr>
            <a:spLocks noGrp="1"/>
          </p:cNvSpPr>
          <p:nvPr>
            <p:ph sz="half" idx="2"/>
          </p:nvPr>
        </p:nvSpPr>
        <p:spPr>
          <a:xfrm>
            <a:off x="472382" y="3340101"/>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B34B73-6099-D9D6-E9D8-8BD3808CB6AE}"/>
              </a:ext>
            </a:extLst>
          </p:cNvPr>
          <p:cNvSpPr>
            <a:spLocks noGrp="1"/>
          </p:cNvSpPr>
          <p:nvPr>
            <p:ph type="body" sz="quarter" idx="3"/>
          </p:nvPr>
        </p:nvSpPr>
        <p:spPr>
          <a:xfrm>
            <a:off x="3471864" y="2241552"/>
            <a:ext cx="2915543" cy="1098549"/>
          </a:xfrm>
        </p:spPr>
        <p:txBody>
          <a:bodyPr anchor="b"/>
          <a:lstStyle>
            <a:lvl1pPr marL="0" indent="0">
              <a:buNone/>
              <a:defRPr sz="4267" b="1"/>
            </a:lvl1pPr>
            <a:lvl2pPr marL="812790" indent="0">
              <a:buNone/>
              <a:defRPr sz="3556" b="1"/>
            </a:lvl2pPr>
            <a:lvl3pPr marL="1625579" indent="0">
              <a:buNone/>
              <a:defRPr sz="3200" b="1"/>
            </a:lvl3pPr>
            <a:lvl4pPr marL="2438370" indent="0">
              <a:buNone/>
              <a:defRPr sz="2844" b="1"/>
            </a:lvl4pPr>
            <a:lvl5pPr marL="3251160" indent="0">
              <a:buNone/>
              <a:defRPr sz="2844" b="1"/>
            </a:lvl5pPr>
            <a:lvl6pPr marL="4063949" indent="0">
              <a:buNone/>
              <a:defRPr sz="2844" b="1"/>
            </a:lvl6pPr>
            <a:lvl7pPr marL="4876739" indent="0">
              <a:buNone/>
              <a:defRPr sz="2844" b="1"/>
            </a:lvl7pPr>
            <a:lvl8pPr marL="5689528" indent="0">
              <a:buNone/>
              <a:defRPr sz="2844" b="1"/>
            </a:lvl8pPr>
            <a:lvl9pPr marL="6502319" indent="0">
              <a:buNone/>
              <a:defRPr sz="2844" b="1"/>
            </a:lvl9pPr>
          </a:lstStyle>
          <a:p>
            <a:pPr lvl="0"/>
            <a:r>
              <a:rPr lang="en-US"/>
              <a:t>Click to edit Master text styles</a:t>
            </a:r>
          </a:p>
        </p:txBody>
      </p:sp>
      <p:sp>
        <p:nvSpPr>
          <p:cNvPr id="6" name="Content Placeholder 5">
            <a:extLst>
              <a:ext uri="{FF2B5EF4-FFF2-40B4-BE49-F238E27FC236}">
                <a16:creationId xmlns:a16="http://schemas.microsoft.com/office/drawing/2014/main" id="{BAFF74B2-2984-C4F4-5816-A73093ECB662}"/>
              </a:ext>
            </a:extLst>
          </p:cNvPr>
          <p:cNvSpPr>
            <a:spLocks noGrp="1"/>
          </p:cNvSpPr>
          <p:nvPr>
            <p:ph sz="quarter" idx="4"/>
          </p:nvPr>
        </p:nvSpPr>
        <p:spPr>
          <a:xfrm>
            <a:off x="3471864" y="3340101"/>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5E323-7D7F-7765-23CE-51D81D8500C2}"/>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8" name="Footer Placeholder 7">
            <a:extLst>
              <a:ext uri="{FF2B5EF4-FFF2-40B4-BE49-F238E27FC236}">
                <a16:creationId xmlns:a16="http://schemas.microsoft.com/office/drawing/2014/main" id="{C959772C-B0FC-52BC-273A-3CCD48E84A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713DE7-713B-372B-0888-403B045E73B4}"/>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287389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1D8E-206B-D0D3-8F94-513CF1C5FA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592C8-6F48-2205-CB42-BC2F35AABC01}"/>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4" name="Footer Placeholder 3">
            <a:extLst>
              <a:ext uri="{FF2B5EF4-FFF2-40B4-BE49-F238E27FC236}">
                <a16:creationId xmlns:a16="http://schemas.microsoft.com/office/drawing/2014/main" id="{B9159562-2BE3-8B42-8402-702886BCA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4A780B-3AF6-DCE7-CE63-693583492C86}"/>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12245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2ED30-58C9-15C4-4140-5F944AB1E5FA}"/>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3" name="Footer Placeholder 2">
            <a:extLst>
              <a:ext uri="{FF2B5EF4-FFF2-40B4-BE49-F238E27FC236}">
                <a16:creationId xmlns:a16="http://schemas.microsoft.com/office/drawing/2014/main" id="{55156BB7-21D7-5990-0E53-DCCB16806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2F6CC0-13BF-A7EE-FAB7-F7A04E069892}"/>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340654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EED8-EE85-5D6C-7487-B9107B0EB6C5}"/>
              </a:ext>
            </a:extLst>
          </p:cNvPr>
          <p:cNvSpPr>
            <a:spLocks noGrp="1"/>
          </p:cNvSpPr>
          <p:nvPr>
            <p:ph type="title"/>
          </p:nvPr>
        </p:nvSpPr>
        <p:spPr>
          <a:xfrm>
            <a:off x="472382" y="609600"/>
            <a:ext cx="2211883" cy="2133600"/>
          </a:xfrm>
        </p:spPr>
        <p:txBody>
          <a:bodyPr anchor="b"/>
          <a:lstStyle>
            <a:lvl1pPr>
              <a:defRPr sz="5689"/>
            </a:lvl1pPr>
          </a:lstStyle>
          <a:p>
            <a:r>
              <a:rPr lang="en-US"/>
              <a:t>Click to edit Master title style</a:t>
            </a:r>
          </a:p>
        </p:txBody>
      </p:sp>
      <p:sp>
        <p:nvSpPr>
          <p:cNvPr id="3" name="Content Placeholder 2">
            <a:extLst>
              <a:ext uri="{FF2B5EF4-FFF2-40B4-BE49-F238E27FC236}">
                <a16:creationId xmlns:a16="http://schemas.microsoft.com/office/drawing/2014/main" id="{084D83BF-FF56-1F63-6467-1A1B181418AA}"/>
              </a:ext>
            </a:extLst>
          </p:cNvPr>
          <p:cNvSpPr>
            <a:spLocks noGrp="1"/>
          </p:cNvSpPr>
          <p:nvPr>
            <p:ph idx="1"/>
          </p:nvPr>
        </p:nvSpPr>
        <p:spPr>
          <a:xfrm>
            <a:off x="2915545" y="1316569"/>
            <a:ext cx="3471863" cy="6498167"/>
          </a:xfrm>
        </p:spPr>
        <p:txBody>
          <a:bodyPr/>
          <a:lstStyle>
            <a:lvl1pPr>
              <a:defRPr sz="5689"/>
            </a:lvl1pPr>
            <a:lvl2pPr>
              <a:defRPr sz="4979"/>
            </a:lvl2pPr>
            <a:lvl3pPr>
              <a:defRPr sz="4267"/>
            </a:lvl3pPr>
            <a:lvl4pPr>
              <a:defRPr sz="3556"/>
            </a:lvl4pPr>
            <a:lvl5pPr>
              <a:defRPr sz="3556"/>
            </a:lvl5pPr>
            <a:lvl6pPr>
              <a:defRPr sz="3556"/>
            </a:lvl6pPr>
            <a:lvl7pPr>
              <a:defRPr sz="3556"/>
            </a:lvl7pPr>
            <a:lvl8pPr>
              <a:defRPr sz="3556"/>
            </a:lvl8pPr>
            <a:lvl9pPr>
              <a:defRPr sz="35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2E9D5-3962-C74D-FE6D-61B2EBDC1444}"/>
              </a:ext>
            </a:extLst>
          </p:cNvPr>
          <p:cNvSpPr>
            <a:spLocks noGrp="1"/>
          </p:cNvSpPr>
          <p:nvPr>
            <p:ph type="body" sz="half" idx="2"/>
          </p:nvPr>
        </p:nvSpPr>
        <p:spPr>
          <a:xfrm>
            <a:off x="472382" y="2743200"/>
            <a:ext cx="2211883" cy="5082117"/>
          </a:xfrm>
        </p:spPr>
        <p:txBody>
          <a:bodyPr/>
          <a:lstStyle>
            <a:lvl1pPr marL="0" indent="0">
              <a:buNone/>
              <a:defRPr sz="2844"/>
            </a:lvl1pPr>
            <a:lvl2pPr marL="812790" indent="0">
              <a:buNone/>
              <a:defRPr sz="2489"/>
            </a:lvl2pPr>
            <a:lvl3pPr marL="1625579" indent="0">
              <a:buNone/>
              <a:defRPr sz="2133"/>
            </a:lvl3pPr>
            <a:lvl4pPr marL="2438370" indent="0">
              <a:buNone/>
              <a:defRPr sz="1779"/>
            </a:lvl4pPr>
            <a:lvl5pPr marL="3251160" indent="0">
              <a:buNone/>
              <a:defRPr sz="1779"/>
            </a:lvl5pPr>
            <a:lvl6pPr marL="4063949" indent="0">
              <a:buNone/>
              <a:defRPr sz="1779"/>
            </a:lvl6pPr>
            <a:lvl7pPr marL="4876739" indent="0">
              <a:buNone/>
              <a:defRPr sz="1779"/>
            </a:lvl7pPr>
            <a:lvl8pPr marL="5689528" indent="0">
              <a:buNone/>
              <a:defRPr sz="1779"/>
            </a:lvl8pPr>
            <a:lvl9pPr marL="6502319" indent="0">
              <a:buNone/>
              <a:defRPr sz="1779"/>
            </a:lvl9pPr>
          </a:lstStyle>
          <a:p>
            <a:pPr lvl="0"/>
            <a:r>
              <a:rPr lang="en-US"/>
              <a:t>Click to edit Master text styles</a:t>
            </a:r>
          </a:p>
        </p:txBody>
      </p:sp>
      <p:sp>
        <p:nvSpPr>
          <p:cNvPr id="5" name="Date Placeholder 4">
            <a:extLst>
              <a:ext uri="{FF2B5EF4-FFF2-40B4-BE49-F238E27FC236}">
                <a16:creationId xmlns:a16="http://schemas.microsoft.com/office/drawing/2014/main" id="{0BDE7911-E9F7-6533-C933-5D47D64E392C}"/>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6" name="Footer Placeholder 5">
            <a:extLst>
              <a:ext uri="{FF2B5EF4-FFF2-40B4-BE49-F238E27FC236}">
                <a16:creationId xmlns:a16="http://schemas.microsoft.com/office/drawing/2014/main" id="{34C27107-F6E5-34CA-5258-88A6A59B3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0C02B7-2DF8-BA6C-E2D0-47B7A881DE48}"/>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227599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EBE6-B29B-C575-2E29-66CB3D4651A1}"/>
              </a:ext>
            </a:extLst>
          </p:cNvPr>
          <p:cNvSpPr>
            <a:spLocks noGrp="1"/>
          </p:cNvSpPr>
          <p:nvPr>
            <p:ph type="title"/>
          </p:nvPr>
        </p:nvSpPr>
        <p:spPr>
          <a:xfrm>
            <a:off x="472382" y="609600"/>
            <a:ext cx="2211883" cy="2133600"/>
          </a:xfrm>
        </p:spPr>
        <p:txBody>
          <a:bodyPr anchor="b"/>
          <a:lstStyle>
            <a:lvl1pPr>
              <a:defRPr sz="5689"/>
            </a:lvl1pPr>
          </a:lstStyle>
          <a:p>
            <a:r>
              <a:rPr lang="en-US"/>
              <a:t>Click to edit Master title style</a:t>
            </a:r>
          </a:p>
        </p:txBody>
      </p:sp>
      <p:sp>
        <p:nvSpPr>
          <p:cNvPr id="3" name="Picture Placeholder 2">
            <a:extLst>
              <a:ext uri="{FF2B5EF4-FFF2-40B4-BE49-F238E27FC236}">
                <a16:creationId xmlns:a16="http://schemas.microsoft.com/office/drawing/2014/main" id="{E7222C62-2CB2-4E12-28B1-CFFF05F18FE4}"/>
              </a:ext>
            </a:extLst>
          </p:cNvPr>
          <p:cNvSpPr>
            <a:spLocks noGrp="1"/>
          </p:cNvSpPr>
          <p:nvPr>
            <p:ph type="pic" idx="1"/>
          </p:nvPr>
        </p:nvSpPr>
        <p:spPr>
          <a:xfrm>
            <a:off x="2915545" y="1316569"/>
            <a:ext cx="3471863" cy="6498167"/>
          </a:xfrm>
        </p:spPr>
        <p:txBody>
          <a:bodyPr/>
          <a:lstStyle>
            <a:lvl1pPr marL="0" indent="0">
              <a:buNone/>
              <a:defRPr sz="5689"/>
            </a:lvl1pPr>
            <a:lvl2pPr marL="812790" indent="0">
              <a:buNone/>
              <a:defRPr sz="4979"/>
            </a:lvl2pPr>
            <a:lvl3pPr marL="1625579" indent="0">
              <a:buNone/>
              <a:defRPr sz="4267"/>
            </a:lvl3pPr>
            <a:lvl4pPr marL="2438370" indent="0">
              <a:buNone/>
              <a:defRPr sz="3556"/>
            </a:lvl4pPr>
            <a:lvl5pPr marL="3251160" indent="0">
              <a:buNone/>
              <a:defRPr sz="3556"/>
            </a:lvl5pPr>
            <a:lvl6pPr marL="4063949" indent="0">
              <a:buNone/>
              <a:defRPr sz="3556"/>
            </a:lvl6pPr>
            <a:lvl7pPr marL="4876739" indent="0">
              <a:buNone/>
              <a:defRPr sz="3556"/>
            </a:lvl7pPr>
            <a:lvl8pPr marL="5689528" indent="0">
              <a:buNone/>
              <a:defRPr sz="3556"/>
            </a:lvl8pPr>
            <a:lvl9pPr marL="6502319" indent="0">
              <a:buNone/>
              <a:defRPr sz="3556"/>
            </a:lvl9pPr>
          </a:lstStyle>
          <a:p>
            <a:r>
              <a:rPr lang="en-US"/>
              <a:t>Click icon to add picture</a:t>
            </a:r>
          </a:p>
        </p:txBody>
      </p:sp>
      <p:sp>
        <p:nvSpPr>
          <p:cNvPr id="4" name="Text Placeholder 3">
            <a:extLst>
              <a:ext uri="{FF2B5EF4-FFF2-40B4-BE49-F238E27FC236}">
                <a16:creationId xmlns:a16="http://schemas.microsoft.com/office/drawing/2014/main" id="{A04D1B4F-1455-3A5B-7397-0233A397BC1D}"/>
              </a:ext>
            </a:extLst>
          </p:cNvPr>
          <p:cNvSpPr>
            <a:spLocks noGrp="1"/>
          </p:cNvSpPr>
          <p:nvPr>
            <p:ph type="body" sz="half" idx="2"/>
          </p:nvPr>
        </p:nvSpPr>
        <p:spPr>
          <a:xfrm>
            <a:off x="472382" y="2743200"/>
            <a:ext cx="2211883" cy="5082117"/>
          </a:xfrm>
        </p:spPr>
        <p:txBody>
          <a:bodyPr/>
          <a:lstStyle>
            <a:lvl1pPr marL="0" indent="0">
              <a:buNone/>
              <a:defRPr sz="2844"/>
            </a:lvl1pPr>
            <a:lvl2pPr marL="812790" indent="0">
              <a:buNone/>
              <a:defRPr sz="2489"/>
            </a:lvl2pPr>
            <a:lvl3pPr marL="1625579" indent="0">
              <a:buNone/>
              <a:defRPr sz="2133"/>
            </a:lvl3pPr>
            <a:lvl4pPr marL="2438370" indent="0">
              <a:buNone/>
              <a:defRPr sz="1779"/>
            </a:lvl4pPr>
            <a:lvl5pPr marL="3251160" indent="0">
              <a:buNone/>
              <a:defRPr sz="1779"/>
            </a:lvl5pPr>
            <a:lvl6pPr marL="4063949" indent="0">
              <a:buNone/>
              <a:defRPr sz="1779"/>
            </a:lvl6pPr>
            <a:lvl7pPr marL="4876739" indent="0">
              <a:buNone/>
              <a:defRPr sz="1779"/>
            </a:lvl7pPr>
            <a:lvl8pPr marL="5689528" indent="0">
              <a:buNone/>
              <a:defRPr sz="1779"/>
            </a:lvl8pPr>
            <a:lvl9pPr marL="6502319" indent="0">
              <a:buNone/>
              <a:defRPr sz="1779"/>
            </a:lvl9pPr>
          </a:lstStyle>
          <a:p>
            <a:pPr lvl="0"/>
            <a:r>
              <a:rPr lang="en-US"/>
              <a:t>Click to edit Master text styles</a:t>
            </a:r>
          </a:p>
        </p:txBody>
      </p:sp>
      <p:sp>
        <p:nvSpPr>
          <p:cNvPr id="5" name="Date Placeholder 4">
            <a:extLst>
              <a:ext uri="{FF2B5EF4-FFF2-40B4-BE49-F238E27FC236}">
                <a16:creationId xmlns:a16="http://schemas.microsoft.com/office/drawing/2014/main" id="{0A52E118-789D-E004-82DC-C99F0EF1AAFF}"/>
              </a:ext>
            </a:extLst>
          </p:cNvPr>
          <p:cNvSpPr>
            <a:spLocks noGrp="1"/>
          </p:cNvSpPr>
          <p:nvPr>
            <p:ph type="dt" sz="half" idx="10"/>
          </p:nvPr>
        </p:nvSpPr>
        <p:spPr/>
        <p:txBody>
          <a:bodyPr/>
          <a:lstStyle/>
          <a:p>
            <a:fld id="{2C5E38BD-852E-488A-85E7-0BB6C71F06E4}" type="datetimeFigureOut">
              <a:rPr lang="en-US" smtClean="0"/>
              <a:t>4/27/26</a:t>
            </a:fld>
            <a:endParaRPr lang="en-US"/>
          </a:p>
        </p:txBody>
      </p:sp>
      <p:sp>
        <p:nvSpPr>
          <p:cNvPr id="6" name="Footer Placeholder 5">
            <a:extLst>
              <a:ext uri="{FF2B5EF4-FFF2-40B4-BE49-F238E27FC236}">
                <a16:creationId xmlns:a16="http://schemas.microsoft.com/office/drawing/2014/main" id="{D231C9C0-B1E9-0DB5-2B9F-413ED85127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28E7D-6A15-5BAE-946B-C7CDFD67B468}"/>
              </a:ext>
            </a:extLst>
          </p:cNvPr>
          <p:cNvSpPr>
            <a:spLocks noGrp="1"/>
          </p:cNvSpPr>
          <p:nvPr>
            <p:ph type="sldNum" sz="quarter" idx="12"/>
          </p:nvPr>
        </p:nvSpPr>
        <p:spPr/>
        <p:txBody>
          <a:bodyPr/>
          <a:lstStyle/>
          <a:p>
            <a:fld id="{ADA2044F-4741-4B65-841D-5B3B01E20B71}" type="slidenum">
              <a:rPr lang="en-US" smtClean="0"/>
              <a:t>‹#›</a:t>
            </a:fld>
            <a:endParaRPr lang="en-US"/>
          </a:p>
        </p:txBody>
      </p:sp>
    </p:spTree>
    <p:extLst>
      <p:ext uri="{BB962C8B-B14F-4D97-AF65-F5344CB8AC3E}">
        <p14:creationId xmlns:p14="http://schemas.microsoft.com/office/powerpoint/2010/main" val="42060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23655-5FCA-EC0C-F839-1D38F7E1A308}"/>
              </a:ext>
            </a:extLst>
          </p:cNvPr>
          <p:cNvSpPr>
            <a:spLocks noGrp="1"/>
          </p:cNvSpPr>
          <p:nvPr>
            <p:ph type="title"/>
          </p:nvPr>
        </p:nvSpPr>
        <p:spPr>
          <a:xfrm>
            <a:off x="471490" y="486836"/>
            <a:ext cx="5915025" cy="176741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DC8CBE8-6738-7796-28EE-4E66597E6164}"/>
              </a:ext>
            </a:extLst>
          </p:cNvPr>
          <p:cNvSpPr>
            <a:spLocks noGrp="1"/>
          </p:cNvSpPr>
          <p:nvPr>
            <p:ph type="body" idx="1"/>
          </p:nvPr>
        </p:nvSpPr>
        <p:spPr>
          <a:xfrm>
            <a:off x="471490"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7265AF-5F25-E177-413D-FFA770BDAD49}"/>
              </a:ext>
            </a:extLst>
          </p:cNvPr>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2133">
                <a:solidFill>
                  <a:schemeClr val="tx1">
                    <a:tint val="75000"/>
                  </a:schemeClr>
                </a:solidFill>
              </a:defRPr>
            </a:lvl1pPr>
          </a:lstStyle>
          <a:p>
            <a:fld id="{2C5E38BD-852E-488A-85E7-0BB6C71F06E4}" type="datetimeFigureOut">
              <a:rPr lang="en-US" smtClean="0"/>
              <a:t>4/27/26</a:t>
            </a:fld>
            <a:endParaRPr lang="en-US"/>
          </a:p>
        </p:txBody>
      </p:sp>
      <p:sp>
        <p:nvSpPr>
          <p:cNvPr id="5" name="Footer Placeholder 4">
            <a:extLst>
              <a:ext uri="{FF2B5EF4-FFF2-40B4-BE49-F238E27FC236}">
                <a16:creationId xmlns:a16="http://schemas.microsoft.com/office/drawing/2014/main" id="{FEE2C346-04ED-755C-03E4-7F4722BC31F2}"/>
              </a:ext>
            </a:extLst>
          </p:cNvPr>
          <p:cNvSpPr>
            <a:spLocks noGrp="1"/>
          </p:cNvSpPr>
          <p:nvPr>
            <p:ph type="ftr" sz="quarter" idx="3"/>
          </p:nvPr>
        </p:nvSpPr>
        <p:spPr>
          <a:xfrm>
            <a:off x="2271715" y="8475137"/>
            <a:ext cx="2314575" cy="486833"/>
          </a:xfrm>
          <a:prstGeom prst="rect">
            <a:avLst/>
          </a:prstGeom>
        </p:spPr>
        <p:txBody>
          <a:bodyPr vert="horz" lIns="91440" tIns="45720" rIns="91440" bIns="45720" rtlCol="0" anchor="ctr"/>
          <a:lstStyle>
            <a:lvl1pPr algn="ctr">
              <a:defRPr sz="2133">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569B31-2DC0-6749-A38F-1957F0C6592A}"/>
              </a:ext>
            </a:extLst>
          </p:cNvPr>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2133">
                <a:solidFill>
                  <a:schemeClr val="tx1">
                    <a:tint val="75000"/>
                  </a:schemeClr>
                </a:solidFill>
              </a:defRPr>
            </a:lvl1pPr>
          </a:lstStyle>
          <a:p>
            <a:fld id="{ADA2044F-4741-4B65-841D-5B3B01E20B71}" type="slidenum">
              <a:rPr lang="en-US" smtClean="0"/>
              <a:t>‹#›</a:t>
            </a:fld>
            <a:endParaRPr lang="en-US"/>
          </a:p>
        </p:txBody>
      </p:sp>
    </p:spTree>
    <p:extLst>
      <p:ext uri="{BB962C8B-B14F-4D97-AF65-F5344CB8AC3E}">
        <p14:creationId xmlns:p14="http://schemas.microsoft.com/office/powerpoint/2010/main" val="927968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62557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06395" indent="-406395" algn="l" defTabSz="1625579" rtl="0" eaLnBrk="1" latinLnBrk="0" hangingPunct="1">
        <a:lnSpc>
          <a:spcPct val="90000"/>
        </a:lnSpc>
        <a:spcBef>
          <a:spcPts val="1779"/>
        </a:spcBef>
        <a:buFont typeface="Arial" panose="020B0604020202020204" pitchFamily="34" charset="0"/>
        <a:buChar char="•"/>
        <a:defRPr sz="3600" kern="1200">
          <a:solidFill>
            <a:schemeClr val="tx1"/>
          </a:solidFill>
          <a:latin typeface="+mn-lt"/>
          <a:ea typeface="+mn-ea"/>
          <a:cs typeface="+mn-cs"/>
        </a:defRPr>
      </a:lvl1pPr>
      <a:lvl2pPr marL="1219184" indent="-406395" algn="l" defTabSz="1625579"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1975" indent="-406395" algn="l" defTabSz="1625579"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4765"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7555"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344"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135"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924"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714" indent="-406395" algn="l" defTabSz="162557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579" rtl="0" eaLnBrk="1" latinLnBrk="0" hangingPunct="1">
        <a:defRPr sz="3200" kern="1200">
          <a:solidFill>
            <a:schemeClr val="tx1"/>
          </a:solidFill>
          <a:latin typeface="+mn-lt"/>
          <a:ea typeface="+mn-ea"/>
          <a:cs typeface="+mn-cs"/>
        </a:defRPr>
      </a:lvl1pPr>
      <a:lvl2pPr marL="812790" algn="l" defTabSz="1625579" rtl="0" eaLnBrk="1" latinLnBrk="0" hangingPunct="1">
        <a:defRPr sz="3200" kern="1200">
          <a:solidFill>
            <a:schemeClr val="tx1"/>
          </a:solidFill>
          <a:latin typeface="+mn-lt"/>
          <a:ea typeface="+mn-ea"/>
          <a:cs typeface="+mn-cs"/>
        </a:defRPr>
      </a:lvl2pPr>
      <a:lvl3pPr marL="1625579" algn="l" defTabSz="1625579" rtl="0" eaLnBrk="1" latinLnBrk="0" hangingPunct="1">
        <a:defRPr sz="3200" kern="1200">
          <a:solidFill>
            <a:schemeClr val="tx1"/>
          </a:solidFill>
          <a:latin typeface="+mn-lt"/>
          <a:ea typeface="+mn-ea"/>
          <a:cs typeface="+mn-cs"/>
        </a:defRPr>
      </a:lvl3pPr>
      <a:lvl4pPr marL="2438370" algn="l" defTabSz="1625579" rtl="0" eaLnBrk="1" latinLnBrk="0" hangingPunct="1">
        <a:defRPr sz="3200" kern="1200">
          <a:solidFill>
            <a:schemeClr val="tx1"/>
          </a:solidFill>
          <a:latin typeface="+mn-lt"/>
          <a:ea typeface="+mn-ea"/>
          <a:cs typeface="+mn-cs"/>
        </a:defRPr>
      </a:lvl4pPr>
      <a:lvl5pPr marL="3251160" algn="l" defTabSz="1625579" rtl="0" eaLnBrk="1" latinLnBrk="0" hangingPunct="1">
        <a:defRPr sz="3200" kern="1200">
          <a:solidFill>
            <a:schemeClr val="tx1"/>
          </a:solidFill>
          <a:latin typeface="+mn-lt"/>
          <a:ea typeface="+mn-ea"/>
          <a:cs typeface="+mn-cs"/>
        </a:defRPr>
      </a:lvl5pPr>
      <a:lvl6pPr marL="4063949" algn="l" defTabSz="1625579" rtl="0" eaLnBrk="1" latinLnBrk="0" hangingPunct="1">
        <a:defRPr sz="3200" kern="1200">
          <a:solidFill>
            <a:schemeClr val="tx1"/>
          </a:solidFill>
          <a:latin typeface="+mn-lt"/>
          <a:ea typeface="+mn-ea"/>
          <a:cs typeface="+mn-cs"/>
        </a:defRPr>
      </a:lvl6pPr>
      <a:lvl7pPr marL="4876739" algn="l" defTabSz="1625579" rtl="0" eaLnBrk="1" latinLnBrk="0" hangingPunct="1">
        <a:defRPr sz="3200" kern="1200">
          <a:solidFill>
            <a:schemeClr val="tx1"/>
          </a:solidFill>
          <a:latin typeface="+mn-lt"/>
          <a:ea typeface="+mn-ea"/>
          <a:cs typeface="+mn-cs"/>
        </a:defRPr>
      </a:lvl7pPr>
      <a:lvl8pPr marL="5689528" algn="l" defTabSz="1625579" rtl="0" eaLnBrk="1" latinLnBrk="0" hangingPunct="1">
        <a:defRPr sz="3200" kern="1200">
          <a:solidFill>
            <a:schemeClr val="tx1"/>
          </a:solidFill>
          <a:latin typeface="+mn-lt"/>
          <a:ea typeface="+mn-ea"/>
          <a:cs typeface="+mn-cs"/>
        </a:defRPr>
      </a:lvl8pPr>
      <a:lvl9pPr marL="6502319" algn="l" defTabSz="1625579"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0F5A5-C3BF-19A6-8214-2CBE1A7879C7}"/>
              </a:ext>
            </a:extLst>
          </p:cNvPr>
          <p:cNvSpPr txBox="1"/>
          <p:nvPr/>
        </p:nvSpPr>
        <p:spPr>
          <a:xfrm>
            <a:off x="316522" y="263825"/>
            <a:ext cx="6189785" cy="369332"/>
          </a:xfrm>
          <a:prstGeom prst="rect">
            <a:avLst/>
          </a:prstGeom>
          <a:noFill/>
        </p:spPr>
        <p:txBody>
          <a:bodyPr wrap="square" rtlCol="0">
            <a:spAutoFit/>
          </a:bodyPr>
          <a:lstStyle/>
          <a:p>
            <a:r>
              <a:rPr lang="en-US" dirty="0">
                <a:latin typeface="+mj-lt"/>
              </a:rPr>
              <a:t>Weekly Insights</a:t>
            </a:r>
          </a:p>
        </p:txBody>
      </p:sp>
      <p:pic>
        <p:nvPicPr>
          <p:cNvPr id="4" name="Picture 3">
            <a:extLst>
              <a:ext uri="{FF2B5EF4-FFF2-40B4-BE49-F238E27FC236}">
                <a16:creationId xmlns:a16="http://schemas.microsoft.com/office/drawing/2014/main" id="{0C472A0A-0263-9972-7E2C-20BED10CEA04}"/>
              </a:ext>
            </a:extLst>
          </p:cNvPr>
          <p:cNvPicPr/>
          <p:nvPr/>
        </p:nvPicPr>
        <p:blipFill>
          <a:blip r:embed="rId2"/>
          <a:stretch>
            <a:fillRect/>
          </a:stretch>
        </p:blipFill>
        <p:spPr>
          <a:xfrm>
            <a:off x="4608513" y="349250"/>
            <a:ext cx="1933575" cy="200025"/>
          </a:xfrm>
          <a:prstGeom prst="rect">
            <a:avLst/>
          </a:prstGeom>
        </p:spPr>
      </p:pic>
      <p:sp>
        <p:nvSpPr>
          <p:cNvPr id="8" name="TextBox 7">
            <a:extLst>
              <a:ext uri="{FF2B5EF4-FFF2-40B4-BE49-F238E27FC236}">
                <a16:creationId xmlns:a16="http://schemas.microsoft.com/office/drawing/2014/main" id="{B27DA8AF-BE3D-B4AF-53CA-D2332CDA3699}"/>
              </a:ext>
            </a:extLst>
          </p:cNvPr>
          <p:cNvSpPr txBox="1"/>
          <p:nvPr/>
        </p:nvSpPr>
        <p:spPr>
          <a:xfrm>
            <a:off x="316522" y="686634"/>
            <a:ext cx="3587262" cy="261610"/>
          </a:xfrm>
          <a:prstGeom prst="rect">
            <a:avLst/>
          </a:prstGeom>
          <a:noFill/>
        </p:spPr>
        <p:txBody>
          <a:bodyPr wrap="square" rtlCol="0">
            <a:spAutoFit/>
          </a:bodyPr>
          <a:lstStyle/>
          <a:p>
            <a:r>
              <a:rPr lang="en-US" sz="1050" b="1" dirty="0"/>
              <a:t>Summary</a:t>
            </a:r>
            <a:endParaRPr lang="en-US" b="1" dirty="0"/>
          </a:p>
        </p:txBody>
      </p:sp>
      <p:sp>
        <p:nvSpPr>
          <p:cNvPr id="20" name="Rectangle 19">
            <a:extLst>
              <a:ext uri="{FF2B5EF4-FFF2-40B4-BE49-F238E27FC236}">
                <a16:creationId xmlns:a16="http://schemas.microsoft.com/office/drawing/2014/main" id="{A675E1B6-EC97-4F88-1B7D-3D920FF165F1}"/>
              </a:ext>
            </a:extLst>
          </p:cNvPr>
          <p:cNvSpPr/>
          <p:nvPr/>
        </p:nvSpPr>
        <p:spPr>
          <a:xfrm>
            <a:off x="0" y="3633913"/>
            <a:ext cx="6858000" cy="28841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D7DEAA-CA79-1EC9-4B73-2F7D6F2A9456}"/>
              </a:ext>
            </a:extLst>
          </p:cNvPr>
          <p:cNvSpPr/>
          <p:nvPr/>
        </p:nvSpPr>
        <p:spPr>
          <a:xfrm>
            <a:off x="1" y="3633913"/>
            <a:ext cx="6858000" cy="288411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952DAD5-32E0-90EC-AC34-5916832B5699}"/>
              </a:ext>
            </a:extLst>
          </p:cNvPr>
          <p:cNvCxnSpPr>
            <a:cxnSpLocks/>
          </p:cNvCxnSpPr>
          <p:nvPr/>
        </p:nvCxnSpPr>
        <p:spPr>
          <a:xfrm>
            <a:off x="228600" y="640080"/>
            <a:ext cx="64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4A84325-B189-4C63-76F8-0F7A68D81BB8}"/>
              </a:ext>
            </a:extLst>
          </p:cNvPr>
          <p:cNvSpPr txBox="1"/>
          <p:nvPr/>
        </p:nvSpPr>
        <p:spPr>
          <a:xfrm>
            <a:off x="228600" y="903550"/>
            <a:ext cx="6488722" cy="2723823"/>
          </a:xfrm>
          <a:prstGeom prst="rect">
            <a:avLst/>
          </a:prstGeom>
          <a:noFill/>
        </p:spPr>
        <p:txBody>
          <a:bodyPr wrap="square" rtlCol="0">
            <a:spAutoFit/>
          </a:bodyPr>
          <a:lstStyle/>
          <a:p>
            <a:r>
              <a:rPr lang="en-US" sz="900" dirty="0">
                <a:solidFill>
                  <a:srgbClr val="0F0F0F"/>
                </a:solidFill>
              </a:rPr>
              <a:t>U.S. equity markets were mixed this week, with the S&amp;P 500 gaining 0.56%, the Dow Jones Industrial Average declining 0.41%, and the NASDAQ leading the major indexes with a 1.51% advance. Value and small-cap stocks also moved higher, with the Russell 1000 Value up 0.21% and the Russell 2000 rising 0.37% this week. At the sector level, Energy (+3.22%) and Information Technology (+3.09%) were the top two performers, while Health Care (-3.07%) and Financials (-1.88%) were the weakest sectors this week. Overseas results were also mixed, with the MSCI EAFE shedding 2.29% due to poor returns from Asia and, to a lesser extent, the U.K. EM, by contrast, rose 0.19%, as Taiwan and South Korea finished in positive territory while most other index members sold off.</a:t>
            </a:r>
          </a:p>
          <a:p>
            <a:endParaRPr lang="en-US" sz="900" dirty="0">
              <a:solidFill>
                <a:srgbClr val="0F0F0F"/>
              </a:solidFill>
            </a:endParaRPr>
          </a:p>
          <a:p>
            <a:r>
              <a:rPr lang="en-US" sz="900" dirty="0">
                <a:solidFill>
                  <a:srgbClr val="0F0F0F"/>
                </a:solidFill>
              </a:rPr>
              <a:t>In other markets, the VIX rose 1.23 points to close at 18.71. Gold fell $120.84 to end the week at $4,709.50, while crude oil surged $11.81 to finish at $94.40 per barrel, suggesting that events in the Gulf are still creating a bottleneck. In currencies, the trade-weighted U.S. dollar gained 0.4%, while Bitcoin traded up slightly to end around $77,600.</a:t>
            </a:r>
          </a:p>
          <a:p>
            <a:endParaRPr lang="en-US" sz="900" dirty="0">
              <a:solidFill>
                <a:srgbClr val="0F0F0F"/>
              </a:solidFill>
            </a:endParaRPr>
          </a:p>
          <a:p>
            <a:r>
              <a:rPr lang="en-US" sz="900" dirty="0">
                <a:solidFill>
                  <a:srgbClr val="0F0F0F"/>
                </a:solidFill>
              </a:rPr>
              <a:t>Economic news for the week was generally strong and beat expectations. In truth, it was a quiet week for data, but the three major releases—the S&amp;P Global PMIs, retail sales, and the University of Michigan Consumer Sentiment Index—all beat forecasts, suggesting U.S. households are feeling more sanguine. Next week brings a fuller calendar, starting with the Conference Board Consumer Confidence Index on Tuesday. Wednesday brings a Fed meeting, along with several data releases, including housing starts and durable goods orders. On Thursday, investors will be watching GDP numbers, the PCE report, including data on income, spending, and inflation, and the LEI.</a:t>
            </a:r>
          </a:p>
          <a:p>
            <a:endParaRPr lang="en-US" sz="900" dirty="0">
              <a:solidFill>
                <a:srgbClr val="0F0F0F"/>
              </a:solidFill>
            </a:endParaRPr>
          </a:p>
        </p:txBody>
      </p:sp>
      <p:pic>
        <p:nvPicPr>
          <p:cNvPr id="12" name="Picture 11">
            <a:extLst>
              <a:ext uri="{FF2B5EF4-FFF2-40B4-BE49-F238E27FC236}">
                <a16:creationId xmlns:a16="http://schemas.microsoft.com/office/drawing/2014/main" id="{CBA2DA75-98DB-A1E4-EBFF-3A35844E08B6}"/>
              </a:ext>
            </a:extLst>
          </p:cNvPr>
          <p:cNvPicPr/>
          <p:nvPr/>
        </p:nvPicPr>
        <p:blipFill>
          <a:blip r:embed="rId3"/>
          <a:stretch>
            <a:fillRect/>
          </a:stretch>
        </p:blipFill>
        <p:spPr>
          <a:xfrm>
            <a:off x="215900" y="3803650"/>
            <a:ext cx="2638425" cy="2543175"/>
          </a:xfrm>
          <a:prstGeom prst="rect">
            <a:avLst/>
          </a:prstGeom>
        </p:spPr>
      </p:pic>
      <p:pic>
        <p:nvPicPr>
          <p:cNvPr id="16" name="Picture 15">
            <a:extLst>
              <a:ext uri="{FF2B5EF4-FFF2-40B4-BE49-F238E27FC236}">
                <a16:creationId xmlns:a16="http://schemas.microsoft.com/office/drawing/2014/main" id="{7E2C2118-4158-D260-6D2E-4A50D2912D3B}"/>
              </a:ext>
            </a:extLst>
          </p:cNvPr>
          <p:cNvPicPr/>
          <p:nvPr/>
        </p:nvPicPr>
        <p:blipFill>
          <a:blip r:embed="rId4"/>
          <a:stretch>
            <a:fillRect/>
          </a:stretch>
        </p:blipFill>
        <p:spPr>
          <a:xfrm>
            <a:off x="2903538" y="3895725"/>
            <a:ext cx="3695700" cy="2571750"/>
          </a:xfrm>
          <a:prstGeom prst="rect">
            <a:avLst/>
          </a:prstGeom>
        </p:spPr>
      </p:pic>
      <p:sp>
        <p:nvSpPr>
          <p:cNvPr id="30" name="TextBox 29">
            <a:extLst>
              <a:ext uri="{FF2B5EF4-FFF2-40B4-BE49-F238E27FC236}">
                <a16:creationId xmlns:a16="http://schemas.microsoft.com/office/drawing/2014/main" id="{C99B4A5F-D352-B952-86F1-1759494B93C6}"/>
              </a:ext>
            </a:extLst>
          </p:cNvPr>
          <p:cNvSpPr txBox="1"/>
          <p:nvPr/>
        </p:nvSpPr>
        <p:spPr>
          <a:xfrm>
            <a:off x="2917580" y="3716708"/>
            <a:ext cx="3660532" cy="253916"/>
          </a:xfrm>
          <a:prstGeom prst="rect">
            <a:avLst/>
          </a:prstGeom>
          <a:noFill/>
        </p:spPr>
        <p:txBody>
          <a:bodyPr wrap="square" rtlCol="0">
            <a:spAutoFit/>
          </a:bodyPr>
          <a:lstStyle/>
          <a:p>
            <a:pPr algn="ctr"/>
            <a:r>
              <a:rPr lang="en-US" sz="1000" b="1" dirty="0"/>
              <a:t>Week Total Return (%)</a:t>
            </a:r>
            <a:endParaRPr lang="en-US" sz="1600" b="1" dirty="0"/>
          </a:p>
        </p:txBody>
      </p:sp>
      <p:sp>
        <p:nvSpPr>
          <p:cNvPr id="2" name="TextBox 1">
            <a:extLst>
              <a:ext uri="{FF2B5EF4-FFF2-40B4-BE49-F238E27FC236}">
                <a16:creationId xmlns:a16="http://schemas.microsoft.com/office/drawing/2014/main" id="{C721A63E-3303-8C60-1887-2CE710024651}"/>
              </a:ext>
            </a:extLst>
          </p:cNvPr>
          <p:cNvSpPr txBox="1"/>
          <p:nvPr/>
        </p:nvSpPr>
        <p:spPr>
          <a:xfrm>
            <a:off x="228600" y="6569883"/>
            <a:ext cx="3112478" cy="252947"/>
          </a:xfrm>
          <a:prstGeom prst="rect">
            <a:avLst/>
          </a:prstGeom>
          <a:noFill/>
        </p:spPr>
        <p:txBody>
          <a:bodyPr wrap="square" rtlCol="0">
            <a:spAutoFit/>
          </a:bodyPr>
          <a:lstStyle/>
          <a:p>
            <a:r>
              <a:rPr lang="en-US" sz="1050" b="1" dirty="0"/>
              <a:t>Weekly Data Releases</a:t>
            </a:r>
            <a:endParaRPr lang="en-US" b="1" dirty="0"/>
          </a:p>
        </p:txBody>
      </p:sp>
      <p:sp>
        <p:nvSpPr>
          <p:cNvPr id="3" name="TextBox 2">
            <a:extLst>
              <a:ext uri="{FF2B5EF4-FFF2-40B4-BE49-F238E27FC236}">
                <a16:creationId xmlns:a16="http://schemas.microsoft.com/office/drawing/2014/main" id="{514469CF-09AB-91C6-B447-B534175F6E01}"/>
              </a:ext>
            </a:extLst>
          </p:cNvPr>
          <p:cNvSpPr txBox="1"/>
          <p:nvPr/>
        </p:nvSpPr>
        <p:spPr>
          <a:xfrm>
            <a:off x="4161692" y="6569883"/>
            <a:ext cx="2561492" cy="253916"/>
          </a:xfrm>
          <a:prstGeom prst="rect">
            <a:avLst/>
          </a:prstGeom>
          <a:noFill/>
        </p:spPr>
        <p:txBody>
          <a:bodyPr wrap="square" rtlCol="0">
            <a:spAutoFit/>
          </a:bodyPr>
          <a:lstStyle/>
          <a:p>
            <a:pPr algn="ctr"/>
            <a:r>
              <a:rPr lang="en-US" sz="1050" b="1" dirty="0"/>
              <a:t>The Week Ahead</a:t>
            </a:r>
            <a:endParaRPr lang="en-US" b="1" dirty="0"/>
          </a:p>
        </p:txBody>
      </p:sp>
      <p:sp>
        <p:nvSpPr>
          <p:cNvPr id="11" name="TextBox 10">
            <a:extLst>
              <a:ext uri="{FF2B5EF4-FFF2-40B4-BE49-F238E27FC236}">
                <a16:creationId xmlns:a16="http://schemas.microsoft.com/office/drawing/2014/main" id="{BFFBDDD6-E134-27A0-EDF7-4ADB3E19EC2A}"/>
              </a:ext>
            </a:extLst>
          </p:cNvPr>
          <p:cNvSpPr txBox="1"/>
          <p:nvPr/>
        </p:nvSpPr>
        <p:spPr>
          <a:xfrm>
            <a:off x="316522" y="8581292"/>
            <a:ext cx="3305908" cy="400110"/>
          </a:xfrm>
          <a:prstGeom prst="rect">
            <a:avLst/>
          </a:prstGeom>
          <a:noFill/>
        </p:spPr>
        <p:txBody>
          <a:bodyPr wrap="square" rtlCol="0">
            <a:spAutoFit/>
          </a:bodyPr>
          <a:lstStyle/>
          <a:p>
            <a:r>
              <a:rPr lang="en-US" sz="1000" dirty="0"/>
              <a:t>Please see important disclosures on last page.</a:t>
            </a:r>
          </a:p>
          <a:p>
            <a:r>
              <a:rPr lang="en-US" sz="1000" dirty="0"/>
              <a:t>Source:  Bloomberg, YCharts, Modelist</a:t>
            </a:r>
          </a:p>
        </p:txBody>
      </p:sp>
      <p:pic>
        <p:nvPicPr>
          <p:cNvPr id="17" name="Picture 16">
            <a:extLst>
              <a:ext uri="{FF2B5EF4-FFF2-40B4-BE49-F238E27FC236}">
                <a16:creationId xmlns:a16="http://schemas.microsoft.com/office/drawing/2014/main" id="{0C2CA3ED-5CF7-4F8D-87DB-81B0A1861925}"/>
              </a:ext>
            </a:extLst>
          </p:cNvPr>
          <p:cNvPicPr/>
          <p:nvPr/>
        </p:nvPicPr>
        <p:blipFill>
          <a:blip r:embed="rId5"/>
          <a:stretch>
            <a:fillRect/>
          </a:stretch>
        </p:blipFill>
        <p:spPr>
          <a:xfrm>
            <a:off x="315913" y="6834188"/>
            <a:ext cx="3971925" cy="1476375"/>
          </a:xfrm>
          <a:prstGeom prst="rect">
            <a:avLst/>
          </a:prstGeom>
        </p:spPr>
      </p:pic>
      <p:pic>
        <p:nvPicPr>
          <p:cNvPr id="18" name="Picture 17">
            <a:extLst>
              <a:ext uri="{FF2B5EF4-FFF2-40B4-BE49-F238E27FC236}">
                <a16:creationId xmlns:a16="http://schemas.microsoft.com/office/drawing/2014/main" id="{35F452A9-3FF3-5E63-3C4C-661B7950C91A}"/>
              </a:ext>
            </a:extLst>
          </p:cNvPr>
          <p:cNvPicPr/>
          <p:nvPr/>
        </p:nvPicPr>
        <p:blipFill>
          <a:blip r:embed="rId6"/>
          <a:stretch>
            <a:fillRect/>
          </a:stretch>
        </p:blipFill>
        <p:spPr>
          <a:xfrm>
            <a:off x="4656138" y="6834188"/>
            <a:ext cx="1571625" cy="2009775"/>
          </a:xfrm>
          <a:prstGeom prst="rect">
            <a:avLst/>
          </a:prstGeom>
        </p:spPr>
      </p:pic>
      <p:pic>
        <p:nvPicPr>
          <p:cNvPr id="5" name="Picture 4">
            <a:extLst>
              <a:ext uri="{FF2B5EF4-FFF2-40B4-BE49-F238E27FC236}">
                <a16:creationId xmlns:a16="http://schemas.microsoft.com/office/drawing/2014/main" id="{47642F55-FD45-CF58-612A-0FCBD57490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2052" y="62712"/>
            <a:ext cx="482882" cy="482882"/>
          </a:xfrm>
          <a:prstGeom prst="rect">
            <a:avLst/>
          </a:prstGeom>
        </p:spPr>
      </p:pic>
    </p:spTree>
    <p:extLst>
      <p:ext uri="{BB962C8B-B14F-4D97-AF65-F5344CB8AC3E}">
        <p14:creationId xmlns:p14="http://schemas.microsoft.com/office/powerpoint/2010/main" val="218125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7FA8B-5E74-CC15-8A51-35507A53D91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666666D-5F74-C5C7-EFB5-313B73964448}"/>
              </a:ext>
            </a:extLst>
          </p:cNvPr>
          <p:cNvSpPr txBox="1"/>
          <p:nvPr/>
        </p:nvSpPr>
        <p:spPr>
          <a:xfrm>
            <a:off x="316522" y="263825"/>
            <a:ext cx="6189785" cy="369332"/>
          </a:xfrm>
          <a:prstGeom prst="rect">
            <a:avLst/>
          </a:prstGeom>
          <a:noFill/>
        </p:spPr>
        <p:txBody>
          <a:bodyPr wrap="square" rtlCol="0">
            <a:spAutoFit/>
          </a:bodyPr>
          <a:lstStyle/>
          <a:p>
            <a:r>
              <a:rPr lang="en-US" dirty="0">
                <a:latin typeface="+mj-lt"/>
              </a:rPr>
              <a:t>Weekly Insights</a:t>
            </a:r>
          </a:p>
        </p:txBody>
      </p:sp>
      <p:pic>
        <p:nvPicPr>
          <p:cNvPr id="2" name="Picture 1">
            <a:extLst>
              <a:ext uri="{FF2B5EF4-FFF2-40B4-BE49-F238E27FC236}">
                <a16:creationId xmlns:a16="http://schemas.microsoft.com/office/drawing/2014/main" id="{CB65A423-DEEF-DBF4-0B39-9CC2A56A9420}"/>
              </a:ext>
            </a:extLst>
          </p:cNvPr>
          <p:cNvPicPr/>
          <p:nvPr/>
        </p:nvPicPr>
        <p:blipFill>
          <a:blip r:embed="rId2"/>
          <a:stretch>
            <a:fillRect/>
          </a:stretch>
        </p:blipFill>
        <p:spPr>
          <a:xfrm>
            <a:off x="4608513" y="349250"/>
            <a:ext cx="1933575" cy="200025"/>
          </a:xfrm>
          <a:prstGeom prst="rect">
            <a:avLst/>
          </a:prstGeom>
        </p:spPr>
      </p:pic>
      <p:sp>
        <p:nvSpPr>
          <p:cNvPr id="8" name="TextBox 7">
            <a:extLst>
              <a:ext uri="{FF2B5EF4-FFF2-40B4-BE49-F238E27FC236}">
                <a16:creationId xmlns:a16="http://schemas.microsoft.com/office/drawing/2014/main" id="{1BCB12B1-6A09-B5CC-394D-BA8756AFA0FE}"/>
              </a:ext>
            </a:extLst>
          </p:cNvPr>
          <p:cNvSpPr txBox="1"/>
          <p:nvPr/>
        </p:nvSpPr>
        <p:spPr>
          <a:xfrm>
            <a:off x="316522" y="686634"/>
            <a:ext cx="3587262" cy="261610"/>
          </a:xfrm>
          <a:prstGeom prst="rect">
            <a:avLst/>
          </a:prstGeom>
          <a:noFill/>
        </p:spPr>
        <p:txBody>
          <a:bodyPr wrap="square" rtlCol="0">
            <a:spAutoFit/>
          </a:bodyPr>
          <a:lstStyle/>
          <a:p>
            <a:r>
              <a:rPr lang="en-US" sz="1050" b="1" dirty="0"/>
              <a:t>How We’re Talking About Markets</a:t>
            </a:r>
            <a:endParaRPr lang="en-US" b="1" dirty="0"/>
          </a:p>
        </p:txBody>
      </p:sp>
      <p:sp>
        <p:nvSpPr>
          <p:cNvPr id="9" name="Rectangle 8">
            <a:extLst>
              <a:ext uri="{FF2B5EF4-FFF2-40B4-BE49-F238E27FC236}">
                <a16:creationId xmlns:a16="http://schemas.microsoft.com/office/drawing/2014/main" id="{F600A54D-A70F-7951-7034-9D94689A08ED}"/>
              </a:ext>
            </a:extLst>
          </p:cNvPr>
          <p:cNvSpPr/>
          <p:nvPr/>
        </p:nvSpPr>
        <p:spPr>
          <a:xfrm>
            <a:off x="1" y="5564313"/>
            <a:ext cx="6858000" cy="288411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9DB8426-6EFF-EC64-90B1-1BE891D10641}"/>
              </a:ext>
            </a:extLst>
          </p:cNvPr>
          <p:cNvCxnSpPr>
            <a:cxnSpLocks/>
          </p:cNvCxnSpPr>
          <p:nvPr/>
        </p:nvCxnSpPr>
        <p:spPr>
          <a:xfrm>
            <a:off x="228600" y="640080"/>
            <a:ext cx="64008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E2E7E77-0399-21B0-56C9-E0F0886E1358}"/>
              </a:ext>
            </a:extLst>
          </p:cNvPr>
          <p:cNvSpPr txBox="1"/>
          <p:nvPr/>
        </p:nvSpPr>
        <p:spPr>
          <a:xfrm>
            <a:off x="1104900" y="1159543"/>
            <a:ext cx="5524500" cy="1015663"/>
          </a:xfrm>
          <a:prstGeom prst="rect">
            <a:avLst/>
          </a:prstGeom>
          <a:noFill/>
        </p:spPr>
        <p:txBody>
          <a:bodyPr wrap="square" rtlCol="0" anchor="ctr">
            <a:spAutoFit/>
          </a:bodyPr>
          <a:lstStyle/>
          <a:p>
            <a:r>
              <a:rPr lang="en-US" sz="1000" b="1" dirty="0">
                <a:solidFill>
                  <a:srgbClr val="0F0F0F"/>
                </a:solidFill>
              </a:rPr>
              <a:t>Silicon Carries the Tape, Echoes of '99 Get Louder</a:t>
            </a:r>
          </a:p>
          <a:p>
            <a:r>
              <a:rPr lang="en-US" sz="1000" dirty="0">
                <a:solidFill>
                  <a:srgbClr val="0F0F0F"/>
                </a:solidFill>
              </a:rPr>
              <a:t>Intel's blowout report drove a roughly 23% one-day move and helped extend the iShares Semiconductor ETF's 18-session win streak, with Nvidia briefly retaking the $5 trillion mark. Strategists are openly invoking late-1990s parallels. The rally hinges on AI capex not hitting saturation. As long as hyperscaler guidance keeps justifying the spend, chips remain the rudder. When that math wobbles, leadership will narrow quickly.</a:t>
            </a:r>
            <a:endParaRPr lang="en-US" sz="600" dirty="0">
              <a:solidFill>
                <a:srgbClr val="0F0F0F"/>
              </a:solidFill>
            </a:endParaRPr>
          </a:p>
        </p:txBody>
      </p:sp>
      <p:sp>
        <p:nvSpPr>
          <p:cNvPr id="11" name="TextBox 10">
            <a:extLst>
              <a:ext uri="{FF2B5EF4-FFF2-40B4-BE49-F238E27FC236}">
                <a16:creationId xmlns:a16="http://schemas.microsoft.com/office/drawing/2014/main" id="{6DF06A38-E7FA-0F9E-B116-905AD71D43C9}"/>
              </a:ext>
            </a:extLst>
          </p:cNvPr>
          <p:cNvSpPr txBox="1"/>
          <p:nvPr/>
        </p:nvSpPr>
        <p:spPr>
          <a:xfrm>
            <a:off x="316522" y="8581292"/>
            <a:ext cx="3305908" cy="400110"/>
          </a:xfrm>
          <a:prstGeom prst="rect">
            <a:avLst/>
          </a:prstGeom>
          <a:noFill/>
        </p:spPr>
        <p:txBody>
          <a:bodyPr wrap="square" rtlCol="0">
            <a:spAutoFit/>
          </a:bodyPr>
          <a:lstStyle/>
          <a:p>
            <a:r>
              <a:rPr lang="en-US" sz="1000" dirty="0"/>
              <a:t>Please see important disclosures on next page.</a:t>
            </a:r>
          </a:p>
          <a:p>
            <a:r>
              <a:rPr lang="en-US" sz="1000" dirty="0"/>
              <a:t>Source:  Bloomberg, YCharts, Modelist</a:t>
            </a:r>
          </a:p>
        </p:txBody>
      </p:sp>
      <p:sp>
        <p:nvSpPr>
          <p:cNvPr id="4" name="TextBox 3">
            <a:extLst>
              <a:ext uri="{FF2B5EF4-FFF2-40B4-BE49-F238E27FC236}">
                <a16:creationId xmlns:a16="http://schemas.microsoft.com/office/drawing/2014/main" id="{5D4F6243-501F-5BB2-3CEA-B129BC8E40E7}"/>
              </a:ext>
            </a:extLst>
          </p:cNvPr>
          <p:cNvSpPr txBox="1"/>
          <p:nvPr/>
        </p:nvSpPr>
        <p:spPr>
          <a:xfrm>
            <a:off x="1104900" y="2551044"/>
            <a:ext cx="5524500" cy="1015663"/>
          </a:xfrm>
          <a:prstGeom prst="rect">
            <a:avLst/>
          </a:prstGeom>
          <a:noFill/>
        </p:spPr>
        <p:txBody>
          <a:bodyPr wrap="square" rtlCol="0" anchor="ctr">
            <a:spAutoFit/>
          </a:bodyPr>
          <a:lstStyle/>
          <a:p>
            <a:r>
              <a:rPr lang="en-US" sz="1000" b="1" dirty="0">
                <a:solidFill>
                  <a:srgbClr val="0F0F0F"/>
                </a:solidFill>
              </a:rPr>
              <a:t>Two Tapes, Two Americas</a:t>
            </a:r>
          </a:p>
          <a:p>
            <a:r>
              <a:rPr lang="en-US" sz="1000" dirty="0">
                <a:solidFill>
                  <a:srgbClr val="0F0F0F"/>
                </a:solidFill>
              </a:rPr>
              <a:t>The S&amp;P 500 and Nasdaq closed at fresh records for a fourth straight week of gains. Meanwhile, the University of Michigan's final April consumer sentiment reading printed at 49.8, the lowest in the series' history dating to 1952, below the financial crisis and pandemic troughs. The disconnect is real and has staying power. Equity returns are concentrated in mega-cap earners. The household experience runs through gas pumps and grocery aisles.</a:t>
            </a:r>
            <a:endParaRPr lang="en-US" sz="600" dirty="0">
              <a:solidFill>
                <a:srgbClr val="0F0F0F"/>
              </a:solidFill>
            </a:endParaRPr>
          </a:p>
        </p:txBody>
      </p:sp>
      <p:sp>
        <p:nvSpPr>
          <p:cNvPr id="12" name="TextBox 11">
            <a:extLst>
              <a:ext uri="{FF2B5EF4-FFF2-40B4-BE49-F238E27FC236}">
                <a16:creationId xmlns:a16="http://schemas.microsoft.com/office/drawing/2014/main" id="{15D5AD00-FA7C-B2D1-FD83-244DF809F8F1}"/>
              </a:ext>
            </a:extLst>
          </p:cNvPr>
          <p:cNvSpPr txBox="1"/>
          <p:nvPr/>
        </p:nvSpPr>
        <p:spPr>
          <a:xfrm>
            <a:off x="1104900" y="4019490"/>
            <a:ext cx="5524500" cy="1015663"/>
          </a:xfrm>
          <a:prstGeom prst="rect">
            <a:avLst/>
          </a:prstGeom>
          <a:noFill/>
        </p:spPr>
        <p:txBody>
          <a:bodyPr wrap="square" rtlCol="0" anchor="ctr">
            <a:spAutoFit/>
          </a:bodyPr>
          <a:lstStyle/>
          <a:p>
            <a:r>
              <a:rPr lang="en-US" sz="1000" b="1" dirty="0">
                <a:solidFill>
                  <a:srgbClr val="0F0F0F"/>
                </a:solidFill>
              </a:rPr>
              <a:t>Five Trading Days, Four Catalysts</a:t>
            </a:r>
          </a:p>
          <a:p>
            <a:r>
              <a:rPr lang="en-US" sz="1000" dirty="0">
                <a:solidFill>
                  <a:srgbClr val="0F0F0F"/>
                </a:solidFill>
              </a:rPr>
              <a:t>The week of April 28 stacks the Fed decision, five of the Magnificent Seven reporting, advance Q1 GDP, March PCE, the ECB, and ISM Manufacturing into roughly 96 hours. Futures price a hold at 3.50 to 3.75 percent, so the read is in Powell's language. Mag 7 names already trade up double digits this month, raising the bar for guidance. Positioning into this stretch matters more than the average week.</a:t>
            </a:r>
            <a:endParaRPr lang="en-US" sz="600" dirty="0">
              <a:solidFill>
                <a:srgbClr val="0F0F0F"/>
              </a:solidFill>
            </a:endParaRPr>
          </a:p>
        </p:txBody>
      </p:sp>
      <p:sp>
        <p:nvSpPr>
          <p:cNvPr id="16" name="TextBox 15">
            <a:extLst>
              <a:ext uri="{FF2B5EF4-FFF2-40B4-BE49-F238E27FC236}">
                <a16:creationId xmlns:a16="http://schemas.microsoft.com/office/drawing/2014/main" id="{7F0308A3-B81A-6C27-2E76-667A4C51B6F4}"/>
              </a:ext>
            </a:extLst>
          </p:cNvPr>
          <p:cNvSpPr txBox="1"/>
          <p:nvPr/>
        </p:nvSpPr>
        <p:spPr>
          <a:xfrm>
            <a:off x="315913" y="1313431"/>
            <a:ext cx="660400" cy="707886"/>
          </a:xfrm>
          <a:prstGeom prst="rect">
            <a:avLst/>
          </a:prstGeom>
          <a:noFill/>
        </p:spPr>
        <p:txBody>
          <a:bodyPr wrap="square" rtlCol="0">
            <a:spAutoFit/>
          </a:bodyPr>
          <a:lstStyle/>
          <a:p>
            <a:pPr algn="ctr"/>
            <a:r>
              <a:rPr lang="en-US" sz="4000" dirty="0">
                <a:latin typeface="+mj-lt"/>
              </a:rPr>
              <a:t>1</a:t>
            </a:r>
          </a:p>
        </p:txBody>
      </p:sp>
      <p:sp>
        <p:nvSpPr>
          <p:cNvPr id="17" name="TextBox 16">
            <a:extLst>
              <a:ext uri="{FF2B5EF4-FFF2-40B4-BE49-F238E27FC236}">
                <a16:creationId xmlns:a16="http://schemas.microsoft.com/office/drawing/2014/main" id="{FE43B1BB-746A-3B78-D69E-0E5FF2F28FD5}"/>
              </a:ext>
            </a:extLst>
          </p:cNvPr>
          <p:cNvSpPr txBox="1"/>
          <p:nvPr/>
        </p:nvSpPr>
        <p:spPr>
          <a:xfrm>
            <a:off x="315913" y="2704932"/>
            <a:ext cx="660400" cy="707886"/>
          </a:xfrm>
          <a:prstGeom prst="rect">
            <a:avLst/>
          </a:prstGeom>
          <a:noFill/>
        </p:spPr>
        <p:txBody>
          <a:bodyPr wrap="square" rtlCol="0">
            <a:spAutoFit/>
          </a:bodyPr>
          <a:lstStyle/>
          <a:p>
            <a:pPr algn="ctr"/>
            <a:r>
              <a:rPr lang="en-US" sz="4000" dirty="0">
                <a:latin typeface="+mj-lt"/>
              </a:rPr>
              <a:t>2</a:t>
            </a:r>
          </a:p>
        </p:txBody>
      </p:sp>
      <p:sp>
        <p:nvSpPr>
          <p:cNvPr id="18" name="TextBox 17">
            <a:extLst>
              <a:ext uri="{FF2B5EF4-FFF2-40B4-BE49-F238E27FC236}">
                <a16:creationId xmlns:a16="http://schemas.microsoft.com/office/drawing/2014/main" id="{60D7CFE8-3874-00D6-0645-795231DC10F5}"/>
              </a:ext>
            </a:extLst>
          </p:cNvPr>
          <p:cNvSpPr txBox="1"/>
          <p:nvPr/>
        </p:nvSpPr>
        <p:spPr>
          <a:xfrm>
            <a:off x="315913" y="4173378"/>
            <a:ext cx="660400" cy="707886"/>
          </a:xfrm>
          <a:prstGeom prst="rect">
            <a:avLst/>
          </a:prstGeom>
          <a:noFill/>
        </p:spPr>
        <p:txBody>
          <a:bodyPr wrap="square" rtlCol="0">
            <a:spAutoFit/>
          </a:bodyPr>
          <a:lstStyle/>
          <a:p>
            <a:pPr algn="ctr"/>
            <a:r>
              <a:rPr lang="en-US" sz="4000" dirty="0">
                <a:latin typeface="+mj-lt"/>
              </a:rPr>
              <a:t>3</a:t>
            </a:r>
          </a:p>
        </p:txBody>
      </p:sp>
      <p:sp>
        <p:nvSpPr>
          <p:cNvPr id="23" name="TextBox 22">
            <a:extLst>
              <a:ext uri="{FF2B5EF4-FFF2-40B4-BE49-F238E27FC236}">
                <a16:creationId xmlns:a16="http://schemas.microsoft.com/office/drawing/2014/main" id="{F2E839F7-4C67-276F-856C-A0E7F77FE4BD}"/>
              </a:ext>
            </a:extLst>
          </p:cNvPr>
          <p:cNvSpPr txBox="1"/>
          <p:nvPr/>
        </p:nvSpPr>
        <p:spPr>
          <a:xfrm>
            <a:off x="316522" y="5710507"/>
            <a:ext cx="3587262" cy="261610"/>
          </a:xfrm>
          <a:prstGeom prst="rect">
            <a:avLst/>
          </a:prstGeom>
          <a:noFill/>
        </p:spPr>
        <p:txBody>
          <a:bodyPr wrap="square" rtlCol="0">
            <a:spAutoFit/>
          </a:bodyPr>
          <a:lstStyle/>
          <a:p>
            <a:r>
              <a:rPr lang="en-US" sz="1050" b="1" dirty="0"/>
              <a:t>S&amp;P 500 Top &amp; Bottom Performing Stocks for the Week</a:t>
            </a:r>
            <a:endParaRPr lang="en-US" b="1" dirty="0"/>
          </a:p>
        </p:txBody>
      </p:sp>
      <p:pic>
        <p:nvPicPr>
          <p:cNvPr id="3" name="Picture 2">
            <a:extLst>
              <a:ext uri="{FF2B5EF4-FFF2-40B4-BE49-F238E27FC236}">
                <a16:creationId xmlns:a16="http://schemas.microsoft.com/office/drawing/2014/main" id="{20D43217-6A2E-5DF1-4B62-04A866E32EDE}"/>
              </a:ext>
            </a:extLst>
          </p:cNvPr>
          <p:cNvPicPr/>
          <p:nvPr/>
        </p:nvPicPr>
        <p:blipFill>
          <a:blip r:embed="rId3"/>
          <a:stretch>
            <a:fillRect/>
          </a:stretch>
        </p:blipFill>
        <p:spPr>
          <a:xfrm>
            <a:off x="315913" y="6138863"/>
            <a:ext cx="6184900" cy="1963737"/>
          </a:xfrm>
          <a:prstGeom prst="rect">
            <a:avLst/>
          </a:prstGeom>
        </p:spPr>
      </p:pic>
      <p:pic>
        <p:nvPicPr>
          <p:cNvPr id="5" name="Picture 4">
            <a:extLst>
              <a:ext uri="{FF2B5EF4-FFF2-40B4-BE49-F238E27FC236}">
                <a16:creationId xmlns:a16="http://schemas.microsoft.com/office/drawing/2014/main" id="{308981FE-48A8-D6B2-4401-9ABC65CD9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052" y="62712"/>
            <a:ext cx="482882" cy="482882"/>
          </a:xfrm>
          <a:prstGeom prst="rect">
            <a:avLst/>
          </a:prstGeom>
        </p:spPr>
      </p:pic>
    </p:spTree>
    <p:extLst>
      <p:ext uri="{BB962C8B-B14F-4D97-AF65-F5344CB8AC3E}">
        <p14:creationId xmlns:p14="http://schemas.microsoft.com/office/powerpoint/2010/main" val="738249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0F5A5-C3BF-19A6-8214-2CBE1A7879C7}"/>
              </a:ext>
            </a:extLst>
          </p:cNvPr>
          <p:cNvSpPr txBox="1"/>
          <p:nvPr/>
        </p:nvSpPr>
        <p:spPr>
          <a:xfrm>
            <a:off x="316523" y="263825"/>
            <a:ext cx="6189785" cy="369332"/>
          </a:xfrm>
          <a:prstGeom prst="rect">
            <a:avLst/>
          </a:prstGeom>
          <a:noFill/>
        </p:spPr>
        <p:txBody>
          <a:bodyPr wrap="square" rtlCol="0">
            <a:spAutoFit/>
          </a:bodyPr>
          <a:lstStyle/>
          <a:p>
            <a:r>
              <a:rPr lang="en-US" dirty="0">
                <a:latin typeface="+mj-lt"/>
              </a:rPr>
              <a:t>Weekly Insights</a:t>
            </a:r>
          </a:p>
        </p:txBody>
      </p:sp>
      <p:pic>
        <p:nvPicPr>
          <p:cNvPr id="13" name="Picture 12">
            <a:extLst>
              <a:ext uri="{FF2B5EF4-FFF2-40B4-BE49-F238E27FC236}">
                <a16:creationId xmlns:a16="http://schemas.microsoft.com/office/drawing/2014/main" id="{D88BA505-DDBF-0A64-D8D7-1F8318B6692C}"/>
              </a:ext>
            </a:extLst>
          </p:cNvPr>
          <p:cNvPicPr/>
          <p:nvPr/>
        </p:nvPicPr>
        <p:blipFill>
          <a:blip r:embed="rId2"/>
          <a:stretch>
            <a:fillRect/>
          </a:stretch>
        </p:blipFill>
        <p:spPr>
          <a:xfrm>
            <a:off x="4608513" y="349250"/>
            <a:ext cx="1933575" cy="200025"/>
          </a:xfrm>
          <a:prstGeom prst="rect">
            <a:avLst/>
          </a:prstGeom>
        </p:spPr>
      </p:pic>
      <p:sp>
        <p:nvSpPr>
          <p:cNvPr id="20" name="Rectangle 19">
            <a:extLst>
              <a:ext uri="{FF2B5EF4-FFF2-40B4-BE49-F238E27FC236}">
                <a16:creationId xmlns:a16="http://schemas.microsoft.com/office/drawing/2014/main" id="{A675E1B6-EC97-4F88-1B7D-3D920FF165F1}"/>
              </a:ext>
            </a:extLst>
          </p:cNvPr>
          <p:cNvSpPr/>
          <p:nvPr/>
        </p:nvSpPr>
        <p:spPr>
          <a:xfrm>
            <a:off x="0" y="3633913"/>
            <a:ext cx="6858000" cy="28841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6F2477-50F7-0137-107A-1E974415FFE2}"/>
              </a:ext>
            </a:extLst>
          </p:cNvPr>
          <p:cNvSpPr/>
          <p:nvPr/>
        </p:nvSpPr>
        <p:spPr>
          <a:xfrm>
            <a:off x="1" y="3633912"/>
            <a:ext cx="6858000" cy="298495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952DAD5-32E0-90EC-AC34-5916832B5699}"/>
              </a:ext>
            </a:extLst>
          </p:cNvPr>
          <p:cNvCxnSpPr>
            <a:cxnSpLocks/>
          </p:cNvCxnSpPr>
          <p:nvPr/>
        </p:nvCxnSpPr>
        <p:spPr>
          <a:xfrm>
            <a:off x="228600" y="640080"/>
            <a:ext cx="64008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974C8C6-12AE-6062-644B-D7B94DA412A5}"/>
              </a:ext>
            </a:extLst>
          </p:cNvPr>
          <p:cNvPicPr/>
          <p:nvPr/>
        </p:nvPicPr>
        <p:blipFill>
          <a:blip r:embed="rId3"/>
          <a:stretch>
            <a:fillRect/>
          </a:stretch>
        </p:blipFill>
        <p:spPr>
          <a:xfrm>
            <a:off x="414338" y="895350"/>
            <a:ext cx="6029325" cy="2619375"/>
          </a:xfrm>
          <a:prstGeom prst="rect">
            <a:avLst/>
          </a:prstGeom>
        </p:spPr>
      </p:pic>
      <p:pic>
        <p:nvPicPr>
          <p:cNvPr id="15" name="Picture 14">
            <a:extLst>
              <a:ext uri="{FF2B5EF4-FFF2-40B4-BE49-F238E27FC236}">
                <a16:creationId xmlns:a16="http://schemas.microsoft.com/office/drawing/2014/main" id="{36BA6257-782E-1119-BB4B-5D304A809D2A}"/>
              </a:ext>
            </a:extLst>
          </p:cNvPr>
          <p:cNvPicPr/>
          <p:nvPr/>
        </p:nvPicPr>
        <p:blipFill>
          <a:blip r:embed="rId4"/>
          <a:stretch>
            <a:fillRect/>
          </a:stretch>
        </p:blipFill>
        <p:spPr>
          <a:xfrm>
            <a:off x="414338" y="3921125"/>
            <a:ext cx="6029325" cy="2543175"/>
          </a:xfrm>
          <a:prstGeom prst="rect">
            <a:avLst/>
          </a:prstGeom>
        </p:spPr>
      </p:pic>
      <p:sp>
        <p:nvSpPr>
          <p:cNvPr id="4" name="TextBox 3">
            <a:extLst>
              <a:ext uri="{FF2B5EF4-FFF2-40B4-BE49-F238E27FC236}">
                <a16:creationId xmlns:a16="http://schemas.microsoft.com/office/drawing/2014/main" id="{B25A3E04-BDCA-E277-5291-640496FBC6EA}"/>
              </a:ext>
            </a:extLst>
          </p:cNvPr>
          <p:cNvSpPr txBox="1"/>
          <p:nvPr/>
        </p:nvSpPr>
        <p:spPr>
          <a:xfrm>
            <a:off x="228600" y="674430"/>
            <a:ext cx="6189786" cy="253916"/>
          </a:xfrm>
          <a:prstGeom prst="rect">
            <a:avLst/>
          </a:prstGeom>
          <a:noFill/>
        </p:spPr>
        <p:txBody>
          <a:bodyPr wrap="square" rtlCol="0">
            <a:spAutoFit/>
          </a:bodyPr>
          <a:lstStyle/>
          <a:p>
            <a:pPr algn="ctr"/>
            <a:r>
              <a:rPr lang="en-US" sz="1050" b="1" dirty="0"/>
              <a:t>Equity Data</a:t>
            </a:r>
            <a:endParaRPr lang="en-US" b="1" dirty="0"/>
          </a:p>
        </p:txBody>
      </p:sp>
      <p:sp>
        <p:nvSpPr>
          <p:cNvPr id="5" name="TextBox 4">
            <a:extLst>
              <a:ext uri="{FF2B5EF4-FFF2-40B4-BE49-F238E27FC236}">
                <a16:creationId xmlns:a16="http://schemas.microsoft.com/office/drawing/2014/main" id="{CD6A34BB-D8BF-87BB-7EBB-C937A2A02023}"/>
              </a:ext>
            </a:extLst>
          </p:cNvPr>
          <p:cNvSpPr txBox="1"/>
          <p:nvPr/>
        </p:nvSpPr>
        <p:spPr>
          <a:xfrm>
            <a:off x="334106" y="3683619"/>
            <a:ext cx="6189786" cy="253916"/>
          </a:xfrm>
          <a:prstGeom prst="rect">
            <a:avLst/>
          </a:prstGeom>
          <a:noFill/>
        </p:spPr>
        <p:txBody>
          <a:bodyPr wrap="square" rtlCol="0">
            <a:spAutoFit/>
          </a:bodyPr>
          <a:lstStyle/>
          <a:p>
            <a:pPr algn="ctr"/>
            <a:r>
              <a:rPr lang="en-US" sz="1050" b="1" dirty="0"/>
              <a:t>Fixed Income Data</a:t>
            </a:r>
            <a:endParaRPr lang="en-US" b="1" dirty="0"/>
          </a:p>
        </p:txBody>
      </p:sp>
      <p:sp>
        <p:nvSpPr>
          <p:cNvPr id="8" name="TextBox 7">
            <a:extLst>
              <a:ext uri="{FF2B5EF4-FFF2-40B4-BE49-F238E27FC236}">
                <a16:creationId xmlns:a16="http://schemas.microsoft.com/office/drawing/2014/main" id="{03090590-7AAC-CE9D-7FCB-8947F581AB19}"/>
              </a:ext>
            </a:extLst>
          </p:cNvPr>
          <p:cNvSpPr txBox="1"/>
          <p:nvPr/>
        </p:nvSpPr>
        <p:spPr>
          <a:xfrm>
            <a:off x="316523" y="6618865"/>
            <a:ext cx="3587262" cy="230832"/>
          </a:xfrm>
          <a:prstGeom prst="rect">
            <a:avLst/>
          </a:prstGeom>
          <a:noFill/>
        </p:spPr>
        <p:txBody>
          <a:bodyPr wrap="square" rtlCol="0">
            <a:spAutoFit/>
          </a:bodyPr>
          <a:lstStyle/>
          <a:p>
            <a:r>
              <a:rPr lang="en-US" sz="900" b="1" dirty="0"/>
              <a:t>Disclosures</a:t>
            </a:r>
          </a:p>
        </p:txBody>
      </p:sp>
      <p:sp>
        <p:nvSpPr>
          <p:cNvPr id="9" name="TextBox 8">
            <a:extLst>
              <a:ext uri="{FF2B5EF4-FFF2-40B4-BE49-F238E27FC236}">
                <a16:creationId xmlns:a16="http://schemas.microsoft.com/office/drawing/2014/main" id="{D8BD4A44-4ECD-A662-FF9F-1C3A99B8EC78}"/>
              </a:ext>
            </a:extLst>
          </p:cNvPr>
          <p:cNvSpPr txBox="1"/>
          <p:nvPr/>
        </p:nvSpPr>
        <p:spPr>
          <a:xfrm>
            <a:off x="334106" y="6880475"/>
            <a:ext cx="6172202" cy="1600438"/>
          </a:xfrm>
          <a:prstGeom prst="rect">
            <a:avLst/>
          </a:prstGeom>
          <a:noFill/>
        </p:spPr>
        <p:txBody>
          <a:bodyPr wrap="square" rtlCol="0">
            <a:spAutoFit/>
          </a:bodyPr>
          <a:lstStyle/>
          <a:p>
            <a:r>
              <a:rPr lang="en-US" sz="700" dirty="0"/>
              <a:t>Modelist Inc. is a registered investment adviser. This content is intended for informational and educational purposes only and should not be construed as personalized investment advice or a recommendation to buy or sell any security. All investments involve risk, including the loss of principal.  Past performance is not indicative of future performance. Modelist does not guarantee performance outcomes or cost reductions. Any strategies discussed are illustrative in nature and may not be suitable for all investors or advisors. Be sure to first consult with a qualified financial adviser and/or tax professional before implementing any strategy discussed herein. Past performance is not indicative of future performance. </a:t>
            </a:r>
          </a:p>
          <a:p>
            <a:endParaRPr lang="en-US" sz="700" dirty="0"/>
          </a:p>
          <a:p>
            <a:r>
              <a:rPr lang="en-US" sz="700" dirty="0"/>
              <a:t>Registration with a regulatory authority does not imply a certain level of skill or training.</a:t>
            </a:r>
          </a:p>
          <a:p>
            <a:endParaRPr lang="en-US" sz="700" dirty="0"/>
          </a:p>
          <a:p>
            <a:br>
              <a:rPr lang="en-US" sz="700" dirty="0"/>
            </a:br>
            <a:r>
              <a:rPr lang="en-US" sz="700" dirty="0"/>
              <a:t>Investment advisory services offered through Mutual Advisors, LLC DBA California Retirement Advisors, a SEC registered investment adviser. Securities offered through Mutual Securities, Inc., member FINRA/SIPC. Mutual Securities, Inc. and Mutual Advisors, LLC are affiliated companies</a:t>
            </a:r>
          </a:p>
          <a:p>
            <a:endParaRPr lang="en-US" sz="700" dirty="0"/>
          </a:p>
          <a:p>
            <a:r>
              <a:rPr lang="en-US" sz="700" dirty="0"/>
              <a:t>The views expressed are those of Modelist and do not necessarily reflect the views of Mutual Advisors, LLC, or any of its affiliates. . Modelist Inc is not affiliated with California Retirement Advisors or with Mutual Advisors, LLC</a:t>
            </a:r>
          </a:p>
        </p:txBody>
      </p:sp>
      <p:sp>
        <p:nvSpPr>
          <p:cNvPr id="11" name="TextBox 10">
            <a:extLst>
              <a:ext uri="{FF2B5EF4-FFF2-40B4-BE49-F238E27FC236}">
                <a16:creationId xmlns:a16="http://schemas.microsoft.com/office/drawing/2014/main" id="{FE7ED3A9-C1CD-B720-E25C-BADFC6A3B94E}"/>
              </a:ext>
            </a:extLst>
          </p:cNvPr>
          <p:cNvSpPr txBox="1"/>
          <p:nvPr/>
        </p:nvSpPr>
        <p:spPr>
          <a:xfrm>
            <a:off x="316522" y="8581292"/>
            <a:ext cx="3305908" cy="400110"/>
          </a:xfrm>
          <a:prstGeom prst="rect">
            <a:avLst/>
          </a:prstGeom>
          <a:noFill/>
        </p:spPr>
        <p:txBody>
          <a:bodyPr wrap="square" rtlCol="0">
            <a:spAutoFit/>
          </a:bodyPr>
          <a:lstStyle/>
          <a:p>
            <a:endParaRPr lang="en-US" sz="1000" dirty="0"/>
          </a:p>
          <a:p>
            <a:r>
              <a:rPr lang="en-US" sz="1000" dirty="0"/>
              <a:t>Source:  Bloomberg, YCharts, Modelist</a:t>
            </a:r>
          </a:p>
        </p:txBody>
      </p:sp>
      <p:pic>
        <p:nvPicPr>
          <p:cNvPr id="3" name="Picture 2">
            <a:extLst>
              <a:ext uri="{FF2B5EF4-FFF2-40B4-BE49-F238E27FC236}">
                <a16:creationId xmlns:a16="http://schemas.microsoft.com/office/drawing/2014/main" id="{75911533-7121-B22B-C61A-A40EBAFE8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2052" y="62712"/>
            <a:ext cx="482882" cy="482882"/>
          </a:xfrm>
          <a:prstGeom prst="rect">
            <a:avLst/>
          </a:prstGeom>
        </p:spPr>
      </p:pic>
    </p:spTree>
    <p:extLst>
      <p:ext uri="{BB962C8B-B14F-4D97-AF65-F5344CB8AC3E}">
        <p14:creationId xmlns:p14="http://schemas.microsoft.com/office/powerpoint/2010/main" val="1719504497"/>
      </p:ext>
    </p:extLst>
  </p:cSld>
  <p:clrMapOvr>
    <a:masterClrMapping/>
  </p:clrMapOvr>
</p:sld>
</file>

<file path=ppt/theme/theme1.xml><?xml version="1.0" encoding="utf-8"?>
<a:theme xmlns:a="http://schemas.openxmlformats.org/drawingml/2006/main" name="Modelist Portrait">
  <a:themeElements>
    <a:clrScheme name="Modelist">
      <a:dk1>
        <a:sysClr val="windowText" lastClr="000000"/>
      </a:dk1>
      <a:lt1>
        <a:sysClr val="window" lastClr="FFFFFF"/>
      </a:lt1>
      <a:dk2>
        <a:srgbClr val="011E31"/>
      </a:dk2>
      <a:lt2>
        <a:srgbClr val="D7E0EB"/>
      </a:lt2>
      <a:accent1>
        <a:srgbClr val="011E31"/>
      </a:accent1>
      <a:accent2>
        <a:srgbClr val="68869A"/>
      </a:accent2>
      <a:accent3>
        <a:srgbClr val="0C4160"/>
      </a:accent3>
      <a:accent4>
        <a:srgbClr val="E04403"/>
      </a:accent4>
      <a:accent5>
        <a:srgbClr val="68869A"/>
      </a:accent5>
      <a:accent6>
        <a:srgbClr val="F18A00"/>
      </a:accent6>
      <a:hlink>
        <a:srgbClr val="4B4D4F"/>
      </a:hlink>
      <a:folHlink>
        <a:srgbClr val="C23020"/>
      </a:folHlink>
    </a:clrScheme>
    <a:fontScheme name="Modelist">
      <a:majorFont>
        <a:latin typeface="Lovel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list Portrait" id="{75165329-4489-446F-8930-DADE8A29FA3C}" vid="{02AB0C19-2200-4837-BA38-0CB1B28BD922}"/>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BA22B6C-3C8A-461F-A03A-F65C499133CA}">
  <we:reference id="WA200010001" version="1.0.0.1" store="Omex" storeType="OMEX"/>
  <we:alternateReferences>
    <we:reference id="WA200010001" version="1.0.0.1" store="WA200010001" storeType="OMEX"/>
  </we:alternateReferences>
  <we:properties>
    <we:property name="claude.fileId" value="&quot;268ae6bb-45ed-4987-9e01-c90253441f33&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B75812A148F4B89AEE287B12D0CED" ma:contentTypeVersion="12" ma:contentTypeDescription="Create a new document." ma:contentTypeScope="" ma:versionID="81671701d39e351c444b0a95cd2e3e08">
  <xsd:schema xmlns:xsd="http://www.w3.org/2001/XMLSchema" xmlns:xs="http://www.w3.org/2001/XMLSchema" xmlns:p="http://schemas.microsoft.com/office/2006/metadata/properties" xmlns:ns2="f9ce7d00-3a56-46b2-9a39-c0340b4bb120" xmlns:ns3="b994948e-061f-48f5-9f08-30a0fe402017" targetNamespace="http://schemas.microsoft.com/office/2006/metadata/properties" ma:root="true" ma:fieldsID="0a913ff37596f645c9904a613702d5d2" ns2:_="" ns3:_="">
    <xsd:import namespace="f9ce7d00-3a56-46b2-9a39-c0340b4bb120"/>
    <xsd:import namespace="b994948e-061f-48f5-9f08-30a0fe4020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e7d00-3a56-46b2-9a39-c0340b4bb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ed4e10e-a7aa-4c35-a14e-f18f297b4cf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94948e-061f-48f5-9f08-30a0fe4020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598b16-c655-48e3-b230-7b9f05d2c088}" ma:internalName="TaxCatchAll" ma:showField="CatchAllData" ma:web="b994948e-061f-48f5-9f08-30a0fe4020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BBSettings xmlns="http://schemas.bloomberg.com/settings/1.0">
  <Item name="DocumentId_Charts">{3276736D-C88C-4278-A0D5-39C8B648AF78}</Item>
</BBSettings>
</file>

<file path=customXml/itemProps1.xml><?xml version="1.0" encoding="utf-8"?>
<ds:datastoreItem xmlns:ds="http://schemas.openxmlformats.org/officeDocument/2006/customXml" ds:itemID="{C142BC86-EB6E-47B1-94C8-70F382E5B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ce7d00-3a56-46b2-9a39-c0340b4bb120"/>
    <ds:schemaRef ds:uri="b994948e-061f-48f5-9f08-30a0fe4020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E80388-2B61-48C4-B21C-5DFCE5E77EBE}">
  <ds:schemaRefs>
    <ds:schemaRef ds:uri="http://schemas.microsoft.com/sharepoint/v3/contenttype/forms"/>
  </ds:schemaRefs>
</ds:datastoreItem>
</file>

<file path=customXml/itemProps3.xml><?xml version="1.0" encoding="utf-8"?>
<ds:datastoreItem xmlns:ds="http://schemas.openxmlformats.org/officeDocument/2006/customXml" ds:itemID="{89C4D935-17CE-4B94-84C1-19835C3A205C}">
  <ds:schemaRefs>
    <ds:schemaRef ds:uri="http://schemas.bloomberg.com/settings/1.0"/>
  </ds:schemaRefs>
</ds:datastoreItem>
</file>

<file path=docProps/app.xml><?xml version="1.0" encoding="utf-8"?>
<Properties xmlns="http://schemas.openxmlformats.org/officeDocument/2006/extended-properties" xmlns:vt="http://schemas.openxmlformats.org/officeDocument/2006/docPropsVTypes">
  <Template>Modelist Portrait</Template>
  <TotalTime>384</TotalTime>
  <Words>925</Words>
  <Application>Microsoft Macintosh PowerPoint</Application>
  <PresentationFormat>Letter Paper (8.5x11 in)</PresentationFormat>
  <Paragraphs>39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Lovelo Black</vt:lpstr>
      <vt:lpstr>Arial</vt:lpstr>
      <vt:lpstr>Lato</vt:lpstr>
      <vt:lpstr>Modelist Portrait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Insights</dc:title>
  <dc:creator>Joseph Mallen</dc:creator>
  <cp:lastModifiedBy>Matthew Smith</cp:lastModifiedBy>
  <cp:revision>137</cp:revision>
  <dcterms:created xsi:type="dcterms:W3CDTF">2023-11-20T17:02:18Z</dcterms:created>
  <dcterms:modified xsi:type="dcterms:W3CDTF">2026-04-28T03:42:03Z</dcterms:modified>
</cp:coreProperties>
</file>