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theme/themeOverride2.xml" ContentType="application/vnd.openxmlformats-officedocument.themeOverride+xml"/>
  <Override PartName="/ppt/notesSlides/notesSlide8.xml" ContentType="application/vnd.openxmlformats-officedocument.presentationml.notesSlide+xml"/>
  <Override PartName="/ppt/charts/chart7.xml" ContentType="application/vnd.openxmlformats-officedocument.drawingml.chart+xml"/>
  <Override PartName="/ppt/theme/themeOverride3.xml" ContentType="application/vnd.openxmlformats-officedocument.themeOverride+xml"/>
  <Override PartName="/ppt/charts/chart8.xml" ContentType="application/vnd.openxmlformats-officedocument.drawingml.chart+xml"/>
  <Override PartName="/ppt/theme/themeOverride4.xml" ContentType="application/vnd.openxmlformats-officedocument.themeOverride+xml"/>
  <Override PartName="/ppt/notesSlides/notesSlide9.xml" ContentType="application/vnd.openxmlformats-officedocument.presentationml.notesSlide+xml"/>
  <Override PartName="/ppt/charts/chart9.xml" ContentType="application/vnd.openxmlformats-officedocument.drawingml.chart+xml"/>
  <Override PartName="/ppt/theme/themeOverride5.xml" ContentType="application/vnd.openxmlformats-officedocument.themeOverride+xml"/>
  <Override PartName="/ppt/charts/chart10.xml" ContentType="application/vnd.openxmlformats-officedocument.drawingml.chart+xml"/>
  <Override PartName="/ppt/theme/themeOverride6.xml" ContentType="application/vnd.openxmlformats-officedocument.themeOverride+xml"/>
  <Override PartName="/ppt/notesSlides/notesSlide10.xml" ContentType="application/vnd.openxmlformats-officedocument.presentationml.notesSlide+xml"/>
  <Override PartName="/ppt/charts/chart11.xml" ContentType="application/vnd.openxmlformats-officedocument.drawingml.chart+xml"/>
  <Override PartName="/ppt/theme/themeOverride7.xml" ContentType="application/vnd.openxmlformats-officedocument.themeOverride+xml"/>
  <Override PartName="/ppt/charts/chart12.xml" ContentType="application/vnd.openxmlformats-officedocument.drawingml.chart+xml"/>
  <Override PartName="/ppt/theme/themeOverride8.xml" ContentType="application/vnd.openxmlformats-officedocument.themeOverride+xml"/>
  <Override PartName="/ppt/notesSlides/notesSlide11.xml" ContentType="application/vnd.openxmlformats-officedocument.presentationml.notesSlide+xml"/>
  <Override PartName="/ppt/charts/chart1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9.xml" ContentType="application/vnd.openxmlformats-officedocument.themeOverride+xml"/>
  <Override PartName="/ppt/notesSlides/notesSlide12.xml" ContentType="application/vnd.openxmlformats-officedocument.presentationml.notesSlide+xml"/>
  <Override PartName="/ppt/charts/chart14.xml" ContentType="application/vnd.openxmlformats-officedocument.drawingml.chart+xml"/>
  <Override PartName="/ppt/theme/themeOverride10.xml" ContentType="application/vnd.openxmlformats-officedocument.themeOverride+xml"/>
  <Override PartName="/ppt/charts/chart15.xml" ContentType="application/vnd.openxmlformats-officedocument.drawingml.chart+xml"/>
  <Override PartName="/ppt/theme/themeOverride11.xml" ContentType="application/vnd.openxmlformats-officedocument.themeOverride+xml"/>
  <Override PartName="/ppt/notesSlides/notesSlide13.xml" ContentType="application/vnd.openxmlformats-officedocument.presentationml.notesSlide+xml"/>
  <Override PartName="/ppt/charts/chart16.xml" ContentType="application/vnd.openxmlformats-officedocument.drawingml.chart+xml"/>
  <Override PartName="/ppt/theme/themeOverride12.xml" ContentType="application/vnd.openxmlformats-officedocument.themeOverride+xml"/>
  <Override PartName="/ppt/charts/chart17.xml" ContentType="application/vnd.openxmlformats-officedocument.drawingml.chart+xml"/>
  <Override PartName="/ppt/theme/themeOverride13.xml" ContentType="application/vnd.openxmlformats-officedocument.themeOverride+xml"/>
  <Override PartName="/ppt/notesSlides/notesSlide14.xml" ContentType="application/vnd.openxmlformats-officedocument.presentationml.notesSlide+xml"/>
  <Override PartName="/ppt/charts/chart18.xml" ContentType="application/vnd.openxmlformats-officedocument.drawingml.chart+xml"/>
  <Override PartName="/ppt/theme/themeOverride14.xml" ContentType="application/vnd.openxmlformats-officedocument.themeOverride+xml"/>
  <Override PartName="/ppt/charts/chart19.xml" ContentType="application/vnd.openxmlformats-officedocument.drawingml.chart+xml"/>
  <Override PartName="/ppt/theme/themeOverride15.xml" ContentType="application/vnd.openxmlformats-officedocument.themeOverride+xml"/>
  <Override PartName="/ppt/charts/chart20.xml" ContentType="application/vnd.openxmlformats-officedocument.drawingml.chart+xml"/>
  <Override PartName="/ppt/theme/themeOverride16.xml" ContentType="application/vnd.openxmlformats-officedocument.themeOverride+xml"/>
  <Override PartName="/ppt/charts/chart21.xml" ContentType="application/vnd.openxmlformats-officedocument.drawingml.chart+xml"/>
  <Override PartName="/ppt/theme/themeOverride17.xml" ContentType="application/vnd.openxmlformats-officedocument.themeOverride+xml"/>
  <Override PartName="/ppt/charts/chart22.xml" ContentType="application/vnd.openxmlformats-officedocument.drawingml.chart+xml"/>
  <Override PartName="/ppt/theme/themeOverride18.xml" ContentType="application/vnd.openxmlformats-officedocument.themeOverride+xml"/>
  <Override PartName="/ppt/charts/chart23.xml" ContentType="application/vnd.openxmlformats-officedocument.drawingml.chart+xml"/>
  <Override PartName="/ppt/theme/themeOverride19.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5" r:id="rId4"/>
  </p:sldMasterIdLst>
  <p:notesMasterIdLst>
    <p:notesMasterId r:id="rId21"/>
  </p:notesMasterIdLst>
  <p:handoutMasterIdLst>
    <p:handoutMasterId r:id="rId22"/>
  </p:handoutMasterIdLst>
  <p:sldIdLst>
    <p:sldId id="400" r:id="rId5"/>
    <p:sldId id="403" r:id="rId6"/>
    <p:sldId id="406" r:id="rId7"/>
    <p:sldId id="409" r:id="rId8"/>
    <p:sldId id="412" r:id="rId9"/>
    <p:sldId id="415" r:id="rId10"/>
    <p:sldId id="418" r:id="rId11"/>
    <p:sldId id="421" r:id="rId12"/>
    <p:sldId id="424" r:id="rId13"/>
    <p:sldId id="427" r:id="rId14"/>
    <p:sldId id="430" r:id="rId15"/>
    <p:sldId id="433" r:id="rId16"/>
    <p:sldId id="436" r:id="rId17"/>
    <p:sldId id="439" r:id="rId18"/>
    <p:sldId id="442" r:id="rId19"/>
    <p:sldId id="445" r:id="rId20"/>
  </p:sldIdLst>
  <p:sldSz cx="10058400" cy="7772400"/>
  <p:notesSz cx="7023100" cy="9309100"/>
  <p:custDataLst>
    <p:tags r:id="rId23"/>
  </p:custDataLst>
  <p:defaultTex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52" userDrawn="1">
          <p15:clr>
            <a:srgbClr val="A4A3A4"/>
          </p15:clr>
        </p15:guide>
        <p15:guide id="2" pos="2219" userDrawn="1">
          <p15:clr>
            <a:srgbClr val="A4A3A4"/>
          </p15:clr>
        </p15:guide>
        <p15:guide id="3" orient="horz" pos="175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m.Goodrum@dimensional.com" initials="TG" lastIdx="0" clrIdx="0"/>
  <p:cmAuthor id="1" name="Adam.Martin@dimensional.com" initials="A" lastIdx="0" clrIdx="1">
    <p:extLst>
      <p:ext uri="{19B8F6BF-5375-455C-9EA6-DF929625EA0E}">
        <p15:presenceInfo xmlns:p15="http://schemas.microsoft.com/office/powerpoint/2012/main" userId="S-1-5-21-1017909788-408882013-1392588124-230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57" autoAdjust="0"/>
    <p:restoredTop sz="99762" autoAdjust="0"/>
  </p:normalViewPr>
  <p:slideViewPr>
    <p:cSldViewPr snapToGrid="0">
      <p:cViewPr>
        <p:scale>
          <a:sx n="100" d="100"/>
          <a:sy n="100" d="100"/>
        </p:scale>
        <p:origin x="1668" y="54"/>
      </p:cViewPr>
      <p:guideLst>
        <p:guide orient="horz" pos="4152"/>
        <p:guide pos="2219"/>
        <p:guide orient="horz" pos="1757"/>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1152"/>
    </p:cViewPr>
  </p:sorterViewPr>
  <p:notesViewPr>
    <p:cSldViewPr>
      <p:cViewPr>
        <p:scale>
          <a:sx n="66" d="100"/>
          <a:sy n="66" d="100"/>
        </p:scale>
        <p:origin x="4180" y="5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7.xml"/></Relationships>
</file>

<file path=ppt/charts/_rels/chart12.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8.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dfacanada.sharepoint.com/sites/Team-xFN-ISG-MKT-IAD-Team/Shared%20Documents/General/Slide%20Update%20Workflow/QMR/Canada/QMR%20Master_CAD.xlsx" TargetMode="External"/></Relationships>
</file>

<file path=ppt/charts/_rels/chart14.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10.xml"/></Relationships>
</file>

<file path=ppt/charts/_rels/chart15.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11.xml"/></Relationships>
</file>

<file path=ppt/charts/_rels/chart16.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12.xml"/></Relationships>
</file>

<file path=ppt/charts/_rels/chart17.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13.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14.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5.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16.xml"/></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17.xml"/></Relationships>
</file>

<file path=ppt/charts/_rels/chart22.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18.xml"/></Relationships>
</file>

<file path=ppt/charts/_rels/chart23.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9.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4.xml"/></Relationships>
</file>

<file path=ppt/charts/_rels/chart9.xml.rels><?xml version="1.0" encoding="UTF-8" standalone="yes"?>
<Relationships xmlns="http://schemas.openxmlformats.org/package/2006/relationships"><Relationship Id="rId2" Type="http://schemas.openxmlformats.org/officeDocument/2006/relationships/oleObject" Target="https://dfacanada.sharepoint.com/sites/Team-xFN-ISG-MKT-IAD-Team/Shared%20Documents/General/Slide%20Update%20Workflow/QMR/Canada/QMR%20Master_CAD.xlsx"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294991016387939E-2"/>
          <c:y val="0.22830556333065033"/>
          <c:w val="0.85488253831863403"/>
          <c:h val="0.57884389162063599"/>
        </c:manualLayout>
      </c:layout>
      <c:areaChart>
        <c:grouping val="standard"/>
        <c:varyColors val="0"/>
        <c:ser>
          <c:idx val="2"/>
          <c:order val="2"/>
          <c:tx>
            <c:strRef>
              <c:f>Sheet1!$D$1</c:f>
              <c:strCache>
                <c:ptCount val="1"/>
                <c:pt idx="0">
                  <c:v>blue area</c:v>
                </c:pt>
              </c:strCache>
            </c:strRef>
          </c:tx>
          <c:spPr>
            <a:solidFill>
              <a:schemeClr val="accent1">
                <a:lumMod val="20000"/>
                <a:lumOff val="80000"/>
              </a:schemeClr>
            </a:solidFill>
          </c:spPr>
          <c:cat>
            <c:numRef>
              <c:f>Sheet1!$A$2:$A$263</c:f>
              <c:numCache>
                <c:formatCode>m/d/yyyy</c:formatCode>
                <c:ptCount val="262"/>
                <c:pt idx="0">
                  <c:v>45473</c:v>
                </c:pt>
                <c:pt idx="1">
                  <c:v>45474</c:v>
                </c:pt>
                <c:pt idx="2">
                  <c:v>45475</c:v>
                </c:pt>
                <c:pt idx="3">
                  <c:v>45476</c:v>
                </c:pt>
                <c:pt idx="4">
                  <c:v>45477</c:v>
                </c:pt>
                <c:pt idx="5">
                  <c:v>45478</c:v>
                </c:pt>
                <c:pt idx="6">
                  <c:v>45481</c:v>
                </c:pt>
                <c:pt idx="7">
                  <c:v>45482</c:v>
                </c:pt>
                <c:pt idx="8">
                  <c:v>45483</c:v>
                </c:pt>
                <c:pt idx="9">
                  <c:v>45484</c:v>
                </c:pt>
                <c:pt idx="10">
                  <c:v>45485</c:v>
                </c:pt>
                <c:pt idx="11">
                  <c:v>45488</c:v>
                </c:pt>
                <c:pt idx="12">
                  <c:v>45489</c:v>
                </c:pt>
                <c:pt idx="13">
                  <c:v>45490</c:v>
                </c:pt>
                <c:pt idx="14">
                  <c:v>45491</c:v>
                </c:pt>
                <c:pt idx="15">
                  <c:v>45492</c:v>
                </c:pt>
                <c:pt idx="16">
                  <c:v>45495</c:v>
                </c:pt>
                <c:pt idx="17">
                  <c:v>45496</c:v>
                </c:pt>
                <c:pt idx="18">
                  <c:v>45497</c:v>
                </c:pt>
                <c:pt idx="19">
                  <c:v>45498</c:v>
                </c:pt>
                <c:pt idx="20">
                  <c:v>45499</c:v>
                </c:pt>
                <c:pt idx="21">
                  <c:v>45502</c:v>
                </c:pt>
                <c:pt idx="22">
                  <c:v>45503</c:v>
                </c:pt>
                <c:pt idx="23">
                  <c:v>45504</c:v>
                </c:pt>
                <c:pt idx="24">
                  <c:v>45505</c:v>
                </c:pt>
                <c:pt idx="25">
                  <c:v>45506</c:v>
                </c:pt>
                <c:pt idx="26">
                  <c:v>45509</c:v>
                </c:pt>
                <c:pt idx="27">
                  <c:v>45510</c:v>
                </c:pt>
                <c:pt idx="28">
                  <c:v>45511</c:v>
                </c:pt>
                <c:pt idx="29">
                  <c:v>45512</c:v>
                </c:pt>
                <c:pt idx="30">
                  <c:v>45513</c:v>
                </c:pt>
                <c:pt idx="31">
                  <c:v>45516</c:v>
                </c:pt>
                <c:pt idx="32">
                  <c:v>45517</c:v>
                </c:pt>
                <c:pt idx="33">
                  <c:v>45518</c:v>
                </c:pt>
                <c:pt idx="34">
                  <c:v>45519</c:v>
                </c:pt>
                <c:pt idx="35">
                  <c:v>45520</c:v>
                </c:pt>
                <c:pt idx="36">
                  <c:v>45523</c:v>
                </c:pt>
                <c:pt idx="37">
                  <c:v>45524</c:v>
                </c:pt>
                <c:pt idx="38">
                  <c:v>45525</c:v>
                </c:pt>
                <c:pt idx="39">
                  <c:v>45526</c:v>
                </c:pt>
                <c:pt idx="40">
                  <c:v>45527</c:v>
                </c:pt>
                <c:pt idx="41">
                  <c:v>45530</c:v>
                </c:pt>
                <c:pt idx="42">
                  <c:v>45531</c:v>
                </c:pt>
                <c:pt idx="43">
                  <c:v>45532</c:v>
                </c:pt>
                <c:pt idx="44">
                  <c:v>45533</c:v>
                </c:pt>
                <c:pt idx="45">
                  <c:v>45534</c:v>
                </c:pt>
                <c:pt idx="46">
                  <c:v>45537</c:v>
                </c:pt>
                <c:pt idx="47">
                  <c:v>45538</c:v>
                </c:pt>
                <c:pt idx="48">
                  <c:v>45539</c:v>
                </c:pt>
                <c:pt idx="49">
                  <c:v>45540</c:v>
                </c:pt>
                <c:pt idx="50">
                  <c:v>45541</c:v>
                </c:pt>
                <c:pt idx="51">
                  <c:v>45544</c:v>
                </c:pt>
                <c:pt idx="52">
                  <c:v>45545</c:v>
                </c:pt>
                <c:pt idx="53">
                  <c:v>45546</c:v>
                </c:pt>
                <c:pt idx="54">
                  <c:v>45547</c:v>
                </c:pt>
                <c:pt idx="55">
                  <c:v>45548</c:v>
                </c:pt>
                <c:pt idx="56">
                  <c:v>45551</c:v>
                </c:pt>
                <c:pt idx="57">
                  <c:v>45552</c:v>
                </c:pt>
                <c:pt idx="58">
                  <c:v>45553</c:v>
                </c:pt>
                <c:pt idx="59">
                  <c:v>45554</c:v>
                </c:pt>
                <c:pt idx="60">
                  <c:v>45555</c:v>
                </c:pt>
                <c:pt idx="61">
                  <c:v>45558</c:v>
                </c:pt>
                <c:pt idx="62">
                  <c:v>45559</c:v>
                </c:pt>
                <c:pt idx="63">
                  <c:v>45560</c:v>
                </c:pt>
                <c:pt idx="64">
                  <c:v>45561</c:v>
                </c:pt>
                <c:pt idx="65">
                  <c:v>45562</c:v>
                </c:pt>
                <c:pt idx="66">
                  <c:v>45565</c:v>
                </c:pt>
                <c:pt idx="67">
                  <c:v>45566</c:v>
                </c:pt>
                <c:pt idx="68">
                  <c:v>45567</c:v>
                </c:pt>
                <c:pt idx="69">
                  <c:v>45568</c:v>
                </c:pt>
                <c:pt idx="70">
                  <c:v>45569</c:v>
                </c:pt>
                <c:pt idx="71">
                  <c:v>45572</c:v>
                </c:pt>
                <c:pt idx="72">
                  <c:v>45573</c:v>
                </c:pt>
                <c:pt idx="73">
                  <c:v>45574</c:v>
                </c:pt>
                <c:pt idx="74">
                  <c:v>45575</c:v>
                </c:pt>
                <c:pt idx="75">
                  <c:v>45576</c:v>
                </c:pt>
                <c:pt idx="76">
                  <c:v>45579</c:v>
                </c:pt>
                <c:pt idx="77">
                  <c:v>45580</c:v>
                </c:pt>
                <c:pt idx="78">
                  <c:v>45581</c:v>
                </c:pt>
                <c:pt idx="79">
                  <c:v>45582</c:v>
                </c:pt>
                <c:pt idx="80">
                  <c:v>45583</c:v>
                </c:pt>
                <c:pt idx="81">
                  <c:v>45586</c:v>
                </c:pt>
                <c:pt idx="82">
                  <c:v>45587</c:v>
                </c:pt>
                <c:pt idx="83">
                  <c:v>45588</c:v>
                </c:pt>
                <c:pt idx="84">
                  <c:v>45589</c:v>
                </c:pt>
                <c:pt idx="85">
                  <c:v>45590</c:v>
                </c:pt>
                <c:pt idx="86">
                  <c:v>45593</c:v>
                </c:pt>
                <c:pt idx="87">
                  <c:v>45594</c:v>
                </c:pt>
                <c:pt idx="88">
                  <c:v>45595</c:v>
                </c:pt>
                <c:pt idx="89">
                  <c:v>45596</c:v>
                </c:pt>
                <c:pt idx="90">
                  <c:v>45597</c:v>
                </c:pt>
                <c:pt idx="91">
                  <c:v>45600</c:v>
                </c:pt>
                <c:pt idx="92">
                  <c:v>45601</c:v>
                </c:pt>
                <c:pt idx="93">
                  <c:v>45602</c:v>
                </c:pt>
                <c:pt idx="94">
                  <c:v>45603</c:v>
                </c:pt>
                <c:pt idx="95">
                  <c:v>45604</c:v>
                </c:pt>
                <c:pt idx="96">
                  <c:v>45607</c:v>
                </c:pt>
                <c:pt idx="97">
                  <c:v>45608</c:v>
                </c:pt>
                <c:pt idx="98">
                  <c:v>45609</c:v>
                </c:pt>
                <c:pt idx="99">
                  <c:v>45610</c:v>
                </c:pt>
                <c:pt idx="100">
                  <c:v>45611</c:v>
                </c:pt>
                <c:pt idx="101">
                  <c:v>45614</c:v>
                </c:pt>
                <c:pt idx="102">
                  <c:v>45615</c:v>
                </c:pt>
                <c:pt idx="103">
                  <c:v>45616</c:v>
                </c:pt>
                <c:pt idx="104">
                  <c:v>45617</c:v>
                </c:pt>
                <c:pt idx="105">
                  <c:v>45618</c:v>
                </c:pt>
                <c:pt idx="106">
                  <c:v>45621</c:v>
                </c:pt>
                <c:pt idx="107">
                  <c:v>45622</c:v>
                </c:pt>
                <c:pt idx="108">
                  <c:v>45623</c:v>
                </c:pt>
                <c:pt idx="109">
                  <c:v>45624</c:v>
                </c:pt>
                <c:pt idx="110">
                  <c:v>45625</c:v>
                </c:pt>
                <c:pt idx="111">
                  <c:v>45628</c:v>
                </c:pt>
                <c:pt idx="112">
                  <c:v>45629</c:v>
                </c:pt>
                <c:pt idx="113">
                  <c:v>45630</c:v>
                </c:pt>
                <c:pt idx="114">
                  <c:v>45631</c:v>
                </c:pt>
                <c:pt idx="115">
                  <c:v>45632</c:v>
                </c:pt>
                <c:pt idx="116">
                  <c:v>45635</c:v>
                </c:pt>
                <c:pt idx="117">
                  <c:v>45636</c:v>
                </c:pt>
                <c:pt idx="118">
                  <c:v>45637</c:v>
                </c:pt>
                <c:pt idx="119">
                  <c:v>45638</c:v>
                </c:pt>
                <c:pt idx="120">
                  <c:v>45639</c:v>
                </c:pt>
                <c:pt idx="121">
                  <c:v>45642</c:v>
                </c:pt>
                <c:pt idx="122">
                  <c:v>45643</c:v>
                </c:pt>
                <c:pt idx="123">
                  <c:v>45644</c:v>
                </c:pt>
                <c:pt idx="124">
                  <c:v>45645</c:v>
                </c:pt>
                <c:pt idx="125">
                  <c:v>45646</c:v>
                </c:pt>
                <c:pt idx="126">
                  <c:v>45649</c:v>
                </c:pt>
                <c:pt idx="127">
                  <c:v>45650</c:v>
                </c:pt>
                <c:pt idx="128">
                  <c:v>45651</c:v>
                </c:pt>
                <c:pt idx="129">
                  <c:v>45652</c:v>
                </c:pt>
                <c:pt idx="130">
                  <c:v>45653</c:v>
                </c:pt>
                <c:pt idx="131">
                  <c:v>45656</c:v>
                </c:pt>
                <c:pt idx="132">
                  <c:v>45657</c:v>
                </c:pt>
                <c:pt idx="133">
                  <c:v>45658</c:v>
                </c:pt>
                <c:pt idx="134">
                  <c:v>45659</c:v>
                </c:pt>
                <c:pt idx="135">
                  <c:v>45660</c:v>
                </c:pt>
                <c:pt idx="136">
                  <c:v>45663</c:v>
                </c:pt>
                <c:pt idx="137">
                  <c:v>45664</c:v>
                </c:pt>
                <c:pt idx="138">
                  <c:v>45665</c:v>
                </c:pt>
                <c:pt idx="139">
                  <c:v>45666</c:v>
                </c:pt>
                <c:pt idx="140">
                  <c:v>45667</c:v>
                </c:pt>
                <c:pt idx="141">
                  <c:v>45670</c:v>
                </c:pt>
                <c:pt idx="142">
                  <c:v>45671</c:v>
                </c:pt>
                <c:pt idx="143">
                  <c:v>45672</c:v>
                </c:pt>
                <c:pt idx="144">
                  <c:v>45673</c:v>
                </c:pt>
                <c:pt idx="145">
                  <c:v>45674</c:v>
                </c:pt>
                <c:pt idx="146">
                  <c:v>45677</c:v>
                </c:pt>
                <c:pt idx="147">
                  <c:v>45678</c:v>
                </c:pt>
                <c:pt idx="148">
                  <c:v>45679</c:v>
                </c:pt>
                <c:pt idx="149">
                  <c:v>45680</c:v>
                </c:pt>
                <c:pt idx="150">
                  <c:v>45681</c:v>
                </c:pt>
                <c:pt idx="151">
                  <c:v>45684</c:v>
                </c:pt>
                <c:pt idx="152">
                  <c:v>45685</c:v>
                </c:pt>
                <c:pt idx="153">
                  <c:v>45686</c:v>
                </c:pt>
                <c:pt idx="154">
                  <c:v>45687</c:v>
                </c:pt>
                <c:pt idx="155">
                  <c:v>45688</c:v>
                </c:pt>
                <c:pt idx="156">
                  <c:v>45691</c:v>
                </c:pt>
                <c:pt idx="157">
                  <c:v>45692</c:v>
                </c:pt>
                <c:pt idx="158">
                  <c:v>45693</c:v>
                </c:pt>
                <c:pt idx="159">
                  <c:v>45694</c:v>
                </c:pt>
                <c:pt idx="160">
                  <c:v>45695</c:v>
                </c:pt>
                <c:pt idx="161">
                  <c:v>45698</c:v>
                </c:pt>
                <c:pt idx="162">
                  <c:v>45699</c:v>
                </c:pt>
                <c:pt idx="163">
                  <c:v>45700</c:v>
                </c:pt>
                <c:pt idx="164">
                  <c:v>45701</c:v>
                </c:pt>
                <c:pt idx="165">
                  <c:v>45702</c:v>
                </c:pt>
                <c:pt idx="166">
                  <c:v>45705</c:v>
                </c:pt>
                <c:pt idx="167">
                  <c:v>45706</c:v>
                </c:pt>
                <c:pt idx="168">
                  <c:v>45707</c:v>
                </c:pt>
                <c:pt idx="169">
                  <c:v>45708</c:v>
                </c:pt>
                <c:pt idx="170">
                  <c:v>45709</c:v>
                </c:pt>
                <c:pt idx="171">
                  <c:v>45712</c:v>
                </c:pt>
                <c:pt idx="172">
                  <c:v>45713</c:v>
                </c:pt>
                <c:pt idx="173">
                  <c:v>45714</c:v>
                </c:pt>
                <c:pt idx="174">
                  <c:v>45715</c:v>
                </c:pt>
                <c:pt idx="175">
                  <c:v>45716</c:v>
                </c:pt>
                <c:pt idx="176">
                  <c:v>45719</c:v>
                </c:pt>
                <c:pt idx="177">
                  <c:v>45720</c:v>
                </c:pt>
                <c:pt idx="178">
                  <c:v>45721</c:v>
                </c:pt>
                <c:pt idx="179">
                  <c:v>45722</c:v>
                </c:pt>
                <c:pt idx="180">
                  <c:v>45723</c:v>
                </c:pt>
                <c:pt idx="181">
                  <c:v>45726</c:v>
                </c:pt>
                <c:pt idx="182">
                  <c:v>45727</c:v>
                </c:pt>
                <c:pt idx="183">
                  <c:v>45728</c:v>
                </c:pt>
                <c:pt idx="184">
                  <c:v>45729</c:v>
                </c:pt>
                <c:pt idx="185">
                  <c:v>45730</c:v>
                </c:pt>
                <c:pt idx="186">
                  <c:v>45733</c:v>
                </c:pt>
                <c:pt idx="187">
                  <c:v>45734</c:v>
                </c:pt>
                <c:pt idx="188">
                  <c:v>45735</c:v>
                </c:pt>
                <c:pt idx="189">
                  <c:v>45736</c:v>
                </c:pt>
                <c:pt idx="190">
                  <c:v>45737</c:v>
                </c:pt>
                <c:pt idx="191">
                  <c:v>45740</c:v>
                </c:pt>
                <c:pt idx="192">
                  <c:v>45741</c:v>
                </c:pt>
                <c:pt idx="193">
                  <c:v>45742</c:v>
                </c:pt>
                <c:pt idx="194">
                  <c:v>45743</c:v>
                </c:pt>
                <c:pt idx="195">
                  <c:v>45744</c:v>
                </c:pt>
                <c:pt idx="196">
                  <c:v>45747</c:v>
                </c:pt>
                <c:pt idx="197">
                  <c:v>45748</c:v>
                </c:pt>
                <c:pt idx="198">
                  <c:v>45749</c:v>
                </c:pt>
                <c:pt idx="199">
                  <c:v>45750</c:v>
                </c:pt>
                <c:pt idx="200">
                  <c:v>45751</c:v>
                </c:pt>
                <c:pt idx="201">
                  <c:v>45754</c:v>
                </c:pt>
                <c:pt idx="202">
                  <c:v>45755</c:v>
                </c:pt>
                <c:pt idx="203">
                  <c:v>45756</c:v>
                </c:pt>
                <c:pt idx="204">
                  <c:v>45757</c:v>
                </c:pt>
                <c:pt idx="205">
                  <c:v>45758</c:v>
                </c:pt>
                <c:pt idx="206">
                  <c:v>45761</c:v>
                </c:pt>
                <c:pt idx="207">
                  <c:v>45762</c:v>
                </c:pt>
                <c:pt idx="208">
                  <c:v>45763</c:v>
                </c:pt>
                <c:pt idx="209">
                  <c:v>45764</c:v>
                </c:pt>
                <c:pt idx="210">
                  <c:v>45765</c:v>
                </c:pt>
                <c:pt idx="211">
                  <c:v>45768</c:v>
                </c:pt>
                <c:pt idx="212">
                  <c:v>45769</c:v>
                </c:pt>
                <c:pt idx="213">
                  <c:v>45770</c:v>
                </c:pt>
                <c:pt idx="214">
                  <c:v>45771</c:v>
                </c:pt>
                <c:pt idx="215">
                  <c:v>45772</c:v>
                </c:pt>
                <c:pt idx="216">
                  <c:v>45775</c:v>
                </c:pt>
                <c:pt idx="217">
                  <c:v>45776</c:v>
                </c:pt>
                <c:pt idx="218">
                  <c:v>45777</c:v>
                </c:pt>
                <c:pt idx="219">
                  <c:v>45778</c:v>
                </c:pt>
                <c:pt idx="220">
                  <c:v>45779</c:v>
                </c:pt>
                <c:pt idx="221">
                  <c:v>45782</c:v>
                </c:pt>
                <c:pt idx="222">
                  <c:v>45783</c:v>
                </c:pt>
                <c:pt idx="223">
                  <c:v>45784</c:v>
                </c:pt>
                <c:pt idx="224">
                  <c:v>45785</c:v>
                </c:pt>
                <c:pt idx="225">
                  <c:v>45786</c:v>
                </c:pt>
                <c:pt idx="226">
                  <c:v>45789</c:v>
                </c:pt>
                <c:pt idx="227">
                  <c:v>45790</c:v>
                </c:pt>
                <c:pt idx="228">
                  <c:v>45791</c:v>
                </c:pt>
                <c:pt idx="229">
                  <c:v>45792</c:v>
                </c:pt>
                <c:pt idx="230">
                  <c:v>45793</c:v>
                </c:pt>
                <c:pt idx="231">
                  <c:v>45796</c:v>
                </c:pt>
                <c:pt idx="232">
                  <c:v>45797</c:v>
                </c:pt>
                <c:pt idx="233">
                  <c:v>45798</c:v>
                </c:pt>
                <c:pt idx="234">
                  <c:v>45799</c:v>
                </c:pt>
                <c:pt idx="235">
                  <c:v>45800</c:v>
                </c:pt>
                <c:pt idx="236">
                  <c:v>45803</c:v>
                </c:pt>
                <c:pt idx="237">
                  <c:v>45804</c:v>
                </c:pt>
                <c:pt idx="238">
                  <c:v>45805</c:v>
                </c:pt>
                <c:pt idx="239">
                  <c:v>45806</c:v>
                </c:pt>
                <c:pt idx="240">
                  <c:v>45807</c:v>
                </c:pt>
                <c:pt idx="241">
                  <c:v>45810</c:v>
                </c:pt>
                <c:pt idx="242">
                  <c:v>45811</c:v>
                </c:pt>
                <c:pt idx="243">
                  <c:v>45812</c:v>
                </c:pt>
                <c:pt idx="244">
                  <c:v>45813</c:v>
                </c:pt>
                <c:pt idx="245">
                  <c:v>45814</c:v>
                </c:pt>
                <c:pt idx="246">
                  <c:v>45817</c:v>
                </c:pt>
                <c:pt idx="247">
                  <c:v>45818</c:v>
                </c:pt>
                <c:pt idx="248">
                  <c:v>45819</c:v>
                </c:pt>
                <c:pt idx="249">
                  <c:v>45820</c:v>
                </c:pt>
                <c:pt idx="250">
                  <c:v>45821</c:v>
                </c:pt>
                <c:pt idx="251">
                  <c:v>45824</c:v>
                </c:pt>
                <c:pt idx="252">
                  <c:v>45825</c:v>
                </c:pt>
                <c:pt idx="253">
                  <c:v>45826</c:v>
                </c:pt>
                <c:pt idx="254">
                  <c:v>45827</c:v>
                </c:pt>
                <c:pt idx="255">
                  <c:v>45828</c:v>
                </c:pt>
                <c:pt idx="256">
                  <c:v>45831</c:v>
                </c:pt>
                <c:pt idx="257">
                  <c:v>45832</c:v>
                </c:pt>
                <c:pt idx="258">
                  <c:v>45833</c:v>
                </c:pt>
                <c:pt idx="259">
                  <c:v>45834</c:v>
                </c:pt>
                <c:pt idx="260">
                  <c:v>45835</c:v>
                </c:pt>
                <c:pt idx="261">
                  <c:v>45838</c:v>
                </c:pt>
              </c:numCache>
            </c:numRef>
          </c:cat>
          <c:val>
            <c:numRef>
              <c:f>Sheet1!$D$2:$D$263</c:f>
              <c:numCache>
                <c:formatCode>General</c:formatCode>
                <c:ptCount val="262"/>
                <c:pt idx="197">
                  <c:v>500</c:v>
                </c:pt>
                <c:pt idx="198">
                  <c:v>500</c:v>
                </c:pt>
                <c:pt idx="199">
                  <c:v>500</c:v>
                </c:pt>
                <c:pt idx="200">
                  <c:v>500</c:v>
                </c:pt>
                <c:pt idx="201">
                  <c:v>500</c:v>
                </c:pt>
                <c:pt idx="202">
                  <c:v>500</c:v>
                </c:pt>
                <c:pt idx="203">
                  <c:v>500</c:v>
                </c:pt>
                <c:pt idx="204">
                  <c:v>500</c:v>
                </c:pt>
                <c:pt idx="205">
                  <c:v>500</c:v>
                </c:pt>
                <c:pt idx="206">
                  <c:v>500</c:v>
                </c:pt>
                <c:pt idx="207">
                  <c:v>500</c:v>
                </c:pt>
                <c:pt idx="208">
                  <c:v>500</c:v>
                </c:pt>
                <c:pt idx="209">
                  <c:v>500</c:v>
                </c:pt>
                <c:pt idx="210">
                  <c:v>500</c:v>
                </c:pt>
                <c:pt idx="211">
                  <c:v>500</c:v>
                </c:pt>
                <c:pt idx="212">
                  <c:v>500</c:v>
                </c:pt>
                <c:pt idx="213">
                  <c:v>500</c:v>
                </c:pt>
                <c:pt idx="214">
                  <c:v>500</c:v>
                </c:pt>
                <c:pt idx="215">
                  <c:v>500</c:v>
                </c:pt>
                <c:pt idx="216">
                  <c:v>500</c:v>
                </c:pt>
                <c:pt idx="217">
                  <c:v>500</c:v>
                </c:pt>
                <c:pt idx="218">
                  <c:v>500</c:v>
                </c:pt>
                <c:pt idx="219">
                  <c:v>500</c:v>
                </c:pt>
                <c:pt idx="220">
                  <c:v>500</c:v>
                </c:pt>
                <c:pt idx="221">
                  <c:v>500</c:v>
                </c:pt>
                <c:pt idx="222">
                  <c:v>500</c:v>
                </c:pt>
                <c:pt idx="223">
                  <c:v>500</c:v>
                </c:pt>
                <c:pt idx="224">
                  <c:v>500</c:v>
                </c:pt>
                <c:pt idx="225">
                  <c:v>500</c:v>
                </c:pt>
                <c:pt idx="226">
                  <c:v>500</c:v>
                </c:pt>
                <c:pt idx="227">
                  <c:v>500</c:v>
                </c:pt>
                <c:pt idx="228">
                  <c:v>500</c:v>
                </c:pt>
                <c:pt idx="229">
                  <c:v>500</c:v>
                </c:pt>
                <c:pt idx="230">
                  <c:v>500</c:v>
                </c:pt>
                <c:pt idx="231">
                  <c:v>500</c:v>
                </c:pt>
                <c:pt idx="232">
                  <c:v>500</c:v>
                </c:pt>
                <c:pt idx="233">
                  <c:v>500</c:v>
                </c:pt>
                <c:pt idx="234">
                  <c:v>500</c:v>
                </c:pt>
                <c:pt idx="235">
                  <c:v>500</c:v>
                </c:pt>
                <c:pt idx="236">
                  <c:v>500</c:v>
                </c:pt>
                <c:pt idx="237">
                  <c:v>500</c:v>
                </c:pt>
                <c:pt idx="238">
                  <c:v>500</c:v>
                </c:pt>
                <c:pt idx="239">
                  <c:v>500</c:v>
                </c:pt>
                <c:pt idx="240">
                  <c:v>500</c:v>
                </c:pt>
                <c:pt idx="241">
                  <c:v>500</c:v>
                </c:pt>
                <c:pt idx="242">
                  <c:v>500</c:v>
                </c:pt>
                <c:pt idx="243">
                  <c:v>500</c:v>
                </c:pt>
                <c:pt idx="244">
                  <c:v>500</c:v>
                </c:pt>
                <c:pt idx="245">
                  <c:v>500</c:v>
                </c:pt>
                <c:pt idx="246">
                  <c:v>500</c:v>
                </c:pt>
                <c:pt idx="247">
                  <c:v>500</c:v>
                </c:pt>
                <c:pt idx="248">
                  <c:v>500</c:v>
                </c:pt>
                <c:pt idx="249">
                  <c:v>500</c:v>
                </c:pt>
                <c:pt idx="250">
                  <c:v>500</c:v>
                </c:pt>
                <c:pt idx="251">
                  <c:v>500</c:v>
                </c:pt>
                <c:pt idx="252">
                  <c:v>500</c:v>
                </c:pt>
                <c:pt idx="253">
                  <c:v>500</c:v>
                </c:pt>
                <c:pt idx="254">
                  <c:v>500</c:v>
                </c:pt>
                <c:pt idx="255">
                  <c:v>500</c:v>
                </c:pt>
                <c:pt idx="256">
                  <c:v>500</c:v>
                </c:pt>
                <c:pt idx="257">
                  <c:v>500</c:v>
                </c:pt>
                <c:pt idx="258">
                  <c:v>500</c:v>
                </c:pt>
                <c:pt idx="259">
                  <c:v>500</c:v>
                </c:pt>
                <c:pt idx="260">
                  <c:v>500</c:v>
                </c:pt>
                <c:pt idx="261">
                  <c:v>500</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44A1-4B7F-A94A-9F90A673EBBE}"/>
            </c:ext>
          </c:extLst>
        </c:ser>
        <c:dLbls>
          <c:showLegendKey val="0"/>
          <c:showVal val="0"/>
          <c:showCatName val="0"/>
          <c:showSerName val="0"/>
          <c:showPercent val="0"/>
          <c:showBubbleSize val="0"/>
        </c:dLbls>
        <c:axId val="43202048"/>
        <c:axId val="43203584"/>
      </c:areaChart>
      <c:lineChart>
        <c:grouping val="standard"/>
        <c:varyColors val="0"/>
        <c:ser>
          <c:idx val="0"/>
          <c:order val="0"/>
          <c:tx>
            <c:strRef>
              <c:f>Sheet1!$B$1</c:f>
              <c:strCache>
                <c:ptCount val="1"/>
                <c:pt idx="0">
                  <c:v>MSCI All Country World Index (gross div.)</c:v>
                </c:pt>
              </c:strCache>
            </c:strRef>
          </c:tx>
          <c:spPr>
            <a:ln w="28575">
              <a:solidFill>
                <a:schemeClr val="bg1">
                  <a:lumMod val="65000"/>
                </a:schemeClr>
              </a:solidFill>
            </a:ln>
          </c:spPr>
          <c:marker>
            <c:symbol val="none"/>
          </c:marker>
          <c:cat>
            <c:numRef>
              <c:f>Sheet1!$A$2:$A$263</c:f>
              <c:numCache>
                <c:formatCode>m/d/yyyy</c:formatCode>
                <c:ptCount val="262"/>
                <c:pt idx="0">
                  <c:v>45473</c:v>
                </c:pt>
                <c:pt idx="1">
                  <c:v>45474</c:v>
                </c:pt>
                <c:pt idx="2">
                  <c:v>45475</c:v>
                </c:pt>
                <c:pt idx="3">
                  <c:v>45476</c:v>
                </c:pt>
                <c:pt idx="4">
                  <c:v>45477</c:v>
                </c:pt>
                <c:pt idx="5">
                  <c:v>45478</c:v>
                </c:pt>
                <c:pt idx="6">
                  <c:v>45481</c:v>
                </c:pt>
                <c:pt idx="7">
                  <c:v>45482</c:v>
                </c:pt>
                <c:pt idx="8">
                  <c:v>45483</c:v>
                </c:pt>
                <c:pt idx="9">
                  <c:v>45484</c:v>
                </c:pt>
                <c:pt idx="10">
                  <c:v>45485</c:v>
                </c:pt>
                <c:pt idx="11">
                  <c:v>45488</c:v>
                </c:pt>
                <c:pt idx="12">
                  <c:v>45489</c:v>
                </c:pt>
                <c:pt idx="13">
                  <c:v>45490</c:v>
                </c:pt>
                <c:pt idx="14">
                  <c:v>45491</c:v>
                </c:pt>
                <c:pt idx="15">
                  <c:v>45492</c:v>
                </c:pt>
                <c:pt idx="16">
                  <c:v>45495</c:v>
                </c:pt>
                <c:pt idx="17">
                  <c:v>45496</c:v>
                </c:pt>
                <c:pt idx="18">
                  <c:v>45497</c:v>
                </c:pt>
                <c:pt idx="19">
                  <c:v>45498</c:v>
                </c:pt>
                <c:pt idx="20">
                  <c:v>45499</c:v>
                </c:pt>
                <c:pt idx="21">
                  <c:v>45502</c:v>
                </c:pt>
                <c:pt idx="22">
                  <c:v>45503</c:v>
                </c:pt>
                <c:pt idx="23">
                  <c:v>45504</c:v>
                </c:pt>
                <c:pt idx="24">
                  <c:v>45505</c:v>
                </c:pt>
                <c:pt idx="25">
                  <c:v>45506</c:v>
                </c:pt>
                <c:pt idx="26">
                  <c:v>45509</c:v>
                </c:pt>
                <c:pt idx="27">
                  <c:v>45510</c:v>
                </c:pt>
                <c:pt idx="28">
                  <c:v>45511</c:v>
                </c:pt>
                <c:pt idx="29">
                  <c:v>45512</c:v>
                </c:pt>
                <c:pt idx="30">
                  <c:v>45513</c:v>
                </c:pt>
                <c:pt idx="31">
                  <c:v>45516</c:v>
                </c:pt>
                <c:pt idx="32">
                  <c:v>45517</c:v>
                </c:pt>
                <c:pt idx="33">
                  <c:v>45518</c:v>
                </c:pt>
                <c:pt idx="34">
                  <c:v>45519</c:v>
                </c:pt>
                <c:pt idx="35">
                  <c:v>45520</c:v>
                </c:pt>
                <c:pt idx="36">
                  <c:v>45523</c:v>
                </c:pt>
                <c:pt idx="37">
                  <c:v>45524</c:v>
                </c:pt>
                <c:pt idx="38">
                  <c:v>45525</c:v>
                </c:pt>
                <c:pt idx="39">
                  <c:v>45526</c:v>
                </c:pt>
                <c:pt idx="40">
                  <c:v>45527</c:v>
                </c:pt>
                <c:pt idx="41">
                  <c:v>45530</c:v>
                </c:pt>
                <c:pt idx="42">
                  <c:v>45531</c:v>
                </c:pt>
                <c:pt idx="43">
                  <c:v>45532</c:v>
                </c:pt>
                <c:pt idx="44">
                  <c:v>45533</c:v>
                </c:pt>
                <c:pt idx="45">
                  <c:v>45534</c:v>
                </c:pt>
                <c:pt idx="46">
                  <c:v>45537</c:v>
                </c:pt>
                <c:pt idx="47">
                  <c:v>45538</c:v>
                </c:pt>
                <c:pt idx="48">
                  <c:v>45539</c:v>
                </c:pt>
                <c:pt idx="49">
                  <c:v>45540</c:v>
                </c:pt>
                <c:pt idx="50">
                  <c:v>45541</c:v>
                </c:pt>
                <c:pt idx="51">
                  <c:v>45544</c:v>
                </c:pt>
                <c:pt idx="52">
                  <c:v>45545</c:v>
                </c:pt>
                <c:pt idx="53">
                  <c:v>45546</c:v>
                </c:pt>
                <c:pt idx="54">
                  <c:v>45547</c:v>
                </c:pt>
                <c:pt idx="55">
                  <c:v>45548</c:v>
                </c:pt>
                <c:pt idx="56">
                  <c:v>45551</c:v>
                </c:pt>
                <c:pt idx="57">
                  <c:v>45552</c:v>
                </c:pt>
                <c:pt idx="58">
                  <c:v>45553</c:v>
                </c:pt>
                <c:pt idx="59">
                  <c:v>45554</c:v>
                </c:pt>
                <c:pt idx="60">
                  <c:v>45555</c:v>
                </c:pt>
                <c:pt idx="61">
                  <c:v>45558</c:v>
                </c:pt>
                <c:pt idx="62">
                  <c:v>45559</c:v>
                </c:pt>
                <c:pt idx="63">
                  <c:v>45560</c:v>
                </c:pt>
                <c:pt idx="64">
                  <c:v>45561</c:v>
                </c:pt>
                <c:pt idx="65">
                  <c:v>45562</c:v>
                </c:pt>
                <c:pt idx="66">
                  <c:v>45565</c:v>
                </c:pt>
                <c:pt idx="67">
                  <c:v>45566</c:v>
                </c:pt>
                <c:pt idx="68">
                  <c:v>45567</c:v>
                </c:pt>
                <c:pt idx="69">
                  <c:v>45568</c:v>
                </c:pt>
                <c:pt idx="70">
                  <c:v>45569</c:v>
                </c:pt>
                <c:pt idx="71">
                  <c:v>45572</c:v>
                </c:pt>
                <c:pt idx="72">
                  <c:v>45573</c:v>
                </c:pt>
                <c:pt idx="73">
                  <c:v>45574</c:v>
                </c:pt>
                <c:pt idx="74">
                  <c:v>45575</c:v>
                </c:pt>
                <c:pt idx="75">
                  <c:v>45576</c:v>
                </c:pt>
                <c:pt idx="76">
                  <c:v>45579</c:v>
                </c:pt>
                <c:pt idx="77">
                  <c:v>45580</c:v>
                </c:pt>
                <c:pt idx="78">
                  <c:v>45581</c:v>
                </c:pt>
                <c:pt idx="79">
                  <c:v>45582</c:v>
                </c:pt>
                <c:pt idx="80">
                  <c:v>45583</c:v>
                </c:pt>
                <c:pt idx="81">
                  <c:v>45586</c:v>
                </c:pt>
                <c:pt idx="82">
                  <c:v>45587</c:v>
                </c:pt>
                <c:pt idx="83">
                  <c:v>45588</c:v>
                </c:pt>
                <c:pt idx="84">
                  <c:v>45589</c:v>
                </c:pt>
                <c:pt idx="85">
                  <c:v>45590</c:v>
                </c:pt>
                <c:pt idx="86">
                  <c:v>45593</c:v>
                </c:pt>
                <c:pt idx="87">
                  <c:v>45594</c:v>
                </c:pt>
                <c:pt idx="88">
                  <c:v>45595</c:v>
                </c:pt>
                <c:pt idx="89">
                  <c:v>45596</c:v>
                </c:pt>
                <c:pt idx="90">
                  <c:v>45597</c:v>
                </c:pt>
                <c:pt idx="91">
                  <c:v>45600</c:v>
                </c:pt>
                <c:pt idx="92">
                  <c:v>45601</c:v>
                </c:pt>
                <c:pt idx="93">
                  <c:v>45602</c:v>
                </c:pt>
                <c:pt idx="94">
                  <c:v>45603</c:v>
                </c:pt>
                <c:pt idx="95">
                  <c:v>45604</c:v>
                </c:pt>
                <c:pt idx="96">
                  <c:v>45607</c:v>
                </c:pt>
                <c:pt idx="97">
                  <c:v>45608</c:v>
                </c:pt>
                <c:pt idx="98">
                  <c:v>45609</c:v>
                </c:pt>
                <c:pt idx="99">
                  <c:v>45610</c:v>
                </c:pt>
                <c:pt idx="100">
                  <c:v>45611</c:v>
                </c:pt>
                <c:pt idx="101">
                  <c:v>45614</c:v>
                </c:pt>
                <c:pt idx="102">
                  <c:v>45615</c:v>
                </c:pt>
                <c:pt idx="103">
                  <c:v>45616</c:v>
                </c:pt>
                <c:pt idx="104">
                  <c:v>45617</c:v>
                </c:pt>
                <c:pt idx="105">
                  <c:v>45618</c:v>
                </c:pt>
                <c:pt idx="106">
                  <c:v>45621</c:v>
                </c:pt>
                <c:pt idx="107">
                  <c:v>45622</c:v>
                </c:pt>
                <c:pt idx="108">
                  <c:v>45623</c:v>
                </c:pt>
                <c:pt idx="109">
                  <c:v>45624</c:v>
                </c:pt>
                <c:pt idx="110">
                  <c:v>45625</c:v>
                </c:pt>
                <c:pt idx="111">
                  <c:v>45628</c:v>
                </c:pt>
                <c:pt idx="112">
                  <c:v>45629</c:v>
                </c:pt>
                <c:pt idx="113">
                  <c:v>45630</c:v>
                </c:pt>
                <c:pt idx="114">
                  <c:v>45631</c:v>
                </c:pt>
                <c:pt idx="115">
                  <c:v>45632</c:v>
                </c:pt>
                <c:pt idx="116">
                  <c:v>45635</c:v>
                </c:pt>
                <c:pt idx="117">
                  <c:v>45636</c:v>
                </c:pt>
                <c:pt idx="118">
                  <c:v>45637</c:v>
                </c:pt>
                <c:pt idx="119">
                  <c:v>45638</c:v>
                </c:pt>
                <c:pt idx="120">
                  <c:v>45639</c:v>
                </c:pt>
                <c:pt idx="121">
                  <c:v>45642</c:v>
                </c:pt>
                <c:pt idx="122">
                  <c:v>45643</c:v>
                </c:pt>
                <c:pt idx="123">
                  <c:v>45644</c:v>
                </c:pt>
                <c:pt idx="124">
                  <c:v>45645</c:v>
                </c:pt>
                <c:pt idx="125">
                  <c:v>45646</c:v>
                </c:pt>
                <c:pt idx="126">
                  <c:v>45649</c:v>
                </c:pt>
                <c:pt idx="127">
                  <c:v>45650</c:v>
                </c:pt>
                <c:pt idx="128">
                  <c:v>45651</c:v>
                </c:pt>
                <c:pt idx="129">
                  <c:v>45652</c:v>
                </c:pt>
                <c:pt idx="130">
                  <c:v>45653</c:v>
                </c:pt>
                <c:pt idx="131">
                  <c:v>45656</c:v>
                </c:pt>
                <c:pt idx="132">
                  <c:v>45657</c:v>
                </c:pt>
                <c:pt idx="133">
                  <c:v>45658</c:v>
                </c:pt>
                <c:pt idx="134">
                  <c:v>45659</c:v>
                </c:pt>
                <c:pt idx="135">
                  <c:v>45660</c:v>
                </c:pt>
                <c:pt idx="136">
                  <c:v>45663</c:v>
                </c:pt>
                <c:pt idx="137">
                  <c:v>45664</c:v>
                </c:pt>
                <c:pt idx="138">
                  <c:v>45665</c:v>
                </c:pt>
                <c:pt idx="139">
                  <c:v>45666</c:v>
                </c:pt>
                <c:pt idx="140">
                  <c:v>45667</c:v>
                </c:pt>
                <c:pt idx="141">
                  <c:v>45670</c:v>
                </c:pt>
                <c:pt idx="142">
                  <c:v>45671</c:v>
                </c:pt>
                <c:pt idx="143">
                  <c:v>45672</c:v>
                </c:pt>
                <c:pt idx="144">
                  <c:v>45673</c:v>
                </c:pt>
                <c:pt idx="145">
                  <c:v>45674</c:v>
                </c:pt>
                <c:pt idx="146">
                  <c:v>45677</c:v>
                </c:pt>
                <c:pt idx="147">
                  <c:v>45678</c:v>
                </c:pt>
                <c:pt idx="148">
                  <c:v>45679</c:v>
                </c:pt>
                <c:pt idx="149">
                  <c:v>45680</c:v>
                </c:pt>
                <c:pt idx="150">
                  <c:v>45681</c:v>
                </c:pt>
                <c:pt idx="151">
                  <c:v>45684</c:v>
                </c:pt>
                <c:pt idx="152">
                  <c:v>45685</c:v>
                </c:pt>
                <c:pt idx="153">
                  <c:v>45686</c:v>
                </c:pt>
                <c:pt idx="154">
                  <c:v>45687</c:v>
                </c:pt>
                <c:pt idx="155">
                  <c:v>45688</c:v>
                </c:pt>
                <c:pt idx="156">
                  <c:v>45691</c:v>
                </c:pt>
                <c:pt idx="157">
                  <c:v>45692</c:v>
                </c:pt>
                <c:pt idx="158">
                  <c:v>45693</c:v>
                </c:pt>
                <c:pt idx="159">
                  <c:v>45694</c:v>
                </c:pt>
                <c:pt idx="160">
                  <c:v>45695</c:v>
                </c:pt>
                <c:pt idx="161">
                  <c:v>45698</c:v>
                </c:pt>
                <c:pt idx="162">
                  <c:v>45699</c:v>
                </c:pt>
                <c:pt idx="163">
                  <c:v>45700</c:v>
                </c:pt>
                <c:pt idx="164">
                  <c:v>45701</c:v>
                </c:pt>
                <c:pt idx="165">
                  <c:v>45702</c:v>
                </c:pt>
                <c:pt idx="166">
                  <c:v>45705</c:v>
                </c:pt>
                <c:pt idx="167">
                  <c:v>45706</c:v>
                </c:pt>
                <c:pt idx="168">
                  <c:v>45707</c:v>
                </c:pt>
                <c:pt idx="169">
                  <c:v>45708</c:v>
                </c:pt>
                <c:pt idx="170">
                  <c:v>45709</c:v>
                </c:pt>
                <c:pt idx="171">
                  <c:v>45712</c:v>
                </c:pt>
                <c:pt idx="172">
                  <c:v>45713</c:v>
                </c:pt>
                <c:pt idx="173">
                  <c:v>45714</c:v>
                </c:pt>
                <c:pt idx="174">
                  <c:v>45715</c:v>
                </c:pt>
                <c:pt idx="175">
                  <c:v>45716</c:v>
                </c:pt>
                <c:pt idx="176">
                  <c:v>45719</c:v>
                </c:pt>
                <c:pt idx="177">
                  <c:v>45720</c:v>
                </c:pt>
                <c:pt idx="178">
                  <c:v>45721</c:v>
                </c:pt>
                <c:pt idx="179">
                  <c:v>45722</c:v>
                </c:pt>
                <c:pt idx="180">
                  <c:v>45723</c:v>
                </c:pt>
                <c:pt idx="181">
                  <c:v>45726</c:v>
                </c:pt>
                <c:pt idx="182">
                  <c:v>45727</c:v>
                </c:pt>
                <c:pt idx="183">
                  <c:v>45728</c:v>
                </c:pt>
                <c:pt idx="184">
                  <c:v>45729</c:v>
                </c:pt>
                <c:pt idx="185">
                  <c:v>45730</c:v>
                </c:pt>
                <c:pt idx="186">
                  <c:v>45733</c:v>
                </c:pt>
                <c:pt idx="187">
                  <c:v>45734</c:v>
                </c:pt>
                <c:pt idx="188">
                  <c:v>45735</c:v>
                </c:pt>
                <c:pt idx="189">
                  <c:v>45736</c:v>
                </c:pt>
                <c:pt idx="190">
                  <c:v>45737</c:v>
                </c:pt>
                <c:pt idx="191">
                  <c:v>45740</c:v>
                </c:pt>
                <c:pt idx="192">
                  <c:v>45741</c:v>
                </c:pt>
                <c:pt idx="193">
                  <c:v>45742</c:v>
                </c:pt>
                <c:pt idx="194">
                  <c:v>45743</c:v>
                </c:pt>
                <c:pt idx="195">
                  <c:v>45744</c:v>
                </c:pt>
                <c:pt idx="196">
                  <c:v>45747</c:v>
                </c:pt>
                <c:pt idx="197">
                  <c:v>45748</c:v>
                </c:pt>
                <c:pt idx="198">
                  <c:v>45749</c:v>
                </c:pt>
                <c:pt idx="199">
                  <c:v>45750</c:v>
                </c:pt>
                <c:pt idx="200">
                  <c:v>45751</c:v>
                </c:pt>
                <c:pt idx="201">
                  <c:v>45754</c:v>
                </c:pt>
                <c:pt idx="202">
                  <c:v>45755</c:v>
                </c:pt>
                <c:pt idx="203">
                  <c:v>45756</c:v>
                </c:pt>
                <c:pt idx="204">
                  <c:v>45757</c:v>
                </c:pt>
                <c:pt idx="205">
                  <c:v>45758</c:v>
                </c:pt>
                <c:pt idx="206">
                  <c:v>45761</c:v>
                </c:pt>
                <c:pt idx="207">
                  <c:v>45762</c:v>
                </c:pt>
                <c:pt idx="208">
                  <c:v>45763</c:v>
                </c:pt>
                <c:pt idx="209">
                  <c:v>45764</c:v>
                </c:pt>
                <c:pt idx="210">
                  <c:v>45765</c:v>
                </c:pt>
                <c:pt idx="211">
                  <c:v>45768</c:v>
                </c:pt>
                <c:pt idx="212">
                  <c:v>45769</c:v>
                </c:pt>
                <c:pt idx="213">
                  <c:v>45770</c:v>
                </c:pt>
                <c:pt idx="214">
                  <c:v>45771</c:v>
                </c:pt>
                <c:pt idx="215">
                  <c:v>45772</c:v>
                </c:pt>
                <c:pt idx="216">
                  <c:v>45775</c:v>
                </c:pt>
                <c:pt idx="217">
                  <c:v>45776</c:v>
                </c:pt>
                <c:pt idx="218">
                  <c:v>45777</c:v>
                </c:pt>
                <c:pt idx="219">
                  <c:v>45778</c:v>
                </c:pt>
                <c:pt idx="220">
                  <c:v>45779</c:v>
                </c:pt>
                <c:pt idx="221">
                  <c:v>45782</c:v>
                </c:pt>
                <c:pt idx="222">
                  <c:v>45783</c:v>
                </c:pt>
                <c:pt idx="223">
                  <c:v>45784</c:v>
                </c:pt>
                <c:pt idx="224">
                  <c:v>45785</c:v>
                </c:pt>
                <c:pt idx="225">
                  <c:v>45786</c:v>
                </c:pt>
                <c:pt idx="226">
                  <c:v>45789</c:v>
                </c:pt>
                <c:pt idx="227">
                  <c:v>45790</c:v>
                </c:pt>
                <c:pt idx="228">
                  <c:v>45791</c:v>
                </c:pt>
                <c:pt idx="229">
                  <c:v>45792</c:v>
                </c:pt>
                <c:pt idx="230">
                  <c:v>45793</c:v>
                </c:pt>
                <c:pt idx="231">
                  <c:v>45796</c:v>
                </c:pt>
                <c:pt idx="232">
                  <c:v>45797</c:v>
                </c:pt>
                <c:pt idx="233">
                  <c:v>45798</c:v>
                </c:pt>
                <c:pt idx="234">
                  <c:v>45799</c:v>
                </c:pt>
                <c:pt idx="235">
                  <c:v>45800</c:v>
                </c:pt>
                <c:pt idx="236">
                  <c:v>45803</c:v>
                </c:pt>
                <c:pt idx="237">
                  <c:v>45804</c:v>
                </c:pt>
                <c:pt idx="238">
                  <c:v>45805</c:v>
                </c:pt>
                <c:pt idx="239">
                  <c:v>45806</c:v>
                </c:pt>
                <c:pt idx="240">
                  <c:v>45807</c:v>
                </c:pt>
                <c:pt idx="241">
                  <c:v>45810</c:v>
                </c:pt>
                <c:pt idx="242">
                  <c:v>45811</c:v>
                </c:pt>
                <c:pt idx="243">
                  <c:v>45812</c:v>
                </c:pt>
                <c:pt idx="244">
                  <c:v>45813</c:v>
                </c:pt>
                <c:pt idx="245">
                  <c:v>45814</c:v>
                </c:pt>
                <c:pt idx="246">
                  <c:v>45817</c:v>
                </c:pt>
                <c:pt idx="247">
                  <c:v>45818</c:v>
                </c:pt>
                <c:pt idx="248">
                  <c:v>45819</c:v>
                </c:pt>
                <c:pt idx="249">
                  <c:v>45820</c:v>
                </c:pt>
                <c:pt idx="250">
                  <c:v>45821</c:v>
                </c:pt>
                <c:pt idx="251">
                  <c:v>45824</c:v>
                </c:pt>
                <c:pt idx="252">
                  <c:v>45825</c:v>
                </c:pt>
                <c:pt idx="253">
                  <c:v>45826</c:v>
                </c:pt>
                <c:pt idx="254">
                  <c:v>45827</c:v>
                </c:pt>
                <c:pt idx="255">
                  <c:v>45828</c:v>
                </c:pt>
                <c:pt idx="256">
                  <c:v>45831</c:v>
                </c:pt>
                <c:pt idx="257">
                  <c:v>45832</c:v>
                </c:pt>
                <c:pt idx="258">
                  <c:v>45833</c:v>
                </c:pt>
                <c:pt idx="259">
                  <c:v>45834</c:v>
                </c:pt>
                <c:pt idx="260">
                  <c:v>45835</c:v>
                </c:pt>
                <c:pt idx="261">
                  <c:v>45838</c:v>
                </c:pt>
              </c:numCache>
            </c:numRef>
          </c:cat>
          <c:val>
            <c:numRef>
              <c:f>Sheet1!$B$2:$B$263</c:f>
              <c:numCache>
                <c:formatCode>_(* #,##0.000_);_(* \(#,##0.000\);_(* "-"??_);_(@_)</c:formatCode>
                <c:ptCount val="262"/>
                <c:pt idx="0">
                  <c:v>348.55432128053002</c:v>
                </c:pt>
                <c:pt idx="1">
                  <c:v>350.56136576251998</c:v>
                </c:pt>
                <c:pt idx="2">
                  <c:v>350.95365672629799</c:v>
                </c:pt>
                <c:pt idx="3">
                  <c:v>351.99034733126598</c:v>
                </c:pt>
                <c:pt idx="4">
                  <c:v>352.71147132860602</c:v>
                </c:pt>
                <c:pt idx="5">
                  <c:v>354.15093241341998</c:v>
                </c:pt>
                <c:pt idx="6">
                  <c:v>354.34599602003101</c:v>
                </c:pt>
                <c:pt idx="7">
                  <c:v>354.40612683469499</c:v>
                </c:pt>
                <c:pt idx="8">
                  <c:v>356.96810994205799</c:v>
                </c:pt>
                <c:pt idx="9">
                  <c:v>356.57854507497598</c:v>
                </c:pt>
                <c:pt idx="10">
                  <c:v>358.699413321809</c:v>
                </c:pt>
                <c:pt idx="11">
                  <c:v>359.71835858532199</c:v>
                </c:pt>
                <c:pt idx="12">
                  <c:v>361.89936034644302</c:v>
                </c:pt>
                <c:pt idx="13">
                  <c:v>358.32081341166901</c:v>
                </c:pt>
                <c:pt idx="14">
                  <c:v>355.61925965874201</c:v>
                </c:pt>
                <c:pt idx="15">
                  <c:v>353.72501334494501</c:v>
                </c:pt>
                <c:pt idx="16">
                  <c:v>357.33000737193299</c:v>
                </c:pt>
                <c:pt idx="17">
                  <c:v>357.299623458474</c:v>
                </c:pt>
                <c:pt idx="18">
                  <c:v>351.78831799900399</c:v>
                </c:pt>
                <c:pt idx="19">
                  <c:v>349.99390492450698</c:v>
                </c:pt>
                <c:pt idx="20">
                  <c:v>353.49883866677101</c:v>
                </c:pt>
                <c:pt idx="21">
                  <c:v>354.23627779054601</c:v>
                </c:pt>
                <c:pt idx="22">
                  <c:v>352.77765593113497</c:v>
                </c:pt>
                <c:pt idx="23">
                  <c:v>357.56635254271202</c:v>
                </c:pt>
                <c:pt idx="24">
                  <c:v>353.46867149876999</c:v>
                </c:pt>
                <c:pt idx="25">
                  <c:v>346.81026697365502</c:v>
                </c:pt>
                <c:pt idx="26">
                  <c:v>335.348270503148</c:v>
                </c:pt>
                <c:pt idx="27">
                  <c:v>338.49034207958402</c:v>
                </c:pt>
                <c:pt idx="28">
                  <c:v>336.41157746844601</c:v>
                </c:pt>
                <c:pt idx="29">
                  <c:v>341.79934257156401</c:v>
                </c:pt>
                <c:pt idx="30">
                  <c:v>343.62927561648797</c:v>
                </c:pt>
                <c:pt idx="31">
                  <c:v>343.93059505646403</c:v>
                </c:pt>
                <c:pt idx="32">
                  <c:v>348.69992182099702</c:v>
                </c:pt>
                <c:pt idx="33">
                  <c:v>349.95998961203799</c:v>
                </c:pt>
                <c:pt idx="34">
                  <c:v>354.33312008874901</c:v>
                </c:pt>
                <c:pt idx="35">
                  <c:v>356.771561108848</c:v>
                </c:pt>
                <c:pt idx="36">
                  <c:v>358.34527418571901</c:v>
                </c:pt>
                <c:pt idx="37">
                  <c:v>357.70359462021202</c:v>
                </c:pt>
                <c:pt idx="38">
                  <c:v>358.147783933021</c:v>
                </c:pt>
                <c:pt idx="39">
                  <c:v>356.10167035050102</c:v>
                </c:pt>
                <c:pt idx="40">
                  <c:v>357.72752210875302</c:v>
                </c:pt>
                <c:pt idx="41">
                  <c:v>355.86324594702501</c:v>
                </c:pt>
                <c:pt idx="42">
                  <c:v>355.80317217426801</c:v>
                </c:pt>
                <c:pt idx="43">
                  <c:v>354.34141497212602</c:v>
                </c:pt>
                <c:pt idx="44">
                  <c:v>354.90462456412399</c:v>
                </c:pt>
                <c:pt idx="45">
                  <c:v>357.70305189413898</c:v>
                </c:pt>
                <c:pt idx="46">
                  <c:v>357.878676545085</c:v>
                </c:pt>
                <c:pt idx="47">
                  <c:v>353.56790087495699</c:v>
                </c:pt>
                <c:pt idx="48">
                  <c:v>350.65960066944098</c:v>
                </c:pt>
                <c:pt idx="49">
                  <c:v>349.82745061655402</c:v>
                </c:pt>
                <c:pt idx="50">
                  <c:v>345.909508023066</c:v>
                </c:pt>
                <c:pt idx="51">
                  <c:v>348.757586334503</c:v>
                </c:pt>
                <c:pt idx="52">
                  <c:v>350.32819219979001</c:v>
                </c:pt>
                <c:pt idx="53">
                  <c:v>352.71765261370001</c:v>
                </c:pt>
                <c:pt idx="54">
                  <c:v>355.82329553249099</c:v>
                </c:pt>
                <c:pt idx="55">
                  <c:v>357.724064934816</c:v>
                </c:pt>
                <c:pt idx="56">
                  <c:v>358.77612253823202</c:v>
                </c:pt>
                <c:pt idx="57">
                  <c:v>358.80485752780601</c:v>
                </c:pt>
                <c:pt idx="58">
                  <c:v>357.91746160533103</c:v>
                </c:pt>
                <c:pt idx="59">
                  <c:v>363.22349566671699</c:v>
                </c:pt>
                <c:pt idx="60">
                  <c:v>362.205752948314</c:v>
                </c:pt>
                <c:pt idx="61">
                  <c:v>361.25584163042299</c:v>
                </c:pt>
                <c:pt idx="62">
                  <c:v>362.64599825448101</c:v>
                </c:pt>
                <c:pt idx="63">
                  <c:v>361.750705864731</c:v>
                </c:pt>
                <c:pt idx="64">
                  <c:v>365.13263518423298</c:v>
                </c:pt>
                <c:pt idx="65">
                  <c:v>366.63855233224899</c:v>
                </c:pt>
                <c:pt idx="66">
                  <c:v>366.88191798397901</c:v>
                </c:pt>
                <c:pt idx="67">
                  <c:v>364.18348463732701</c:v>
                </c:pt>
                <c:pt idx="68">
                  <c:v>363.50224217334198</c:v>
                </c:pt>
                <c:pt idx="69">
                  <c:v>363.65855271760501</c:v>
                </c:pt>
                <c:pt idx="70">
                  <c:v>366.87228797131502</c:v>
                </c:pt>
                <c:pt idx="71">
                  <c:v>366.19561419523899</c:v>
                </c:pt>
                <c:pt idx="72">
                  <c:v>368.20028950232</c:v>
                </c:pt>
                <c:pt idx="73">
                  <c:v>370.44531841620301</c:v>
                </c:pt>
                <c:pt idx="74">
                  <c:v>372.08487283256102</c:v>
                </c:pt>
                <c:pt idx="75">
                  <c:v>374.54063987682599</c:v>
                </c:pt>
                <c:pt idx="76">
                  <c:v>376.93396576440398</c:v>
                </c:pt>
                <c:pt idx="77">
                  <c:v>374.64305705018199</c:v>
                </c:pt>
                <c:pt idx="78">
                  <c:v>374.46435189986198</c:v>
                </c:pt>
                <c:pt idx="79">
                  <c:v>374.71171911885102</c:v>
                </c:pt>
                <c:pt idx="80">
                  <c:v>377.21774714263302</c:v>
                </c:pt>
                <c:pt idx="81">
                  <c:v>376.62365691638797</c:v>
                </c:pt>
                <c:pt idx="82">
                  <c:v>375.22672926636898</c:v>
                </c:pt>
                <c:pt idx="83">
                  <c:v>372.902770060715</c:v>
                </c:pt>
                <c:pt idx="84">
                  <c:v>373.58289411039999</c:v>
                </c:pt>
                <c:pt idx="85">
                  <c:v>373.93205144508602</c:v>
                </c:pt>
                <c:pt idx="86">
                  <c:v>375.996843992712</c:v>
                </c:pt>
                <c:pt idx="87">
                  <c:v>376.21581225955703</c:v>
                </c:pt>
                <c:pt idx="88">
                  <c:v>374.90551955187101</c:v>
                </c:pt>
                <c:pt idx="89">
                  <c:v>370.06211147070599</c:v>
                </c:pt>
                <c:pt idx="90">
                  <c:v>370.96539896508</c:v>
                </c:pt>
                <c:pt idx="91">
                  <c:v>369.92055870770702</c:v>
                </c:pt>
                <c:pt idx="92">
                  <c:v>372.58608858202501</c:v>
                </c:pt>
                <c:pt idx="93">
                  <c:v>379.562345719787</c:v>
                </c:pt>
                <c:pt idx="94">
                  <c:v>381.55896196785602</c:v>
                </c:pt>
                <c:pt idx="95">
                  <c:v>382.67037748145901</c:v>
                </c:pt>
                <c:pt idx="96">
                  <c:v>383.62581410887799</c:v>
                </c:pt>
                <c:pt idx="97">
                  <c:v>381.16393442321697</c:v>
                </c:pt>
                <c:pt idx="98">
                  <c:v>381.08383846362398</c:v>
                </c:pt>
                <c:pt idx="99">
                  <c:v>380.62555298439599</c:v>
                </c:pt>
                <c:pt idx="100">
                  <c:v>378.607007219541</c:v>
                </c:pt>
                <c:pt idx="101">
                  <c:v>379.22348138616201</c:v>
                </c:pt>
                <c:pt idx="102">
                  <c:v>378.90026011161302</c:v>
                </c:pt>
                <c:pt idx="103">
                  <c:v>379.078837660815</c:v>
                </c:pt>
                <c:pt idx="104">
                  <c:v>379.13329025091099</c:v>
                </c:pt>
                <c:pt idx="105">
                  <c:v>381.18438163623699</c:v>
                </c:pt>
                <c:pt idx="106">
                  <c:v>383.077879106328</c:v>
                </c:pt>
                <c:pt idx="107">
                  <c:v>385.606887935087</c:v>
                </c:pt>
                <c:pt idx="108">
                  <c:v>384.37566480786103</c:v>
                </c:pt>
                <c:pt idx="109">
                  <c:v>383.96722138392698</c:v>
                </c:pt>
                <c:pt idx="110">
                  <c:v>385.61132179792401</c:v>
                </c:pt>
                <c:pt idx="111">
                  <c:v>388.81139879297598</c:v>
                </c:pt>
                <c:pt idx="112">
                  <c:v>389.92753786317098</c:v>
                </c:pt>
                <c:pt idx="113">
                  <c:v>391.80899699544102</c:v>
                </c:pt>
                <c:pt idx="114">
                  <c:v>390.90728185344</c:v>
                </c:pt>
                <c:pt idx="115">
                  <c:v>394.53224662132499</c:v>
                </c:pt>
                <c:pt idx="116">
                  <c:v>392.58417342689302</c:v>
                </c:pt>
                <c:pt idx="117">
                  <c:v>392.11960604014502</c:v>
                </c:pt>
                <c:pt idx="118">
                  <c:v>393.57372682003597</c:v>
                </c:pt>
                <c:pt idx="119">
                  <c:v>393.47262776574598</c:v>
                </c:pt>
                <c:pt idx="120">
                  <c:v>393.96740586296698</c:v>
                </c:pt>
                <c:pt idx="121">
                  <c:v>394.52834748953802</c:v>
                </c:pt>
                <c:pt idx="122">
                  <c:v>395.10473387606697</c:v>
                </c:pt>
                <c:pt idx="123">
                  <c:v>386.90992265610498</c:v>
                </c:pt>
                <c:pt idx="124">
                  <c:v>385.34034486333798</c:v>
                </c:pt>
                <c:pt idx="125" formatCode="_(* #,##0.00_);_(* \(#,##0.00\);_(* &quot;-&quot;??_);_(@_)">
                  <c:v>387.56629284397798</c:v>
                </c:pt>
                <c:pt idx="126" formatCode="_(* #,##0.00_);_(* \(#,##0.00\);_(* &quot;-&quot;??_);_(@_)">
                  <c:v>391.14441578098598</c:v>
                </c:pt>
                <c:pt idx="127" formatCode="_(* #,##0.00_);_(* \(#,##0.00\);_(* &quot;-&quot;??_);_(@_)">
                  <c:v>393.518865545187</c:v>
                </c:pt>
                <c:pt idx="128" formatCode="_(* #,##0.00_);_(* \(#,##0.00\);_(* &quot;-&quot;??_);_(@_)">
                  <c:v>393.60948369222803</c:v>
                </c:pt>
                <c:pt idx="129" formatCode="_(* #,##0.00_);_(* \(#,##0.00\);_(* &quot;-&quot;??_);_(@_)">
                  <c:v>394.45470983388702</c:v>
                </c:pt>
                <c:pt idx="130" formatCode="_(* #,##0.00_);_(* \(#,##0.00\);_(* &quot;-&quot;??_);_(@_)">
                  <c:v>392.18667264435697</c:v>
                </c:pt>
                <c:pt idx="131" formatCode="_(* #,##0.00_);_(* \(#,##0.00\);_(* &quot;-&quot;??_);_(@_)">
                  <c:v>387.95982956035198</c:v>
                </c:pt>
                <c:pt idx="132" formatCode="_(* #,##0.00_);_(* \(#,##0.00\);_(* &quot;-&quot;??_);_(@_)">
                  <c:v>386.71445643254998</c:v>
                </c:pt>
                <c:pt idx="133" formatCode="_(* #,##0.00_);_(* \(#,##0.00\);_(* &quot;-&quot;??_);_(@_)">
                  <c:v>386.75522433460401</c:v>
                </c:pt>
                <c:pt idx="134" formatCode="_(* #,##0.00_);_(* \(#,##0.00\);_(* &quot;-&quot;??_);_(@_)">
                  <c:v>387.19862666843397</c:v>
                </c:pt>
                <c:pt idx="135" formatCode="_(* #,##0.00_);_(* \(#,##0.00\);_(* &quot;-&quot;??_);_(@_)">
                  <c:v>390.96715907645302</c:v>
                </c:pt>
                <c:pt idx="136" formatCode="_(* #,##0.00_);_(* \(#,##0.00\);_(* &quot;-&quot;??_);_(@_)">
                  <c:v>391.54631565807102</c:v>
                </c:pt>
                <c:pt idx="137" formatCode="_(* #,##0.00_);_(* \(#,##0.00\);_(* &quot;-&quot;??_);_(@_)">
                  <c:v>388.35563856137497</c:v>
                </c:pt>
                <c:pt idx="138" formatCode="_(* #,##0.00_);_(* \(#,##0.00\);_(* &quot;-&quot;??_);_(@_)">
                  <c:v>389.08317477179202</c:v>
                </c:pt>
                <c:pt idx="139" formatCode="_(* #,##0.00_);_(* \(#,##0.00\);_(* &quot;-&quot;??_);_(@_)">
                  <c:v>389.237766076958</c:v>
                </c:pt>
                <c:pt idx="140" formatCode="_(* #,##0.00_);_(* \(#,##0.00\);_(* &quot;-&quot;??_);_(@_)">
                  <c:v>384.538088776515</c:v>
                </c:pt>
                <c:pt idx="141" formatCode="_(* #,##0.00_);_(* \(#,##0.00\);_(* &quot;-&quot;??_);_(@_)">
                  <c:v>383.50982631327201</c:v>
                </c:pt>
                <c:pt idx="142" formatCode="_(* #,##0.00_);_(* \(#,##0.00\);_(* &quot;-&quot;??_);_(@_)">
                  <c:v>382.94606955316101</c:v>
                </c:pt>
                <c:pt idx="143" formatCode="_(* #,##0.00_);_(* \(#,##0.00\);_(* &quot;-&quot;??_);_(@_)">
                  <c:v>388.51613034668998</c:v>
                </c:pt>
                <c:pt idx="144" formatCode="_(* #,##0.00_);_(* \(#,##0.00\);_(* &quot;-&quot;??_);_(@_)">
                  <c:v>390.43693039563999</c:v>
                </c:pt>
                <c:pt idx="145" formatCode="_(* #,##0.00_);_(* \(#,##0.00\);_(* &quot;-&quot;??_);_(@_)">
                  <c:v>393.811129452356</c:v>
                </c:pt>
                <c:pt idx="146" formatCode="_(* #,##0.00_);_(* \(#,##0.00\);_(* &quot;-&quot;??_);_(@_)">
                  <c:v>393.53385806282103</c:v>
                </c:pt>
                <c:pt idx="147" formatCode="_(* #,##0.00_);_(* \(#,##0.00\);_(* &quot;-&quot;??_);_(@_)">
                  <c:v>397.262560042671</c:v>
                </c:pt>
                <c:pt idx="148" formatCode="_(* #,##0.00_);_(* \(#,##0.00\);_(* &quot;-&quot;??_);_(@_)">
                  <c:v>399.27542368745299</c:v>
                </c:pt>
                <c:pt idx="149" formatCode="_(* #,##0.00_);_(* \(#,##0.00\);_(* &quot;-&quot;??_);_(@_)">
                  <c:v>401.01735882888403</c:v>
                </c:pt>
                <c:pt idx="150" formatCode="_(* #,##0.00_);_(* \(#,##0.00\);_(* &quot;-&quot;??_);_(@_)">
                  <c:v>399.95050668408101</c:v>
                </c:pt>
                <c:pt idx="151" formatCode="_(* #,##0.00_);_(* \(#,##0.00\);_(* &quot;-&quot;??_);_(@_)">
                  <c:v>397.34673401730703</c:v>
                </c:pt>
                <c:pt idx="152" formatCode="_(* #,##0.00_);_(* \(#,##0.00\);_(* &quot;-&quot;??_);_(@_)">
                  <c:v>399.79628496463198</c:v>
                </c:pt>
                <c:pt idx="153" formatCode="_(* #,##0.00_);_(* \(#,##0.00\);_(* &quot;-&quot;??_);_(@_)">
                  <c:v>400.57703529557</c:v>
                </c:pt>
                <c:pt idx="154" formatCode="_(* #,##0.00_);_(* \(#,##0.00\);_(* &quot;-&quot;??_);_(@_)">
                  <c:v>402.15083120459201</c:v>
                </c:pt>
                <c:pt idx="155" formatCode="_(* #,##0.00_);_(* \(#,##0.00\);_(* &quot;-&quot;??_);_(@_)">
                  <c:v>402.487925251315</c:v>
                </c:pt>
                <c:pt idx="156" formatCode="_(* #,##0.00_);_(* \(#,##0.00\);_(* &quot;-&quot;??_);_(@_)">
                  <c:v>400.50371846256598</c:v>
                </c:pt>
                <c:pt idx="157" formatCode="_(* #,##0.00_);_(* \(#,##0.00\);_(* &quot;-&quot;??_);_(@_)">
                  <c:v>397.275682722233</c:v>
                </c:pt>
                <c:pt idx="158" formatCode="_(* #,##0.00_);_(* \(#,##0.00\);_(* &quot;-&quot;??_);_(@_)">
                  <c:v>398.26962019778699</c:v>
                </c:pt>
                <c:pt idx="159" formatCode="_(* #,##0.00_);_(* \(#,##0.00\);_(* &quot;-&quot;??_);_(@_)">
                  <c:v>400.93004015241797</c:v>
                </c:pt>
                <c:pt idx="160" formatCode="_(* #,##0.00_);_(* \(#,##0.00\);_(* &quot;-&quot;??_);_(@_)">
                  <c:v>397.92355895745601</c:v>
                </c:pt>
                <c:pt idx="161" formatCode="_(* #,##0.00_);_(* \(#,##0.00\);_(* &quot;-&quot;??_);_(@_)">
                  <c:v>400.25445270919499</c:v>
                </c:pt>
                <c:pt idx="162" formatCode="_(* #,##0.00_);_(* \(#,##0.00\);_(* &quot;-&quot;??_);_(@_)">
                  <c:v>399.98064159998</c:v>
                </c:pt>
                <c:pt idx="163" formatCode="_(* #,##0.00_);_(* \(#,##0.00\);_(* &quot;-&quot;??_);_(@_)">
                  <c:v>399.093966153601</c:v>
                </c:pt>
                <c:pt idx="164" formatCode="_(* #,##0.00_);_(* \(#,##0.00\);_(* &quot;-&quot;??_);_(@_)">
                  <c:v>401.43635767342801</c:v>
                </c:pt>
                <c:pt idx="165" formatCode="_(* #,##0.00_);_(* \(#,##0.00\);_(* &quot;-&quot;??_);_(@_)">
                  <c:v>400.79611007821001</c:v>
                </c:pt>
                <c:pt idx="166" formatCode="_(* #,##0.00_);_(* \(#,##0.00\);_(* &quot;-&quot;??_);_(@_)">
                  <c:v>401.85778666964001</c:v>
                </c:pt>
                <c:pt idx="167" formatCode="_(* #,##0.00_);_(* \(#,##0.00\);_(* &quot;-&quot;??_);_(@_)">
                  <c:v>403.01257456870098</c:v>
                </c:pt>
                <c:pt idx="168" formatCode="_(* #,##0.00_);_(* \(#,##0.00\);_(* &quot;-&quot;??_);_(@_)">
                  <c:v>403.50465372827398</c:v>
                </c:pt>
                <c:pt idx="169" formatCode="_(* #,##0.00_);_(* \(#,##0.00\);_(* &quot;-&quot;??_);_(@_)">
                  <c:v>401.33048563555599</c:v>
                </c:pt>
                <c:pt idx="170" formatCode="_(* #,##0.00_);_(* \(#,##0.00\);_(* &quot;-&quot;??_);_(@_)">
                  <c:v>397.53234071463498</c:v>
                </c:pt>
                <c:pt idx="171" formatCode="_(* #,##0.00_);_(* \(#,##0.00\);_(* &quot;-&quot;??_);_(@_)">
                  <c:v>396.728274072364</c:v>
                </c:pt>
                <c:pt idx="172" formatCode="_(* #,##0.00_);_(* \(#,##0.00\);_(* &quot;-&quot;??_);_(@_)">
                  <c:v>396.52975913890998</c:v>
                </c:pt>
                <c:pt idx="173" formatCode="_(* #,##0.00_);_(* \(#,##0.00\);_(* &quot;-&quot;??_);_(@_)">
                  <c:v>399.10313544688</c:v>
                </c:pt>
                <c:pt idx="174" formatCode="_(* #,##0.00_);_(* \(#,##0.00\);_(* &quot;-&quot;??_);_(@_)">
                  <c:v>395.88916093031003</c:v>
                </c:pt>
                <c:pt idx="175" formatCode="_(* #,##0.00_);_(* \(#,##0.00\);_(* &quot;-&quot;??_);_(@_)">
                  <c:v>397.93615045360798</c:v>
                </c:pt>
                <c:pt idx="176" formatCode="_(* #,##0.00_);_(* \(#,##0.00\);_(* &quot;-&quot;??_);_(@_)">
                  <c:v>394.55059989767398</c:v>
                </c:pt>
                <c:pt idx="177" formatCode="_(* #,##0.00_);_(* \(#,##0.00\);_(* &quot;-&quot;??_);_(@_)">
                  <c:v>392.771711505474</c:v>
                </c:pt>
                <c:pt idx="178" formatCode="_(* #,##0.00_);_(* \(#,##0.00\);_(* &quot;-&quot;??_);_(@_)">
                  <c:v>395.81096298401798</c:v>
                </c:pt>
                <c:pt idx="179" formatCode="_(* #,##0.00_);_(* \(#,##0.00\);_(* &quot;-&quot;??_);_(@_)">
                  <c:v>388.56532748902799</c:v>
                </c:pt>
                <c:pt idx="180" formatCode="_(* #,##0.00_);_(* \(#,##0.00\);_(* &quot;-&quot;??_);_(@_)">
                  <c:v>391.932936376881</c:v>
                </c:pt>
                <c:pt idx="181" formatCode="_(* #,##0.00_);_(* \(#,##0.00\);_(* &quot;-&quot;??_);_(@_)">
                  <c:v>384.89481035263702</c:v>
                </c:pt>
                <c:pt idx="182" formatCode="_(* #,##0.00_);_(* \(#,##0.00\);_(* &quot;-&quot;??_);_(@_)">
                  <c:v>382.98523885058802</c:v>
                </c:pt>
                <c:pt idx="183" formatCode="_(* #,##0.00_);_(* \(#,##0.00\);_(* &quot;-&quot;??_);_(@_)">
                  <c:v>383.23883076476102</c:v>
                </c:pt>
                <c:pt idx="184" formatCode="_(* #,##0.00_);_(* \(#,##0.00\);_(* &quot;-&quot;??_);_(@_)">
                  <c:v>378.95756780643501</c:v>
                </c:pt>
                <c:pt idx="185" formatCode="_(* #,##0.00_);_(* \(#,##0.00\);_(* &quot;-&quot;??_);_(@_)">
                  <c:v>385.23018526125003</c:v>
                </c:pt>
                <c:pt idx="186" formatCode="_(* #,##0.00_);_(* \(#,##0.00\);_(* &quot;-&quot;??_);_(@_)">
                  <c:v>386.44801078782803</c:v>
                </c:pt>
                <c:pt idx="187" formatCode="_(* #,##0.00_);_(* \(#,##0.00\);_(* &quot;-&quot;??_);_(@_)">
                  <c:v>385.00849650773</c:v>
                </c:pt>
                <c:pt idx="188" formatCode="_(* #,##0.00_);_(* \(#,##0.00\);_(* &quot;-&quot;??_);_(@_)">
                  <c:v>388.198266144228</c:v>
                </c:pt>
                <c:pt idx="189" formatCode="_(* #,##0.00_);_(* \(#,##0.00\);_(* &quot;-&quot;??_);_(@_)">
                  <c:v>387.28770988277302</c:v>
                </c:pt>
                <c:pt idx="190" formatCode="_(* #,##0.00_);_(* \(#,##0.00\);_(* &quot;-&quot;??_);_(@_)">
                  <c:v>387.39873891767797</c:v>
                </c:pt>
                <c:pt idx="191" formatCode="_(* #,##0.00_);_(* \(#,##0.00\);_(* &quot;-&quot;??_);_(@_)">
                  <c:v>390.19570675351002</c:v>
                </c:pt>
                <c:pt idx="192" formatCode="_(* #,##0.00_);_(* \(#,##0.00\);_(* &quot;-&quot;??_);_(@_)">
                  <c:v>391.42359177213302</c:v>
                </c:pt>
                <c:pt idx="193" formatCode="_(* #,##0.00_);_(* \(#,##0.00\);_(* &quot;-&quot;??_);_(@_)">
                  <c:v>386.56143540005701</c:v>
                </c:pt>
                <c:pt idx="194" formatCode="_(* #,##0.00_);_(* \(#,##0.00\);_(* &quot;-&quot;??_);_(@_)">
                  <c:v>387.09103975841998</c:v>
                </c:pt>
                <c:pt idx="195" formatCode="_(* #,##0.00_);_(* \(#,##0.00\);_(* &quot;-&quot;??_);_(@_)">
                  <c:v>380.188569754767</c:v>
                </c:pt>
                <c:pt idx="196" formatCode="_(* #,##0.00_);_(* \(#,##0.00\);_(* &quot;-&quot;??_);_(@_)">
                  <c:v>382.83217422590002</c:v>
                </c:pt>
                <c:pt idx="197" formatCode="_(* #,##0.00_);_(* \(#,##0.00\);_(* &quot;-&quot;??_);_(@_)">
                  <c:v>383.41454538202902</c:v>
                </c:pt>
                <c:pt idx="198" formatCode="_(* #,##0.00_);_(* \(#,##0.00\);_(* &quot;-&quot;??_);_(@_)">
                  <c:v>384.72240237934398</c:v>
                </c:pt>
                <c:pt idx="199" formatCode="_(* #,##0.00_);_(* \(#,##0.00\);_(* &quot;-&quot;??_);_(@_)">
                  <c:v>364.89322125085403</c:v>
                </c:pt>
                <c:pt idx="200" formatCode="_(* #,##0.00_);_(* \(#,##0.00\);_(* &quot;-&quot;??_);_(@_)">
                  <c:v>349.63168447477699</c:v>
                </c:pt>
                <c:pt idx="201" formatCode="_(* #,##0.00_);_(* \(#,##0.00\);_(* &quot;-&quot;??_);_(@_)">
                  <c:v>341.07123514785002</c:v>
                </c:pt>
                <c:pt idx="202" formatCode="_(* #,##0.00_);_(* \(#,##0.00\);_(* &quot;-&quot;??_);_(@_)">
                  <c:v>339.33461583698301</c:v>
                </c:pt>
                <c:pt idx="203" formatCode="_(* #,##0.00_);_(* \(#,##0.00\);_(* &quot;-&quot;??_);_(@_)">
                  <c:v>358.77407451322301</c:v>
                </c:pt>
                <c:pt idx="204" formatCode="_(* #,##0.00_);_(* \(#,##0.00\);_(* &quot;-&quot;??_);_(@_)">
                  <c:v>351.04690526752199</c:v>
                </c:pt>
                <c:pt idx="205" formatCode="_(* #,##0.00_);_(* \(#,##0.00\);_(* &quot;-&quot;??_);_(@_)">
                  <c:v>353.35690704659999</c:v>
                </c:pt>
                <c:pt idx="206" formatCode="_(* #,##0.00_);_(* \(#,##0.00\);_(* &quot;-&quot;??_);_(@_)">
                  <c:v>357.20345334023801</c:v>
                </c:pt>
                <c:pt idx="207" formatCode="_(* #,##0.00_);_(* \(#,##0.00\);_(* &quot;-&quot;??_);_(@_)">
                  <c:v>359.47387356704797</c:v>
                </c:pt>
                <c:pt idx="208" formatCode="_(* #,##0.00_);_(* \(#,##0.00\);_(* &quot;-&quot;??_);_(@_)">
                  <c:v>353.625593800986</c:v>
                </c:pt>
                <c:pt idx="209" formatCode="_(* #,##0.00_);_(* \(#,##0.00\);_(* &quot;-&quot;??_);_(@_)">
                  <c:v>354.127440678364</c:v>
                </c:pt>
                <c:pt idx="210" formatCode="_(* #,##0.00_);_(* \(#,##0.00\);_(* &quot;-&quot;??_);_(@_)">
                  <c:v>354.36229009997999</c:v>
                </c:pt>
                <c:pt idx="211" formatCode="_(* #,##0.00_);_(* \(#,##0.00\);_(* &quot;-&quot;??_);_(@_)">
                  <c:v>348.08122538258601</c:v>
                </c:pt>
                <c:pt idx="212" formatCode="_(* #,##0.00_);_(* \(#,##0.00\);_(* &quot;-&quot;??_);_(@_)">
                  <c:v>354.45244328739102</c:v>
                </c:pt>
                <c:pt idx="213" formatCode="_(* #,##0.00_);_(* \(#,##0.00\);_(* &quot;-&quot;??_);_(@_)">
                  <c:v>360.349926716146</c:v>
                </c:pt>
                <c:pt idx="214" formatCode="_(* #,##0.00_);_(* \(#,##0.00\);_(* &quot;-&quot;??_);_(@_)">
                  <c:v>366.41946542795301</c:v>
                </c:pt>
                <c:pt idx="215" formatCode="_(* #,##0.00_);_(* \(#,##0.00\);_(* &quot;-&quot;??_);_(@_)">
                  <c:v>368.19130811528498</c:v>
                </c:pt>
                <c:pt idx="216" formatCode="_(* #,##0.00_);_(* \(#,##0.00\);_(* &quot;-&quot;??_);_(@_)">
                  <c:v>368.53570145183801</c:v>
                </c:pt>
                <c:pt idx="217" formatCode="_(* #,##0.00_);_(* \(#,##0.00\);_(* &quot;-&quot;??_);_(@_)">
                  <c:v>371.21227759447601</c:v>
                </c:pt>
                <c:pt idx="218" formatCode="_(* #,##0.00_);_(* \(#,##0.00\);_(* &quot;-&quot;??_);_(@_)">
                  <c:v>370.84455552895702</c:v>
                </c:pt>
                <c:pt idx="219" formatCode="_(* #,##0.00_);_(* \(#,##0.00\);_(* &quot;-&quot;??_);_(@_)">
                  <c:v>372.255156730838</c:v>
                </c:pt>
                <c:pt idx="220" formatCode="_(* #,##0.00_);_(* \(#,##0.00\);_(* &quot;-&quot;??_);_(@_)">
                  <c:v>376.63144772806299</c:v>
                </c:pt>
                <c:pt idx="221" formatCode="_(* #,##0.00_);_(* \(#,##0.00\);_(* &quot;-&quot;??_);_(@_)">
                  <c:v>376.52106484700499</c:v>
                </c:pt>
                <c:pt idx="222" formatCode="_(* #,##0.00_);_(* \(#,##0.00\);_(* &quot;-&quot;??_);_(@_)">
                  <c:v>374.13456439385402</c:v>
                </c:pt>
                <c:pt idx="223" formatCode="_(* #,##0.00_);_(* \(#,##0.00\);_(* &quot;-&quot;??_);_(@_)">
                  <c:v>374.681522077068</c:v>
                </c:pt>
                <c:pt idx="224" formatCode="_(* #,##0.00_);_(* \(#,##0.00\);_(* &quot;-&quot;??_);_(@_)">
                  <c:v>378.83561873510803</c:v>
                </c:pt>
                <c:pt idx="225" formatCode="_(* #,##0.00_);_(* \(#,##0.00\);_(* &quot;-&quot;??_);_(@_)">
                  <c:v>380.20349463424299</c:v>
                </c:pt>
                <c:pt idx="226" formatCode="_(* #,##0.00_);_(* \(#,##0.00\);_(* &quot;-&quot;??_);_(@_)">
                  <c:v>390.52843722758502</c:v>
                </c:pt>
                <c:pt idx="227" formatCode="_(* #,##0.00_);_(* \(#,##0.00\);_(* &quot;-&quot;??_);_(@_)">
                  <c:v>392.60910205548601</c:v>
                </c:pt>
                <c:pt idx="228" formatCode="_(* #,##0.00_);_(* \(#,##0.00\);_(* &quot;-&quot;??_);_(@_)">
                  <c:v>393.31645323264701</c:v>
                </c:pt>
                <c:pt idx="229" formatCode="_(* #,##0.00_);_(* \(#,##0.00\);_(* &quot;-&quot;??_);_(@_)">
                  <c:v>395.54538087697398</c:v>
                </c:pt>
                <c:pt idx="230" formatCode="_(* #,##0.00_);_(* \(#,##0.00\);_(* &quot;-&quot;??_);_(@_)">
                  <c:v>397.12072108712903</c:v>
                </c:pt>
                <c:pt idx="231" formatCode="_(* #,##0.00_);_(* \(#,##0.00\);_(* &quot;-&quot;??_);_(@_)">
                  <c:v>396.58172922670599</c:v>
                </c:pt>
                <c:pt idx="232" formatCode="_(* #,##0.00_);_(* \(#,##0.00\);_(* &quot;-&quot;??_);_(@_)">
                  <c:v>396.63999184171001</c:v>
                </c:pt>
                <c:pt idx="233" formatCode="_(* #,##0.00_);_(* \(#,##0.00\);_(* &quot;-&quot;??_);_(@_)">
                  <c:v>390.39193694977502</c:v>
                </c:pt>
                <c:pt idx="234" formatCode="_(* #,##0.00_);_(* \(#,##0.00\);_(* &quot;-&quot;??_);_(@_)">
                  <c:v>389.91237520011498</c:v>
                </c:pt>
                <c:pt idx="235" formatCode="_(* #,##0.00_);_(* \(#,##0.00\);_(* &quot;-&quot;??_);_(@_)">
                  <c:v>385.35504395473203</c:v>
                </c:pt>
                <c:pt idx="236" formatCode="_(* #,##0.00_);_(* \(#,##0.00\);_(* &quot;-&quot;??_);_(@_)">
                  <c:v>385.60010421364802</c:v>
                </c:pt>
                <c:pt idx="237" formatCode="_(* #,##0.00_);_(* \(#,##0.00\);_(* &quot;-&quot;??_);_(@_)">
                  <c:v>391.21152192845</c:v>
                </c:pt>
                <c:pt idx="238" formatCode="_(* #,##0.00_);_(* \(#,##0.00\);_(* &quot;-&quot;??_);_(@_)">
                  <c:v>390.69028949675601</c:v>
                </c:pt>
                <c:pt idx="239" formatCode="_(* #,##0.00_);_(* \(#,##0.00\);_(* &quot;-&quot;??_);_(@_)">
                  <c:v>392.37236633615402</c:v>
                </c:pt>
                <c:pt idx="240" formatCode="_(* #,##0.00_);_(* \(#,##0.00\);_(* &quot;-&quot;??_);_(@_)">
                  <c:v>390.35747384890999</c:v>
                </c:pt>
                <c:pt idx="241" formatCode="_(* #,##0.00_);_(* \(#,##0.00\);_(* &quot;-&quot;??_);_(@_)">
                  <c:v>390.472960756227</c:v>
                </c:pt>
                <c:pt idx="242" formatCode="_(* #,##0.00_);_(* \(#,##0.00\);_(* &quot;-&quot;??_);_(@_)">
                  <c:v>392.04476463821902</c:v>
                </c:pt>
                <c:pt idx="243" formatCode="_(* #,##0.00_);_(* \(#,##0.00\);_(* &quot;-&quot;??_);_(@_)">
                  <c:v>392.23194398041801</c:v>
                </c:pt>
                <c:pt idx="244" formatCode="_(* #,##0.00_);_(* \(#,##0.00\);_(* &quot;-&quot;??_);_(@_)">
                  <c:v>390.98049548634299</c:v>
                </c:pt>
                <c:pt idx="245" formatCode="_(* #,##0.00_);_(* \(#,##0.00\);_(* &quot;-&quot;??_);_(@_)">
                  <c:v>394.27896627081799</c:v>
                </c:pt>
                <c:pt idx="246" formatCode="_(* #,##0.00_);_(* \(#,##0.00\);_(* &quot;-&quot;??_);_(@_)">
                  <c:v>394.87761638788402</c:v>
                </c:pt>
                <c:pt idx="247" formatCode="_(* #,##0.00_);_(* \(#,##0.00\);_(* &quot;-&quot;??_);_(@_)">
                  <c:v>396.394897655504</c:v>
                </c:pt>
                <c:pt idx="248" formatCode="_(* #,##0.00_);_(* \(#,##0.00\);_(* &quot;-&quot;??_);_(@_)">
                  <c:v>395.93315273826499</c:v>
                </c:pt>
                <c:pt idx="249" formatCode="_(* #,##0.00_);_(* \(#,##0.00\);_(* &quot;-&quot;??_);_(@_)">
                  <c:v>395.48478980069501</c:v>
                </c:pt>
                <c:pt idx="250" formatCode="_(* #,##0.00_);_(* \(#,##0.00\);_(* &quot;-&quot;??_);_(@_)">
                  <c:v>390.67821316431099</c:v>
                </c:pt>
                <c:pt idx="251" formatCode="_(* #,##0.00_);_(* \(#,##0.00\);_(* &quot;-&quot;??_);_(@_)">
                  <c:v>393.136131387837</c:v>
                </c:pt>
                <c:pt idx="252" formatCode="_(* #,##0.00_);_(* \(#,##0.00\);_(* &quot;-&quot;??_);_(@_)">
                  <c:v>390.96963651979001</c:v>
                </c:pt>
                <c:pt idx="253" formatCode="_(* #,##0.00_);_(* \(#,##0.00\);_(* &quot;-&quot;??_);_(@_)">
                  <c:v>393.43582587511497</c:v>
                </c:pt>
                <c:pt idx="254" formatCode="_(* #,##0.00_);_(* \(#,##0.00\);_(* &quot;-&quot;??_);_(@_)">
                  <c:v>393.21374130533502</c:v>
                </c:pt>
                <c:pt idx="255" formatCode="_(* #,##0.00_);_(* \(#,##0.00\);_(* &quot;-&quot;??_);_(@_)">
                  <c:v>392.88701670468902</c:v>
                </c:pt>
                <c:pt idx="256" formatCode="_(* #,##0.00_);_(* \(#,##0.00\);_(* &quot;-&quot;??_);_(@_)">
                  <c:v>395.08298438962498</c:v>
                </c:pt>
                <c:pt idx="257" formatCode="_(* #,##0.00_);_(* \(#,##0.00\);_(* &quot;-&quot;??_);_(@_)">
                  <c:v>399.69494918124599</c:v>
                </c:pt>
                <c:pt idx="258" formatCode="_(* #,##0.00_);_(* \(#,##0.00\);_(* &quot;-&quot;??_);_(@_)">
                  <c:v>400.300394579814</c:v>
                </c:pt>
                <c:pt idx="259" formatCode="_(* #,##0.00_);_(* \(#,##0.00\);_(* &quot;-&quot;??_);_(@_)">
                  <c:v>400.83343142286299</c:v>
                </c:pt>
                <c:pt idx="260" formatCode="_(* #,##0.00_);_(* \(#,##0.00\);_(* &quot;-&quot;??_);_(@_)">
                  <c:v>403.775367592713</c:v>
                </c:pt>
                <c:pt idx="261" formatCode="_(* #,##0.00_);_(* \(#,##0.00\);_(* &quot;-&quot;??_);_(@_)">
                  <c:v>404.78490429061901</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44A1-4B7F-A94A-9F90A673EBBE}"/>
            </c:ext>
          </c:extLst>
        </c:ser>
        <c:ser>
          <c:idx val="1"/>
          <c:order val="1"/>
          <c:tx>
            <c:strRef>
              <c:f>Sheet1!$C$1</c:f>
              <c:strCache>
                <c:ptCount val="1"/>
                <c:pt idx="0">
                  <c:v>blue line</c:v>
                </c:pt>
              </c:strCache>
            </c:strRef>
          </c:tx>
          <c:spPr>
            <a:ln w="28575">
              <a:solidFill>
                <a:schemeClr val="accent1"/>
              </a:solidFill>
            </a:ln>
          </c:spPr>
          <c:marker>
            <c:symbol val="none"/>
          </c:marker>
          <c:cat>
            <c:numRef>
              <c:f>Sheet1!$A$2:$A$263</c:f>
              <c:numCache>
                <c:formatCode>m/d/yyyy</c:formatCode>
                <c:ptCount val="262"/>
                <c:pt idx="0">
                  <c:v>45473</c:v>
                </c:pt>
                <c:pt idx="1">
                  <c:v>45474</c:v>
                </c:pt>
                <c:pt idx="2">
                  <c:v>45475</c:v>
                </c:pt>
                <c:pt idx="3">
                  <c:v>45476</c:v>
                </c:pt>
                <c:pt idx="4">
                  <c:v>45477</c:v>
                </c:pt>
                <c:pt idx="5">
                  <c:v>45478</c:v>
                </c:pt>
                <c:pt idx="6">
                  <c:v>45481</c:v>
                </c:pt>
                <c:pt idx="7">
                  <c:v>45482</c:v>
                </c:pt>
                <c:pt idx="8">
                  <c:v>45483</c:v>
                </c:pt>
                <c:pt idx="9">
                  <c:v>45484</c:v>
                </c:pt>
                <c:pt idx="10">
                  <c:v>45485</c:v>
                </c:pt>
                <c:pt idx="11">
                  <c:v>45488</c:v>
                </c:pt>
                <c:pt idx="12">
                  <c:v>45489</c:v>
                </c:pt>
                <c:pt idx="13">
                  <c:v>45490</c:v>
                </c:pt>
                <c:pt idx="14">
                  <c:v>45491</c:v>
                </c:pt>
                <c:pt idx="15">
                  <c:v>45492</c:v>
                </c:pt>
                <c:pt idx="16">
                  <c:v>45495</c:v>
                </c:pt>
                <c:pt idx="17">
                  <c:v>45496</c:v>
                </c:pt>
                <c:pt idx="18">
                  <c:v>45497</c:v>
                </c:pt>
                <c:pt idx="19">
                  <c:v>45498</c:v>
                </c:pt>
                <c:pt idx="20">
                  <c:v>45499</c:v>
                </c:pt>
                <c:pt idx="21">
                  <c:v>45502</c:v>
                </c:pt>
                <c:pt idx="22">
                  <c:v>45503</c:v>
                </c:pt>
                <c:pt idx="23">
                  <c:v>45504</c:v>
                </c:pt>
                <c:pt idx="24">
                  <c:v>45505</c:v>
                </c:pt>
                <c:pt idx="25">
                  <c:v>45506</c:v>
                </c:pt>
                <c:pt idx="26">
                  <c:v>45509</c:v>
                </c:pt>
                <c:pt idx="27">
                  <c:v>45510</c:v>
                </c:pt>
                <c:pt idx="28">
                  <c:v>45511</c:v>
                </c:pt>
                <c:pt idx="29">
                  <c:v>45512</c:v>
                </c:pt>
                <c:pt idx="30">
                  <c:v>45513</c:v>
                </c:pt>
                <c:pt idx="31">
                  <c:v>45516</c:v>
                </c:pt>
                <c:pt idx="32">
                  <c:v>45517</c:v>
                </c:pt>
                <c:pt idx="33">
                  <c:v>45518</c:v>
                </c:pt>
                <c:pt idx="34">
                  <c:v>45519</c:v>
                </c:pt>
                <c:pt idx="35">
                  <c:v>45520</c:v>
                </c:pt>
                <c:pt idx="36">
                  <c:v>45523</c:v>
                </c:pt>
                <c:pt idx="37">
                  <c:v>45524</c:v>
                </c:pt>
                <c:pt idx="38">
                  <c:v>45525</c:v>
                </c:pt>
                <c:pt idx="39">
                  <c:v>45526</c:v>
                </c:pt>
                <c:pt idx="40">
                  <c:v>45527</c:v>
                </c:pt>
                <c:pt idx="41">
                  <c:v>45530</c:v>
                </c:pt>
                <c:pt idx="42">
                  <c:v>45531</c:v>
                </c:pt>
                <c:pt idx="43">
                  <c:v>45532</c:v>
                </c:pt>
                <c:pt idx="44">
                  <c:v>45533</c:v>
                </c:pt>
                <c:pt idx="45">
                  <c:v>45534</c:v>
                </c:pt>
                <c:pt idx="46">
                  <c:v>45537</c:v>
                </c:pt>
                <c:pt idx="47">
                  <c:v>45538</c:v>
                </c:pt>
                <c:pt idx="48">
                  <c:v>45539</c:v>
                </c:pt>
                <c:pt idx="49">
                  <c:v>45540</c:v>
                </c:pt>
                <c:pt idx="50">
                  <c:v>45541</c:v>
                </c:pt>
                <c:pt idx="51">
                  <c:v>45544</c:v>
                </c:pt>
                <c:pt idx="52">
                  <c:v>45545</c:v>
                </c:pt>
                <c:pt idx="53">
                  <c:v>45546</c:v>
                </c:pt>
                <c:pt idx="54">
                  <c:v>45547</c:v>
                </c:pt>
                <c:pt idx="55">
                  <c:v>45548</c:v>
                </c:pt>
                <c:pt idx="56">
                  <c:v>45551</c:v>
                </c:pt>
                <c:pt idx="57">
                  <c:v>45552</c:v>
                </c:pt>
                <c:pt idx="58">
                  <c:v>45553</c:v>
                </c:pt>
                <c:pt idx="59">
                  <c:v>45554</c:v>
                </c:pt>
                <c:pt idx="60">
                  <c:v>45555</c:v>
                </c:pt>
                <c:pt idx="61">
                  <c:v>45558</c:v>
                </c:pt>
                <c:pt idx="62">
                  <c:v>45559</c:v>
                </c:pt>
                <c:pt idx="63">
                  <c:v>45560</c:v>
                </c:pt>
                <c:pt idx="64">
                  <c:v>45561</c:v>
                </c:pt>
                <c:pt idx="65">
                  <c:v>45562</c:v>
                </c:pt>
                <c:pt idx="66">
                  <c:v>45565</c:v>
                </c:pt>
                <c:pt idx="67">
                  <c:v>45566</c:v>
                </c:pt>
                <c:pt idx="68">
                  <c:v>45567</c:v>
                </c:pt>
                <c:pt idx="69">
                  <c:v>45568</c:v>
                </c:pt>
                <c:pt idx="70">
                  <c:v>45569</c:v>
                </c:pt>
                <c:pt idx="71">
                  <c:v>45572</c:v>
                </c:pt>
                <c:pt idx="72">
                  <c:v>45573</c:v>
                </c:pt>
                <c:pt idx="73">
                  <c:v>45574</c:v>
                </c:pt>
                <c:pt idx="74">
                  <c:v>45575</c:v>
                </c:pt>
                <c:pt idx="75">
                  <c:v>45576</c:v>
                </c:pt>
                <c:pt idx="76">
                  <c:v>45579</c:v>
                </c:pt>
                <c:pt idx="77">
                  <c:v>45580</c:v>
                </c:pt>
                <c:pt idx="78">
                  <c:v>45581</c:v>
                </c:pt>
                <c:pt idx="79">
                  <c:v>45582</c:v>
                </c:pt>
                <c:pt idx="80">
                  <c:v>45583</c:v>
                </c:pt>
                <c:pt idx="81">
                  <c:v>45586</c:v>
                </c:pt>
                <c:pt idx="82">
                  <c:v>45587</c:v>
                </c:pt>
                <c:pt idx="83">
                  <c:v>45588</c:v>
                </c:pt>
                <c:pt idx="84">
                  <c:v>45589</c:v>
                </c:pt>
                <c:pt idx="85">
                  <c:v>45590</c:v>
                </c:pt>
                <c:pt idx="86">
                  <c:v>45593</c:v>
                </c:pt>
                <c:pt idx="87">
                  <c:v>45594</c:v>
                </c:pt>
                <c:pt idx="88">
                  <c:v>45595</c:v>
                </c:pt>
                <c:pt idx="89">
                  <c:v>45596</c:v>
                </c:pt>
                <c:pt idx="90">
                  <c:v>45597</c:v>
                </c:pt>
                <c:pt idx="91">
                  <c:v>45600</c:v>
                </c:pt>
                <c:pt idx="92">
                  <c:v>45601</c:v>
                </c:pt>
                <c:pt idx="93">
                  <c:v>45602</c:v>
                </c:pt>
                <c:pt idx="94">
                  <c:v>45603</c:v>
                </c:pt>
                <c:pt idx="95">
                  <c:v>45604</c:v>
                </c:pt>
                <c:pt idx="96">
                  <c:v>45607</c:v>
                </c:pt>
                <c:pt idx="97">
                  <c:v>45608</c:v>
                </c:pt>
                <c:pt idx="98">
                  <c:v>45609</c:v>
                </c:pt>
                <c:pt idx="99">
                  <c:v>45610</c:v>
                </c:pt>
                <c:pt idx="100">
                  <c:v>45611</c:v>
                </c:pt>
                <c:pt idx="101">
                  <c:v>45614</c:v>
                </c:pt>
                <c:pt idx="102">
                  <c:v>45615</c:v>
                </c:pt>
                <c:pt idx="103">
                  <c:v>45616</c:v>
                </c:pt>
                <c:pt idx="104">
                  <c:v>45617</c:v>
                </c:pt>
                <c:pt idx="105">
                  <c:v>45618</c:v>
                </c:pt>
                <c:pt idx="106">
                  <c:v>45621</c:v>
                </c:pt>
                <c:pt idx="107">
                  <c:v>45622</c:v>
                </c:pt>
                <c:pt idx="108">
                  <c:v>45623</c:v>
                </c:pt>
                <c:pt idx="109">
                  <c:v>45624</c:v>
                </c:pt>
                <c:pt idx="110">
                  <c:v>45625</c:v>
                </c:pt>
                <c:pt idx="111">
                  <c:v>45628</c:v>
                </c:pt>
                <c:pt idx="112">
                  <c:v>45629</c:v>
                </c:pt>
                <c:pt idx="113">
                  <c:v>45630</c:v>
                </c:pt>
                <c:pt idx="114">
                  <c:v>45631</c:v>
                </c:pt>
                <c:pt idx="115">
                  <c:v>45632</c:v>
                </c:pt>
                <c:pt idx="116">
                  <c:v>45635</c:v>
                </c:pt>
                <c:pt idx="117">
                  <c:v>45636</c:v>
                </c:pt>
                <c:pt idx="118">
                  <c:v>45637</c:v>
                </c:pt>
                <c:pt idx="119">
                  <c:v>45638</c:v>
                </c:pt>
                <c:pt idx="120">
                  <c:v>45639</c:v>
                </c:pt>
                <c:pt idx="121">
                  <c:v>45642</c:v>
                </c:pt>
                <c:pt idx="122">
                  <c:v>45643</c:v>
                </c:pt>
                <c:pt idx="123">
                  <c:v>45644</c:v>
                </c:pt>
                <c:pt idx="124">
                  <c:v>45645</c:v>
                </c:pt>
                <c:pt idx="125">
                  <c:v>45646</c:v>
                </c:pt>
                <c:pt idx="126">
                  <c:v>45649</c:v>
                </c:pt>
                <c:pt idx="127">
                  <c:v>45650</c:v>
                </c:pt>
                <c:pt idx="128">
                  <c:v>45651</c:v>
                </c:pt>
                <c:pt idx="129">
                  <c:v>45652</c:v>
                </c:pt>
                <c:pt idx="130">
                  <c:v>45653</c:v>
                </c:pt>
                <c:pt idx="131">
                  <c:v>45656</c:v>
                </c:pt>
                <c:pt idx="132">
                  <c:v>45657</c:v>
                </c:pt>
                <c:pt idx="133">
                  <c:v>45658</c:v>
                </c:pt>
                <c:pt idx="134">
                  <c:v>45659</c:v>
                </c:pt>
                <c:pt idx="135">
                  <c:v>45660</c:v>
                </c:pt>
                <c:pt idx="136">
                  <c:v>45663</c:v>
                </c:pt>
                <c:pt idx="137">
                  <c:v>45664</c:v>
                </c:pt>
                <c:pt idx="138">
                  <c:v>45665</c:v>
                </c:pt>
                <c:pt idx="139">
                  <c:v>45666</c:v>
                </c:pt>
                <c:pt idx="140">
                  <c:v>45667</c:v>
                </c:pt>
                <c:pt idx="141">
                  <c:v>45670</c:v>
                </c:pt>
                <c:pt idx="142">
                  <c:v>45671</c:v>
                </c:pt>
                <c:pt idx="143">
                  <c:v>45672</c:v>
                </c:pt>
                <c:pt idx="144">
                  <c:v>45673</c:v>
                </c:pt>
                <c:pt idx="145">
                  <c:v>45674</c:v>
                </c:pt>
                <c:pt idx="146">
                  <c:v>45677</c:v>
                </c:pt>
                <c:pt idx="147">
                  <c:v>45678</c:v>
                </c:pt>
                <c:pt idx="148">
                  <c:v>45679</c:v>
                </c:pt>
                <c:pt idx="149">
                  <c:v>45680</c:v>
                </c:pt>
                <c:pt idx="150">
                  <c:v>45681</c:v>
                </c:pt>
                <c:pt idx="151">
                  <c:v>45684</c:v>
                </c:pt>
                <c:pt idx="152">
                  <c:v>45685</c:v>
                </c:pt>
                <c:pt idx="153">
                  <c:v>45686</c:v>
                </c:pt>
                <c:pt idx="154">
                  <c:v>45687</c:v>
                </c:pt>
                <c:pt idx="155">
                  <c:v>45688</c:v>
                </c:pt>
                <c:pt idx="156">
                  <c:v>45691</c:v>
                </c:pt>
                <c:pt idx="157">
                  <c:v>45692</c:v>
                </c:pt>
                <c:pt idx="158">
                  <c:v>45693</c:v>
                </c:pt>
                <c:pt idx="159">
                  <c:v>45694</c:v>
                </c:pt>
                <c:pt idx="160">
                  <c:v>45695</c:v>
                </c:pt>
                <c:pt idx="161">
                  <c:v>45698</c:v>
                </c:pt>
                <c:pt idx="162">
                  <c:v>45699</c:v>
                </c:pt>
                <c:pt idx="163">
                  <c:v>45700</c:v>
                </c:pt>
                <c:pt idx="164">
                  <c:v>45701</c:v>
                </c:pt>
                <c:pt idx="165">
                  <c:v>45702</c:v>
                </c:pt>
                <c:pt idx="166">
                  <c:v>45705</c:v>
                </c:pt>
                <c:pt idx="167">
                  <c:v>45706</c:v>
                </c:pt>
                <c:pt idx="168">
                  <c:v>45707</c:v>
                </c:pt>
                <c:pt idx="169">
                  <c:v>45708</c:v>
                </c:pt>
                <c:pt idx="170">
                  <c:v>45709</c:v>
                </c:pt>
                <c:pt idx="171">
                  <c:v>45712</c:v>
                </c:pt>
                <c:pt idx="172">
                  <c:v>45713</c:v>
                </c:pt>
                <c:pt idx="173">
                  <c:v>45714</c:v>
                </c:pt>
                <c:pt idx="174">
                  <c:v>45715</c:v>
                </c:pt>
                <c:pt idx="175">
                  <c:v>45716</c:v>
                </c:pt>
                <c:pt idx="176">
                  <c:v>45719</c:v>
                </c:pt>
                <c:pt idx="177">
                  <c:v>45720</c:v>
                </c:pt>
                <c:pt idx="178">
                  <c:v>45721</c:v>
                </c:pt>
                <c:pt idx="179">
                  <c:v>45722</c:v>
                </c:pt>
                <c:pt idx="180">
                  <c:v>45723</c:v>
                </c:pt>
                <c:pt idx="181">
                  <c:v>45726</c:v>
                </c:pt>
                <c:pt idx="182">
                  <c:v>45727</c:v>
                </c:pt>
                <c:pt idx="183">
                  <c:v>45728</c:v>
                </c:pt>
                <c:pt idx="184">
                  <c:v>45729</c:v>
                </c:pt>
                <c:pt idx="185">
                  <c:v>45730</c:v>
                </c:pt>
                <c:pt idx="186">
                  <c:v>45733</c:v>
                </c:pt>
                <c:pt idx="187">
                  <c:v>45734</c:v>
                </c:pt>
                <c:pt idx="188">
                  <c:v>45735</c:v>
                </c:pt>
                <c:pt idx="189">
                  <c:v>45736</c:v>
                </c:pt>
                <c:pt idx="190">
                  <c:v>45737</c:v>
                </c:pt>
                <c:pt idx="191">
                  <c:v>45740</c:v>
                </c:pt>
                <c:pt idx="192">
                  <c:v>45741</c:v>
                </c:pt>
                <c:pt idx="193">
                  <c:v>45742</c:v>
                </c:pt>
                <c:pt idx="194">
                  <c:v>45743</c:v>
                </c:pt>
                <c:pt idx="195">
                  <c:v>45744</c:v>
                </c:pt>
                <c:pt idx="196">
                  <c:v>45747</c:v>
                </c:pt>
                <c:pt idx="197">
                  <c:v>45748</c:v>
                </c:pt>
                <c:pt idx="198">
                  <c:v>45749</c:v>
                </c:pt>
                <c:pt idx="199">
                  <c:v>45750</c:v>
                </c:pt>
                <c:pt idx="200">
                  <c:v>45751</c:v>
                </c:pt>
                <c:pt idx="201">
                  <c:v>45754</c:v>
                </c:pt>
                <c:pt idx="202">
                  <c:v>45755</c:v>
                </c:pt>
                <c:pt idx="203">
                  <c:v>45756</c:v>
                </c:pt>
                <c:pt idx="204">
                  <c:v>45757</c:v>
                </c:pt>
                <c:pt idx="205">
                  <c:v>45758</c:v>
                </c:pt>
                <c:pt idx="206">
                  <c:v>45761</c:v>
                </c:pt>
                <c:pt idx="207">
                  <c:v>45762</c:v>
                </c:pt>
                <c:pt idx="208">
                  <c:v>45763</c:v>
                </c:pt>
                <c:pt idx="209">
                  <c:v>45764</c:v>
                </c:pt>
                <c:pt idx="210">
                  <c:v>45765</c:v>
                </c:pt>
                <c:pt idx="211">
                  <c:v>45768</c:v>
                </c:pt>
                <c:pt idx="212">
                  <c:v>45769</c:v>
                </c:pt>
                <c:pt idx="213">
                  <c:v>45770</c:v>
                </c:pt>
                <c:pt idx="214">
                  <c:v>45771</c:v>
                </c:pt>
                <c:pt idx="215">
                  <c:v>45772</c:v>
                </c:pt>
                <c:pt idx="216">
                  <c:v>45775</c:v>
                </c:pt>
                <c:pt idx="217">
                  <c:v>45776</c:v>
                </c:pt>
                <c:pt idx="218">
                  <c:v>45777</c:v>
                </c:pt>
                <c:pt idx="219">
                  <c:v>45778</c:v>
                </c:pt>
                <c:pt idx="220">
                  <c:v>45779</c:v>
                </c:pt>
                <c:pt idx="221">
                  <c:v>45782</c:v>
                </c:pt>
                <c:pt idx="222">
                  <c:v>45783</c:v>
                </c:pt>
                <c:pt idx="223">
                  <c:v>45784</c:v>
                </c:pt>
                <c:pt idx="224">
                  <c:v>45785</c:v>
                </c:pt>
                <c:pt idx="225">
                  <c:v>45786</c:v>
                </c:pt>
                <c:pt idx="226">
                  <c:v>45789</c:v>
                </c:pt>
                <c:pt idx="227">
                  <c:v>45790</c:v>
                </c:pt>
                <c:pt idx="228">
                  <c:v>45791</c:v>
                </c:pt>
                <c:pt idx="229">
                  <c:v>45792</c:v>
                </c:pt>
                <c:pt idx="230">
                  <c:v>45793</c:v>
                </c:pt>
                <c:pt idx="231">
                  <c:v>45796</c:v>
                </c:pt>
                <c:pt idx="232">
                  <c:v>45797</c:v>
                </c:pt>
                <c:pt idx="233">
                  <c:v>45798</c:v>
                </c:pt>
                <c:pt idx="234">
                  <c:v>45799</c:v>
                </c:pt>
                <c:pt idx="235">
                  <c:v>45800</c:v>
                </c:pt>
                <c:pt idx="236">
                  <c:v>45803</c:v>
                </c:pt>
                <c:pt idx="237">
                  <c:v>45804</c:v>
                </c:pt>
                <c:pt idx="238">
                  <c:v>45805</c:v>
                </c:pt>
                <c:pt idx="239">
                  <c:v>45806</c:v>
                </c:pt>
                <c:pt idx="240">
                  <c:v>45807</c:v>
                </c:pt>
                <c:pt idx="241">
                  <c:v>45810</c:v>
                </c:pt>
                <c:pt idx="242">
                  <c:v>45811</c:v>
                </c:pt>
                <c:pt idx="243">
                  <c:v>45812</c:v>
                </c:pt>
                <c:pt idx="244">
                  <c:v>45813</c:v>
                </c:pt>
                <c:pt idx="245">
                  <c:v>45814</c:v>
                </c:pt>
                <c:pt idx="246">
                  <c:v>45817</c:v>
                </c:pt>
                <c:pt idx="247">
                  <c:v>45818</c:v>
                </c:pt>
                <c:pt idx="248">
                  <c:v>45819</c:v>
                </c:pt>
                <c:pt idx="249">
                  <c:v>45820</c:v>
                </c:pt>
                <c:pt idx="250">
                  <c:v>45821</c:v>
                </c:pt>
                <c:pt idx="251">
                  <c:v>45824</c:v>
                </c:pt>
                <c:pt idx="252">
                  <c:v>45825</c:v>
                </c:pt>
                <c:pt idx="253">
                  <c:v>45826</c:v>
                </c:pt>
                <c:pt idx="254">
                  <c:v>45827</c:v>
                </c:pt>
                <c:pt idx="255">
                  <c:v>45828</c:v>
                </c:pt>
                <c:pt idx="256">
                  <c:v>45831</c:v>
                </c:pt>
                <c:pt idx="257">
                  <c:v>45832</c:v>
                </c:pt>
                <c:pt idx="258">
                  <c:v>45833</c:v>
                </c:pt>
                <c:pt idx="259">
                  <c:v>45834</c:v>
                </c:pt>
                <c:pt idx="260">
                  <c:v>45835</c:v>
                </c:pt>
                <c:pt idx="261">
                  <c:v>45838</c:v>
                </c:pt>
              </c:numCache>
            </c:numRef>
          </c:cat>
          <c:val>
            <c:numRef>
              <c:f>Sheet1!$C$2:$C$263</c:f>
              <c:numCache>
                <c:formatCode>General</c:formatCode>
                <c:ptCount val="262"/>
                <c:pt idx="197" formatCode="_(* #,##0.00_);_(* \(#,##0.00\);_(* &quot;-&quot;??_);_(@_)">
                  <c:v>383.41454538202902</c:v>
                </c:pt>
                <c:pt idx="198" formatCode="_(* #,##0.00_);_(* \(#,##0.00\);_(* &quot;-&quot;??_);_(@_)">
                  <c:v>384.72240237934398</c:v>
                </c:pt>
                <c:pt idx="199" formatCode="_(* #,##0.00_);_(* \(#,##0.00\);_(* &quot;-&quot;??_);_(@_)">
                  <c:v>364.89322125085403</c:v>
                </c:pt>
                <c:pt idx="200" formatCode="_(* #,##0.00_);_(* \(#,##0.00\);_(* &quot;-&quot;??_);_(@_)">
                  <c:v>349.63168447477699</c:v>
                </c:pt>
                <c:pt idx="201" formatCode="_(* #,##0.00_);_(* \(#,##0.00\);_(* &quot;-&quot;??_);_(@_)">
                  <c:v>341.07123514785002</c:v>
                </c:pt>
                <c:pt idx="202" formatCode="_(* #,##0.00_);_(* \(#,##0.00\);_(* &quot;-&quot;??_);_(@_)">
                  <c:v>339.33461583698301</c:v>
                </c:pt>
                <c:pt idx="203" formatCode="_(* #,##0.00_);_(* \(#,##0.00\);_(* &quot;-&quot;??_);_(@_)">
                  <c:v>358.77407451322301</c:v>
                </c:pt>
                <c:pt idx="204" formatCode="_(* #,##0.00_);_(* \(#,##0.00\);_(* &quot;-&quot;??_);_(@_)">
                  <c:v>351.04690526752199</c:v>
                </c:pt>
                <c:pt idx="205" formatCode="_(* #,##0.00_);_(* \(#,##0.00\);_(* &quot;-&quot;??_);_(@_)">
                  <c:v>353.35690704659999</c:v>
                </c:pt>
                <c:pt idx="206" formatCode="_(* #,##0.00_);_(* \(#,##0.00\);_(* &quot;-&quot;??_);_(@_)">
                  <c:v>357.20345334023801</c:v>
                </c:pt>
                <c:pt idx="207" formatCode="_(* #,##0.00_);_(* \(#,##0.00\);_(* &quot;-&quot;??_);_(@_)">
                  <c:v>359.47387356704797</c:v>
                </c:pt>
                <c:pt idx="208" formatCode="_(* #,##0.00_);_(* \(#,##0.00\);_(* &quot;-&quot;??_);_(@_)">
                  <c:v>353.625593800986</c:v>
                </c:pt>
                <c:pt idx="209" formatCode="_(* #,##0.00_);_(* \(#,##0.00\);_(* &quot;-&quot;??_);_(@_)">
                  <c:v>354.127440678364</c:v>
                </c:pt>
                <c:pt idx="210" formatCode="_(* #,##0.00_);_(* \(#,##0.00\);_(* &quot;-&quot;??_);_(@_)">
                  <c:v>354.36229009997999</c:v>
                </c:pt>
                <c:pt idx="211" formatCode="_(* #,##0.00_);_(* \(#,##0.00\);_(* &quot;-&quot;??_);_(@_)">
                  <c:v>348.08122538258601</c:v>
                </c:pt>
                <c:pt idx="212" formatCode="_(* #,##0.00_);_(* \(#,##0.00\);_(* &quot;-&quot;??_);_(@_)">
                  <c:v>354.45244328739102</c:v>
                </c:pt>
                <c:pt idx="213" formatCode="_(* #,##0.00_);_(* \(#,##0.00\);_(* &quot;-&quot;??_);_(@_)">
                  <c:v>360.349926716146</c:v>
                </c:pt>
                <c:pt idx="214" formatCode="_(* #,##0.00_);_(* \(#,##0.00\);_(* &quot;-&quot;??_);_(@_)">
                  <c:v>366.41946542795301</c:v>
                </c:pt>
                <c:pt idx="215" formatCode="_(* #,##0.00_);_(* \(#,##0.00\);_(* &quot;-&quot;??_);_(@_)">
                  <c:v>368.19130811528498</c:v>
                </c:pt>
                <c:pt idx="216" formatCode="_(* #,##0.00_);_(* \(#,##0.00\);_(* &quot;-&quot;??_);_(@_)">
                  <c:v>368.53570145183801</c:v>
                </c:pt>
                <c:pt idx="217" formatCode="_(* #,##0.00_);_(* \(#,##0.00\);_(* &quot;-&quot;??_);_(@_)">
                  <c:v>371.21227759447601</c:v>
                </c:pt>
                <c:pt idx="218" formatCode="_(* #,##0.00_);_(* \(#,##0.00\);_(* &quot;-&quot;??_);_(@_)">
                  <c:v>370.84455552895702</c:v>
                </c:pt>
                <c:pt idx="219" formatCode="_(* #,##0.00_);_(* \(#,##0.00\);_(* &quot;-&quot;??_);_(@_)">
                  <c:v>372.255156730838</c:v>
                </c:pt>
                <c:pt idx="220" formatCode="_(* #,##0.00_);_(* \(#,##0.00\);_(* &quot;-&quot;??_);_(@_)">
                  <c:v>376.63144772806299</c:v>
                </c:pt>
                <c:pt idx="221" formatCode="_(* #,##0.00_);_(* \(#,##0.00\);_(* &quot;-&quot;??_);_(@_)">
                  <c:v>376.52106484700499</c:v>
                </c:pt>
                <c:pt idx="222" formatCode="_(* #,##0.00_);_(* \(#,##0.00\);_(* &quot;-&quot;??_);_(@_)">
                  <c:v>374.13456439385402</c:v>
                </c:pt>
                <c:pt idx="223" formatCode="_(* #,##0.00_);_(* \(#,##0.00\);_(* &quot;-&quot;??_);_(@_)">
                  <c:v>374.681522077068</c:v>
                </c:pt>
                <c:pt idx="224" formatCode="_(* #,##0.00_);_(* \(#,##0.00\);_(* &quot;-&quot;??_);_(@_)">
                  <c:v>378.83561873510803</c:v>
                </c:pt>
                <c:pt idx="225" formatCode="_(* #,##0.00_);_(* \(#,##0.00\);_(* &quot;-&quot;??_);_(@_)">
                  <c:v>380.20349463424299</c:v>
                </c:pt>
                <c:pt idx="226" formatCode="_(* #,##0.00_);_(* \(#,##0.00\);_(* &quot;-&quot;??_);_(@_)">
                  <c:v>390.52843722758502</c:v>
                </c:pt>
                <c:pt idx="227" formatCode="_(* #,##0.00_);_(* \(#,##0.00\);_(* &quot;-&quot;??_);_(@_)">
                  <c:v>392.60910205548601</c:v>
                </c:pt>
                <c:pt idx="228" formatCode="_(* #,##0.00_);_(* \(#,##0.00\);_(* &quot;-&quot;??_);_(@_)">
                  <c:v>393.31645323264701</c:v>
                </c:pt>
                <c:pt idx="229" formatCode="_(* #,##0.00_);_(* \(#,##0.00\);_(* &quot;-&quot;??_);_(@_)">
                  <c:v>395.54538087697398</c:v>
                </c:pt>
                <c:pt idx="230" formatCode="_(* #,##0.00_);_(* \(#,##0.00\);_(* &quot;-&quot;??_);_(@_)">
                  <c:v>397.12072108712903</c:v>
                </c:pt>
                <c:pt idx="231" formatCode="_(* #,##0.00_);_(* \(#,##0.00\);_(* &quot;-&quot;??_);_(@_)">
                  <c:v>396.58172922670599</c:v>
                </c:pt>
                <c:pt idx="232" formatCode="_(* #,##0.00_);_(* \(#,##0.00\);_(* &quot;-&quot;??_);_(@_)">
                  <c:v>396.63999184171001</c:v>
                </c:pt>
                <c:pt idx="233" formatCode="_(* #,##0.00_);_(* \(#,##0.00\);_(* &quot;-&quot;??_);_(@_)">
                  <c:v>390.39193694977502</c:v>
                </c:pt>
                <c:pt idx="234" formatCode="_(* #,##0.00_);_(* \(#,##0.00\);_(* &quot;-&quot;??_);_(@_)">
                  <c:v>389.91237520011498</c:v>
                </c:pt>
                <c:pt idx="235" formatCode="_(* #,##0.00_);_(* \(#,##0.00\);_(* &quot;-&quot;??_);_(@_)">
                  <c:v>385.35504395473203</c:v>
                </c:pt>
                <c:pt idx="236" formatCode="_(* #,##0.00_);_(* \(#,##0.00\);_(* &quot;-&quot;??_);_(@_)">
                  <c:v>385.60010421364802</c:v>
                </c:pt>
                <c:pt idx="237" formatCode="_(* #,##0.00_);_(* \(#,##0.00\);_(* &quot;-&quot;??_);_(@_)">
                  <c:v>391.21152192845</c:v>
                </c:pt>
                <c:pt idx="238" formatCode="_(* #,##0.00_);_(* \(#,##0.00\);_(* &quot;-&quot;??_);_(@_)">
                  <c:v>390.69028949675601</c:v>
                </c:pt>
                <c:pt idx="239" formatCode="_(* #,##0.00_);_(* \(#,##0.00\);_(* &quot;-&quot;??_);_(@_)">
                  <c:v>392.37236633615402</c:v>
                </c:pt>
                <c:pt idx="240" formatCode="_(* #,##0.00_);_(* \(#,##0.00\);_(* &quot;-&quot;??_);_(@_)">
                  <c:v>390.35747384890999</c:v>
                </c:pt>
                <c:pt idx="241" formatCode="_(* #,##0.00_);_(* \(#,##0.00\);_(* &quot;-&quot;??_);_(@_)">
                  <c:v>390.472960756227</c:v>
                </c:pt>
                <c:pt idx="242" formatCode="_(* #,##0.00_);_(* \(#,##0.00\);_(* &quot;-&quot;??_);_(@_)">
                  <c:v>392.04476463821902</c:v>
                </c:pt>
                <c:pt idx="243" formatCode="_(* #,##0.00_);_(* \(#,##0.00\);_(* &quot;-&quot;??_);_(@_)">
                  <c:v>392.23194398041801</c:v>
                </c:pt>
                <c:pt idx="244" formatCode="_(* #,##0.00_);_(* \(#,##0.00\);_(* &quot;-&quot;??_);_(@_)">
                  <c:v>390.98049548634299</c:v>
                </c:pt>
                <c:pt idx="245" formatCode="_(* #,##0.00_);_(* \(#,##0.00\);_(* &quot;-&quot;??_);_(@_)">
                  <c:v>394.27896627081799</c:v>
                </c:pt>
                <c:pt idx="246" formatCode="_(* #,##0.00_);_(* \(#,##0.00\);_(* &quot;-&quot;??_);_(@_)">
                  <c:v>394.87761638788402</c:v>
                </c:pt>
                <c:pt idx="247" formatCode="_(* #,##0.00_);_(* \(#,##0.00\);_(* &quot;-&quot;??_);_(@_)">
                  <c:v>396.394897655504</c:v>
                </c:pt>
                <c:pt idx="248" formatCode="_(* #,##0.00_);_(* \(#,##0.00\);_(* &quot;-&quot;??_);_(@_)">
                  <c:v>395.93315273826499</c:v>
                </c:pt>
                <c:pt idx="249" formatCode="_(* #,##0.00_);_(* \(#,##0.00\);_(* &quot;-&quot;??_);_(@_)">
                  <c:v>395.48478980069501</c:v>
                </c:pt>
                <c:pt idx="250" formatCode="_(* #,##0.00_);_(* \(#,##0.00\);_(* &quot;-&quot;??_);_(@_)">
                  <c:v>390.67821316431099</c:v>
                </c:pt>
                <c:pt idx="251" formatCode="_(* #,##0.00_);_(* \(#,##0.00\);_(* &quot;-&quot;??_);_(@_)">
                  <c:v>393.136131387837</c:v>
                </c:pt>
                <c:pt idx="252" formatCode="_(* #,##0.00_);_(* \(#,##0.00\);_(* &quot;-&quot;??_);_(@_)">
                  <c:v>390.96963651979001</c:v>
                </c:pt>
                <c:pt idx="253" formatCode="_(* #,##0.00_);_(* \(#,##0.00\);_(* &quot;-&quot;??_);_(@_)">
                  <c:v>393.43582587511497</c:v>
                </c:pt>
                <c:pt idx="254" formatCode="_(* #,##0.00_);_(* \(#,##0.00\);_(* &quot;-&quot;??_);_(@_)">
                  <c:v>393.21374130533502</c:v>
                </c:pt>
                <c:pt idx="255" formatCode="_(* #,##0.00_);_(* \(#,##0.00\);_(* &quot;-&quot;??_);_(@_)">
                  <c:v>392.88701670468902</c:v>
                </c:pt>
                <c:pt idx="256" formatCode="_(* #,##0.00_);_(* \(#,##0.00\);_(* &quot;-&quot;??_);_(@_)">
                  <c:v>395.08298438962498</c:v>
                </c:pt>
                <c:pt idx="257" formatCode="_(* #,##0.00_);_(* \(#,##0.00\);_(* &quot;-&quot;??_);_(@_)">
                  <c:v>399.69494918124599</c:v>
                </c:pt>
                <c:pt idx="258" formatCode="_(* #,##0.00_);_(* \(#,##0.00\);_(* &quot;-&quot;??_);_(@_)">
                  <c:v>400.300394579814</c:v>
                </c:pt>
                <c:pt idx="259" formatCode="_(* #,##0.00_);_(* \(#,##0.00\);_(* &quot;-&quot;??_);_(@_)">
                  <c:v>400.83343142286299</c:v>
                </c:pt>
                <c:pt idx="260" formatCode="_(* #,##0.00_);_(* \(#,##0.00\);_(* &quot;-&quot;??_);_(@_)">
                  <c:v>403.775367592713</c:v>
                </c:pt>
                <c:pt idx="261" formatCode="_(* #,##0.00_);_(* \(#,##0.00\);_(* &quot;-&quot;??_);_(@_)">
                  <c:v>404.78490429061901</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44A1-4B7F-A94A-9F90A673EBBE}"/>
            </c:ext>
          </c:extLst>
        </c:ser>
        <c:dLbls>
          <c:showLegendKey val="0"/>
          <c:showVal val="0"/>
          <c:showCatName val="0"/>
          <c:showSerName val="0"/>
          <c:showPercent val="0"/>
          <c:showBubbleSize val="0"/>
        </c:dLbls>
        <c:marker val="1"/>
        <c:smooth val="0"/>
        <c:axId val="43202048"/>
        <c:axId val="43203584"/>
      </c:lineChart>
      <c:dateAx>
        <c:axId val="43202048"/>
        <c:scaling>
          <c:orientation val="minMax"/>
        </c:scaling>
        <c:delete val="0"/>
        <c:axPos val="b"/>
        <c:numFmt formatCode="mmm\ d" sourceLinked="0"/>
        <c:majorTickMark val="none"/>
        <c:minorTickMark val="none"/>
        <c:tickLblPos val="nextTo"/>
        <c:spPr>
          <a:ln w="6350">
            <a:solidFill>
              <a:schemeClr val="tx1"/>
            </a:solidFill>
          </a:ln>
        </c:spPr>
        <c:txPr>
          <a:bodyPr/>
          <a:lstStyle/>
          <a:p>
            <a:pPr>
              <a:defRPr sz="600" smtId="4294967295"/>
            </a:pPr>
            <a:endParaRPr lang="en-US"/>
          </a:p>
        </c:txPr>
        <c:crossAx val="43203584"/>
        <c:crosses val="autoZero"/>
        <c:auto val="0"/>
        <c:lblOffset val="100"/>
        <c:baseTimeUnit val="days"/>
        <c:majorUnit val="3"/>
        <c:majorTimeUnit val="months"/>
      </c:dateAx>
      <c:valAx>
        <c:axId val="43203584"/>
        <c:scaling>
          <c:orientation val="minMax"/>
          <c:max val="460"/>
          <c:min val="280"/>
        </c:scaling>
        <c:delete val="0"/>
        <c:axPos val="l"/>
        <c:numFmt formatCode="#,##0" sourceLinked="0"/>
        <c:majorTickMark val="none"/>
        <c:minorTickMark val="none"/>
        <c:tickLblPos val="nextTo"/>
        <c:spPr>
          <a:ln w="6350">
            <a:solidFill>
              <a:schemeClr val="tx1"/>
            </a:solidFill>
          </a:ln>
        </c:spPr>
        <c:txPr>
          <a:bodyPr/>
          <a:lstStyle/>
          <a:p>
            <a:pPr>
              <a:defRPr sz="600" smtId="4294967295"/>
            </a:pPr>
            <a:endParaRPr lang="en-US"/>
          </a:p>
        </c:txPr>
        <c:crossAx val="43202048"/>
        <c:crosses val="autoZero"/>
        <c:crossBetween val="between"/>
        <c:majorUnit val="40"/>
      </c:valAx>
      <c:spPr>
        <a:noFill/>
        <a:effectLst>
          <a:outerShdw blurRad="50800" dist="50800" dir="5400000" algn="ctr" rotWithShape="0">
            <a:schemeClr val="bg1"/>
          </a:outerShdw>
        </a:effectLst>
      </c:spPr>
    </c:plotArea>
    <c:plotVisOnly val="1"/>
    <c:dispBlanksAs val="gap"/>
    <c:showDLblsOverMax val="0"/>
  </c:chart>
  <c:spPr>
    <a:noFill/>
  </c:spPr>
  <c:txPr>
    <a:bodyPr/>
    <a:lstStyle/>
    <a:p>
      <a:pPr>
        <a:defRPr sz="700" smtId="4294967295"/>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96702527999878"/>
          <c:y val="8.1301987171173096E-2"/>
          <c:w val="0.53142434358596802"/>
          <c:h val="0.81752520799636841"/>
        </c:manualLayout>
      </c:layout>
      <c:doughnutChart>
        <c:varyColors val="1"/>
        <c:ser>
          <c:idx val="0"/>
          <c:order val="0"/>
          <c:tx>
            <c:strRef>
              <c:f>'Pie Charts'!$N$6</c:f>
              <c:strCache>
                <c:ptCount val="1"/>
                <c:pt idx="0">
                  <c:v>Percent</c:v>
                </c:pt>
              </c:strCache>
            </c:strRef>
          </c:tx>
          <c:spPr>
            <a:ln>
              <a:noFill/>
            </a:ln>
          </c:spPr>
          <c:dPt>
            <c:idx val="0"/>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C2F9-415C-8ACD-3C42491EDB33}"/>
              </c:ext>
            </c:extLst>
          </c:dPt>
          <c:dPt>
            <c:idx val="1"/>
            <c:bubble3D val="0"/>
            <c:spPr>
              <a:solidFill>
                <a:schemeClr val="accent6"/>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C2F9-415C-8ACD-3C42491EDB33}"/>
              </c:ext>
            </c:extLst>
          </c:dPt>
          <c:dPt>
            <c:idx val="2"/>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C2F9-415C-8ACD-3C42491EDB33}"/>
              </c:ext>
            </c:extLst>
          </c:dPt>
          <c:dPt>
            <c:idx val="3"/>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C2F9-415C-8ACD-3C42491EDB33}"/>
              </c:ext>
            </c:extLst>
          </c:dPt>
          <c:dLbls>
            <c:dLbl>
              <c:idx val="0"/>
              <c:layout>
                <c:manualLayout>
                  <c:x val="-0.23532243072986603"/>
                  <c:y val="-0.14023156464099884"/>
                </c:manualLayout>
              </c:layout>
              <c:tx>
                <c:rich>
                  <a:bodyPr rot="0" spcFirstLastPara="1" vertOverflow="ellipsis" vert="horz" wrap="square" lIns="38100" tIns="19050" rIns="38100" bIns="19050" anchor="ctr" anchorCtr="0">
                    <a:noAutofit/>
                  </a:bodyPr>
                  <a:lstStyle/>
                  <a:p>
                    <a:pPr algn="ctr">
                      <a:defRPr sz="2400" b="1" i="0" u="none" strike="noStrike" kern="1200" baseline="0">
                        <a:solidFill>
                          <a:srgbClr val="005E74"/>
                        </a:solidFill>
                        <a:latin typeface="+mn-lt"/>
                        <a:ea typeface="+mn-ea"/>
                        <a:cs typeface="+mn-cs"/>
                      </a:defRPr>
                    </a:pPr>
                    <a:r>
                      <a:rPr lang="en-US" sz="1800">
                        <a:solidFill>
                          <a:srgbClr val="8B814F"/>
                        </a:solidFill>
                      </a:rPr>
                      <a:t>23%</a:t>
                    </a:r>
                  </a:p>
                  <a:p>
                    <a:pPr algn="ctr">
                      <a:defRPr sz="2400" b="1" i="0" u="none" strike="noStrike" kern="1200" baseline="0">
                        <a:solidFill>
                          <a:srgbClr val="005E74"/>
                        </a:solidFill>
                        <a:latin typeface="+mn-lt"/>
                        <a:ea typeface="+mn-ea"/>
                        <a:cs typeface="+mn-cs"/>
                      </a:defRPr>
                    </a:pPr>
                    <a:r>
                      <a:rPr lang="en-US" sz="1050">
                        <a:solidFill>
                          <a:schemeClr val="bg1">
                            <a:lumMod val="50000"/>
                          </a:schemeClr>
                        </a:solidFill>
                      </a:rPr>
                      <a:t>International Developed Market</a:t>
                    </a:r>
                  </a:p>
                </c:rich>
              </c:tx>
              <c:numFmt formatCode="0%" sourceLinked="0"/>
              <c:spPr>
                <a:noFill/>
                <a:ln>
                  <a:noFill/>
                </a:ln>
                <a:effectLst/>
              </c:sp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37906620000000002"/>
                      <c:h val="0.54400190000000004"/>
                    </c:manualLayout>
                  </c15:layout>
                  <c15:showDataLabelsRange val="0"/>
                </c:ext>
                <c:ext xmlns:c16="http://schemas.microsoft.com/office/drawing/2014/chart" uri="{C3380CC4-5D6E-409C-BE32-E72D297353CC}">
                  <c16:uniqueId val="{00000001-C2F9-415C-8ACD-3C42491EDB33}"/>
                </c:ext>
              </c:extLst>
            </c:dLbl>
            <c:dLbl>
              <c:idx val="1"/>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C2F9-415C-8ACD-3C42491EDB33}"/>
                </c:ext>
              </c:extLst>
            </c:dLbl>
            <c:dLbl>
              <c:idx val="2"/>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C2F9-415C-8ACD-3C42491EDB33}"/>
                </c:ext>
              </c:extLst>
            </c:dLbl>
            <c:dLbl>
              <c:idx val="3"/>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7-C2F9-415C-8ACD-3C42491EDB3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smtId="4294967295">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Lst>
          </c:dLbls>
          <c:cat>
            <c:strRef>
              <c:f>'Pie Charts'!$M$7:$M$10</c:f>
              <c:strCache>
                <c:ptCount val="4"/>
                <c:pt idx="0">
                  <c:v>US</c:v>
                </c:pt>
                <c:pt idx="1">
                  <c:v>International Developed</c:v>
                </c:pt>
                <c:pt idx="2">
                  <c:v>Emerging Markets</c:v>
                </c:pt>
                <c:pt idx="3">
                  <c:v>Canada</c:v>
                </c:pt>
              </c:strCache>
            </c:strRef>
          </c:cat>
          <c:val>
            <c:numRef>
              <c:f>'Pie Charts'!$N$7:$N$10</c:f>
              <c:numCache>
                <c:formatCode>0%</c:formatCode>
                <c:ptCount val="4"/>
                <c:pt idx="0">
                  <c:v>0.63026712910184401</c:v>
                </c:pt>
                <c:pt idx="1">
                  <c:v>0.23181832892704399</c:v>
                </c:pt>
                <c:pt idx="2">
                  <c:v>0.10816531862604301</c:v>
                </c:pt>
                <c:pt idx="3">
                  <c:v>2.9749223345069398E-2</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8-C2F9-415C-8ACD-3C42491EDB33}"/>
            </c:ext>
          </c:extLst>
        </c:ser>
        <c:dLbls>
          <c:showLegendKey val="0"/>
          <c:showVal val="0"/>
          <c:showCatName val="0"/>
          <c:showSerName val="0"/>
          <c:showPercent val="0"/>
          <c:showBubbleSize val="0"/>
          <c:showLeaderLines val="0"/>
        </c:dLbls>
        <c:firstSliceAng val="0"/>
        <c:holeSize val="90"/>
      </c:doughnutChart>
      <c:spPr>
        <a:noFill/>
        <a:ln>
          <a:noFill/>
        </a:ln>
        <a:effectLst/>
      </c:spPr>
    </c:plotArea>
    <c:plotVisOnly val="1"/>
    <c:dispBlanksAs val="gap"/>
    <c:showDLblsOverMax val="0"/>
    <c:extLst xmlns:m="http://schemas.openxmlformats.org/officeDocument/2006/math" xmlns:w="http://schemas.openxmlformats.org/wordprocessingml/2006/main" xmlns:wp="http://schemas.openxmlformats.org/drawingml/2006/wordprocessingDrawing" xmlns:a14="http://schemas.microsoft.com/office/drawing/2010/main"/>
  </c:chart>
  <c:spPr>
    <a:noFill/>
    <a:ln w="9525" cap="flat" cmpd="sng" algn="ctr">
      <a:noFill/>
      <a:round/>
    </a:ln>
    <a:effectLst/>
  </c:spPr>
  <c:txPr>
    <a:bodyPr/>
    <a:lstStyle/>
    <a:p>
      <a:pPr>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272403001785278"/>
          <c:y val="0.15209279954433441"/>
          <c:w val="0.76688015460968018"/>
          <c:h val="0.72268974781036377"/>
        </c:manualLayout>
      </c:layout>
      <c:barChart>
        <c:barDir val="bar"/>
        <c:grouping val="clustered"/>
        <c:varyColors val="0"/>
        <c:ser>
          <c:idx val="1"/>
          <c:order val="0"/>
          <c:tx>
            <c:strRef>
              <c:f>'EM (Qtr)'!$R$6</c:f>
              <c:strCache>
                <c:ptCount val="1"/>
                <c:pt idx="0">
                  <c:v>Local currency</c:v>
                </c:pt>
              </c:strCache>
            </c:strRef>
          </c:tx>
          <c:spPr>
            <a:solidFill>
              <a:schemeClr val="accent2">
                <a:lumMod val="60000"/>
                <a:lumOff val="40000"/>
              </a:schemeClr>
            </a:solidFill>
          </c:spPr>
          <c:invertIfNegative val="0"/>
          <c:dLbls>
            <c:dLbl>
              <c:idx val="0"/>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CA2E-427C-94C7-326F326652C7}"/>
                </c:ext>
              </c:extLst>
            </c:dLbl>
            <c:dLbl>
              <c:idx val="1"/>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CA2E-427C-94C7-326F326652C7}"/>
                </c:ext>
              </c:extLst>
            </c:dLbl>
            <c:dLbl>
              <c:idx val="2"/>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CA2E-427C-94C7-326F326652C7}"/>
                </c:ext>
              </c:extLst>
            </c:dLbl>
            <c:dLbl>
              <c:idx val="3"/>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CA2E-427C-94C7-326F326652C7}"/>
                </c:ext>
              </c:extLst>
            </c:dLbl>
            <c:spPr>
              <a:noFill/>
              <a:ln>
                <a:noFill/>
              </a:ln>
              <a:effectLst/>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ext>
            </c:extLst>
          </c:dLbls>
          <c:cat>
            <c:strRef>
              <c:f>'EM (Qtr)'!$Q$7:$Q$10</c:f>
              <c:strCache>
                <c:ptCount val="4"/>
                <c:pt idx="0">
                  <c:v>Small Cap</c:v>
                </c:pt>
                <c:pt idx="1">
                  <c:v>Growth</c:v>
                </c:pt>
                <c:pt idx="2">
                  <c:v>Large Cap</c:v>
                </c:pt>
                <c:pt idx="3">
                  <c:v>Value</c:v>
                </c:pt>
              </c:strCache>
            </c:strRef>
          </c:cat>
          <c:val>
            <c:numRef>
              <c:f>'EM (Qtr)'!$R$7:$R$10</c:f>
              <c:numCache>
                <c:formatCode>0.00</c:formatCode>
                <c:ptCount val="4"/>
                <c:pt idx="0">
                  <c:v>12.36</c:v>
                </c:pt>
                <c:pt idx="1">
                  <c:v>9.58</c:v>
                </c:pt>
                <c:pt idx="2">
                  <c:v>7.93</c:v>
                </c:pt>
                <c:pt idx="3">
                  <c:v>6.17</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4BCC-4B7B-B599-0C7EA61D3631}"/>
            </c:ext>
          </c:extLst>
        </c:ser>
        <c:ser>
          <c:idx val="2"/>
          <c:order val="1"/>
          <c:tx>
            <c:strRef>
              <c:f>'EM (Qtr)'!$S$6</c:f>
              <c:strCache>
                <c:ptCount val="1"/>
                <c:pt idx="0">
                  <c:v>Canadian currency</c:v>
                </c:pt>
              </c:strCache>
            </c:strRef>
          </c:tx>
          <c:spPr>
            <a:solidFill>
              <a:schemeClr val="accent2"/>
            </a:solidFill>
          </c:spPr>
          <c:invertIfNegative val="0"/>
          <c:dLbls>
            <c:dLbl>
              <c:idx val="0"/>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4-CA2E-427C-94C7-326F326652C7}"/>
                </c:ext>
              </c:extLst>
            </c:dLbl>
            <c:dLbl>
              <c:idx val="1"/>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CA2E-427C-94C7-326F326652C7}"/>
                </c:ext>
              </c:extLst>
            </c:dLbl>
            <c:dLbl>
              <c:idx val="2"/>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6-CA2E-427C-94C7-326F326652C7}"/>
                </c:ext>
              </c:extLst>
            </c:dLbl>
            <c:dLbl>
              <c:idx val="3"/>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CA2E-427C-94C7-326F326652C7}"/>
                </c:ext>
              </c:extLst>
            </c:dLbl>
            <c:spPr>
              <a:noFill/>
              <a:ln>
                <a:noFill/>
              </a:ln>
              <a:effectLst/>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ext>
            </c:extLst>
          </c:dLbls>
          <c:cat>
            <c:strRef>
              <c:f>'EM (Qtr)'!$Q$7:$Q$10</c:f>
              <c:strCache>
                <c:ptCount val="4"/>
                <c:pt idx="0">
                  <c:v>Small Cap</c:v>
                </c:pt>
                <c:pt idx="1">
                  <c:v>Growth</c:v>
                </c:pt>
                <c:pt idx="2">
                  <c:v>Large Cap</c:v>
                </c:pt>
                <c:pt idx="3">
                  <c:v>Value</c:v>
                </c:pt>
              </c:strCache>
            </c:strRef>
          </c:cat>
          <c:val>
            <c:numRef>
              <c:f>'EM (Qtr)'!$S$7:$S$10</c:f>
              <c:numCache>
                <c:formatCode>0.00</c:formatCode>
                <c:ptCount val="4"/>
                <c:pt idx="0">
                  <c:v>11.09</c:v>
                </c:pt>
                <c:pt idx="1">
                  <c:v>7.91</c:v>
                </c:pt>
                <c:pt idx="2">
                  <c:v>6.17</c:v>
                </c:pt>
                <c:pt idx="3">
                  <c:v>4.3</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4BCC-4B7B-B599-0C7EA61D3631}"/>
            </c:ext>
          </c:extLst>
        </c:ser>
        <c:dLbls>
          <c:showLegendKey val="0"/>
          <c:showVal val="0"/>
          <c:showCatName val="0"/>
          <c:showSerName val="0"/>
          <c:showPercent val="0"/>
          <c:showBubbleSize val="0"/>
        </c:dLbls>
        <c:gapWidth val="125"/>
        <c:overlap val="-20"/>
        <c:axId val="45320832"/>
        <c:axId val="45344256"/>
      </c:barChart>
      <c:catAx>
        <c:axId val="45320832"/>
        <c:scaling>
          <c:orientation val="maxMin"/>
        </c:scaling>
        <c:delete val="0"/>
        <c:axPos val="l"/>
        <c:numFmt formatCode="General" sourceLinked="0"/>
        <c:majorTickMark val="none"/>
        <c:minorTickMark val="none"/>
        <c:tickLblPos val="none"/>
        <c:spPr>
          <a:ln w="6350">
            <a:solidFill>
              <a:schemeClr val="bg1">
                <a:lumMod val="65000"/>
              </a:schemeClr>
            </a:solidFill>
          </a:ln>
        </c:spPr>
        <c:crossAx val="45344256"/>
        <c:crosses val="autoZero"/>
        <c:auto val="0"/>
        <c:lblAlgn val="ctr"/>
        <c:lblOffset val="100"/>
        <c:noMultiLvlLbl val="0"/>
      </c:catAx>
      <c:valAx>
        <c:axId val="45344256"/>
        <c:scaling>
          <c:orientation val="minMax"/>
        </c:scaling>
        <c:delete val="0"/>
        <c:axPos val="b"/>
        <c:numFmt formatCode="0.00" sourceLinked="1"/>
        <c:majorTickMark val="none"/>
        <c:minorTickMark val="none"/>
        <c:tickLblPos val="none"/>
        <c:spPr>
          <a:ln>
            <a:noFill/>
          </a:ln>
        </c:spPr>
        <c:crossAx val="45320832"/>
        <c:crosses val="max"/>
        <c:crossBetween val="between"/>
      </c:valAx>
    </c:plotArea>
    <c:legend>
      <c:legendPos val="t"/>
      <c:layout>
        <c:manualLayout>
          <c:xMode val="edge"/>
          <c:yMode val="edge"/>
          <c:x val="0"/>
          <c:y val="1.1374630033969879E-2"/>
          <c:w val="0.44015821814537048"/>
          <c:h val="0.10154847800731659"/>
        </c:manualLayout>
      </c:layout>
      <c:overlay val="0"/>
      <c:txPr>
        <a:bodyPr/>
        <a:lstStyle/>
        <a:p>
          <a:pPr>
            <a:defRPr sz="800" smtId="4294967295">
              <a:solidFill>
                <a:schemeClr val="tx1">
                  <a:lumMod val="65000"/>
                  <a:lumOff val="35000"/>
                </a:schemeClr>
              </a:solidFill>
            </a:defRPr>
          </a:pPr>
          <a:endParaRPr lang="en-US"/>
        </a:p>
      </c:txPr>
    </c:legend>
    <c:plotVisOnly val="1"/>
    <c:dispBlanksAs val="gap"/>
    <c:showDLblsOverMax val="0"/>
  </c:chart>
  <c:txPr>
    <a:bodyPr/>
    <a:lstStyle/>
    <a:p>
      <a:pPr>
        <a:defRPr sz="900" smtId="4294967295"/>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96702527999878"/>
          <c:y val="8.1301987171173096E-2"/>
          <c:w val="0.53142434358596802"/>
          <c:h val="0.81752520799636841"/>
        </c:manualLayout>
      </c:layout>
      <c:doughnutChart>
        <c:varyColors val="1"/>
        <c:ser>
          <c:idx val="0"/>
          <c:order val="0"/>
          <c:tx>
            <c:strRef>
              <c:f>'Pie Charts'!$N$6</c:f>
              <c:strCache>
                <c:ptCount val="1"/>
                <c:pt idx="0">
                  <c:v>Percent</c:v>
                </c:pt>
              </c:strCache>
            </c:strRef>
          </c:tx>
          <c:spPr>
            <a:ln>
              <a:noFill/>
            </a:ln>
          </c:spPr>
          <c:dPt>
            <c:idx val="0"/>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9C5C-4681-96B0-1DF883E0302C}"/>
              </c:ext>
            </c:extLst>
          </c:dPt>
          <c:dPt>
            <c:idx val="1"/>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9C5C-4681-96B0-1DF883E0302C}"/>
              </c:ext>
            </c:extLst>
          </c:dPt>
          <c:dPt>
            <c:idx val="2"/>
            <c:bubble3D val="0"/>
            <c:spPr>
              <a:solidFill>
                <a:schemeClr val="accent2"/>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9C5C-4681-96B0-1DF883E0302C}"/>
              </c:ext>
            </c:extLst>
          </c:dPt>
          <c:dPt>
            <c:idx val="3"/>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9C5C-4681-96B0-1DF883E0302C}"/>
              </c:ext>
            </c:extLst>
          </c:dPt>
          <c:dLbls>
            <c:dLbl>
              <c:idx val="0"/>
              <c:layout>
                <c:manualLayout>
                  <c:x val="-0.23532243072986603"/>
                  <c:y val="-0.17138202488422394"/>
                </c:manualLayout>
              </c:layout>
              <c:tx>
                <c:rich>
                  <a:bodyPr rot="0" spcFirstLastPara="1" vertOverflow="ellipsis" vert="horz" wrap="square" lIns="38100" tIns="19050" rIns="38100" bIns="19050" anchor="ctr" anchorCtr="0">
                    <a:noAutofit/>
                  </a:bodyPr>
                  <a:lstStyle/>
                  <a:p>
                    <a:pPr algn="ctr">
                      <a:defRPr sz="2400" b="1" i="0" u="none" strike="noStrike" kern="1200" baseline="0">
                        <a:solidFill>
                          <a:srgbClr val="005E74"/>
                        </a:solidFill>
                        <a:latin typeface="+mn-lt"/>
                        <a:ea typeface="+mn-ea"/>
                        <a:cs typeface="+mn-cs"/>
                      </a:defRPr>
                    </a:pPr>
                    <a:r>
                      <a:rPr lang="en-US" sz="1800">
                        <a:solidFill>
                          <a:srgbClr val="93A37C"/>
                        </a:solidFill>
                      </a:rPr>
                      <a:t>11%</a:t>
                    </a:r>
                  </a:p>
                  <a:p>
                    <a:pPr algn="ctr">
                      <a:defRPr sz="2400" b="1" i="0" u="none" strike="noStrike" kern="1200" baseline="0">
                        <a:solidFill>
                          <a:srgbClr val="005E74"/>
                        </a:solidFill>
                        <a:latin typeface="+mn-lt"/>
                        <a:ea typeface="+mn-ea"/>
                        <a:cs typeface="+mn-cs"/>
                      </a:defRPr>
                    </a:pPr>
                    <a:r>
                      <a:rPr lang="en-US" sz="1050">
                        <a:solidFill>
                          <a:schemeClr val="bg1">
                            <a:lumMod val="50000"/>
                          </a:schemeClr>
                        </a:solidFill>
                      </a:rPr>
                      <a:t>Emerging Markets</a:t>
                    </a:r>
                  </a:p>
                </c:rich>
              </c:tx>
              <c:numFmt formatCode="0%" sourceLinked="0"/>
              <c:spPr>
                <a:noFill/>
                <a:ln>
                  <a:noFill/>
                </a:ln>
                <a:effectLst/>
              </c:sp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37906620000000002"/>
                      <c:h val="0.54400190000000004"/>
                    </c:manualLayout>
                  </c15:layout>
                  <c15:showDataLabelsRange val="0"/>
                </c:ext>
                <c:ext xmlns:c16="http://schemas.microsoft.com/office/drawing/2014/chart" uri="{C3380CC4-5D6E-409C-BE32-E72D297353CC}">
                  <c16:uniqueId val="{00000001-9C5C-4681-96B0-1DF883E0302C}"/>
                </c:ext>
              </c:extLst>
            </c:dLbl>
            <c:dLbl>
              <c:idx val="1"/>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9C5C-4681-96B0-1DF883E0302C}"/>
                </c:ext>
              </c:extLst>
            </c:dLbl>
            <c:dLbl>
              <c:idx val="2"/>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9C5C-4681-96B0-1DF883E0302C}"/>
                </c:ext>
              </c:extLst>
            </c:dLbl>
            <c:dLbl>
              <c:idx val="3"/>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7-9C5C-4681-96B0-1DF883E0302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smtId="4294967295">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Lst>
          </c:dLbls>
          <c:cat>
            <c:strRef>
              <c:f>'Pie Charts'!$M$7:$M$10</c:f>
              <c:strCache>
                <c:ptCount val="4"/>
                <c:pt idx="0">
                  <c:v>US</c:v>
                </c:pt>
                <c:pt idx="1">
                  <c:v>International Developed</c:v>
                </c:pt>
                <c:pt idx="2">
                  <c:v>Emerging Markets</c:v>
                </c:pt>
                <c:pt idx="3">
                  <c:v>Canada</c:v>
                </c:pt>
              </c:strCache>
            </c:strRef>
          </c:cat>
          <c:val>
            <c:numRef>
              <c:f>'Pie Charts'!$N$7:$N$10</c:f>
              <c:numCache>
                <c:formatCode>0%</c:formatCode>
                <c:ptCount val="4"/>
                <c:pt idx="0">
                  <c:v>0.63026712910184401</c:v>
                </c:pt>
                <c:pt idx="1">
                  <c:v>0.23181832892704399</c:v>
                </c:pt>
                <c:pt idx="2">
                  <c:v>0.10816531862604301</c:v>
                </c:pt>
                <c:pt idx="3">
                  <c:v>2.9749223345069398E-2</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8-9C5C-4681-96B0-1DF883E0302C}"/>
            </c:ext>
          </c:extLst>
        </c:ser>
        <c:dLbls>
          <c:showLegendKey val="0"/>
          <c:showVal val="0"/>
          <c:showCatName val="0"/>
          <c:showSerName val="0"/>
          <c:showPercent val="0"/>
          <c:showBubbleSize val="0"/>
          <c:showLeaderLines val="0"/>
        </c:dLbls>
        <c:firstSliceAng val="0"/>
        <c:holeSize val="90"/>
      </c:doughnutChart>
      <c:spPr>
        <a:noFill/>
        <a:ln>
          <a:noFill/>
        </a:ln>
        <a:effectLst/>
      </c:spPr>
    </c:plotArea>
    <c:plotVisOnly val="1"/>
    <c:dispBlanksAs val="gap"/>
    <c:showDLblsOverMax val="0"/>
    <c:extLst xmlns:m="http://schemas.openxmlformats.org/officeDocument/2006/math" xmlns:w="http://schemas.openxmlformats.org/wordprocessingml/2006/main" xmlns:wp="http://schemas.openxmlformats.org/drawingml/2006/wordprocessingDrawing" xmlns:a14="http://schemas.microsoft.com/office/drawing/2010/main"/>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958968371152878E-2"/>
          <c:y val="1.4667236246168613E-2"/>
          <c:w val="0.93905395269393921"/>
          <c:h val="0.75497138500213623"/>
        </c:manualLayout>
      </c:layout>
      <c:barChart>
        <c:barDir val="col"/>
        <c:grouping val="clustered"/>
        <c:varyColors val="0"/>
        <c:ser>
          <c:idx val="0"/>
          <c:order val="0"/>
          <c:tx>
            <c:strRef>
              <c:f>'Country (Qtr)'!$I$7</c:f>
              <c:strCache>
                <c:ptCount val="1"/>
                <c:pt idx="0">
                  <c:v>Quarter</c:v>
                </c:pt>
              </c:strCache>
            </c:strRef>
          </c:tx>
          <c:spPr>
            <a:solidFill>
              <a:schemeClr val="bg1">
                <a:lumMod val="65000"/>
              </a:schemeClr>
            </a:solidFill>
            <a:ln>
              <a:noFill/>
            </a:ln>
            <a:effectLst/>
          </c:spPr>
          <c:invertIfNegative val="0"/>
          <c:dPt>
            <c:idx val="11"/>
            <c:invertIfNegative val="0"/>
            <c:bubble3D val="0"/>
            <c:spPr>
              <a:solidFill>
                <a:schemeClr val="bg1">
                  <a:lumMod val="65000"/>
                </a:schemeClr>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8B70-46BB-BC2E-DBF12A6E6D59}"/>
              </c:ext>
            </c:extLst>
          </c:dPt>
          <c:dPt>
            <c:idx val="12"/>
            <c:invertIfNegative val="0"/>
            <c:bubble3D val="0"/>
            <c:spPr>
              <a:solidFill>
                <a:srgbClr val="A6A6A6"/>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8B70-46BB-BC2E-DBF12A6E6D59}"/>
              </c:ext>
            </c:extLst>
          </c:dPt>
          <c:dPt>
            <c:idx val="13"/>
            <c:invertIfNegative val="0"/>
            <c:bubble3D val="0"/>
            <c:spPr>
              <a:solidFill>
                <a:srgbClr val="A6A6A6"/>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8B70-46BB-BC2E-DBF12A6E6D59}"/>
              </c:ext>
            </c:extLst>
          </c:dPt>
          <c:dPt>
            <c:idx val="15"/>
            <c:invertIfNegative val="0"/>
            <c:bubble3D val="0"/>
            <c:spPr>
              <a:solidFill>
                <a:srgbClr val="A6A6A6"/>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8B70-46BB-BC2E-DBF12A6E6D59}"/>
              </c:ext>
            </c:extLst>
          </c:dPt>
          <c:dPt>
            <c:idx val="19"/>
            <c:invertIfNegative val="0"/>
            <c:bubble3D val="0"/>
            <c:spPr>
              <a:solidFill>
                <a:schemeClr val="bg1">
                  <a:lumMod val="65000"/>
                </a:schemeClr>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9-8B70-46BB-BC2E-DBF12A6E6D59}"/>
              </c:ext>
            </c:extLst>
          </c:dPt>
          <c:dPt>
            <c:idx val="21"/>
            <c:invertIfNegative val="0"/>
            <c:bubble3D val="0"/>
            <c:spPr>
              <a:solidFill>
                <a:srgbClr val="A6A6A6"/>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B-8B70-46BB-BC2E-DBF12A6E6D59}"/>
              </c:ext>
            </c:extLst>
          </c:dPt>
          <c:dPt>
            <c:idx val="22"/>
            <c:invertIfNegative val="0"/>
            <c:bubble3D val="0"/>
            <c:spPr>
              <a:solidFill>
                <a:srgbClr val="A6A6A6"/>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D-8B70-46BB-BC2E-DBF12A6E6D59}"/>
              </c:ext>
            </c:extLst>
          </c:dPt>
          <c:dPt>
            <c:idx val="23"/>
            <c:invertIfNegative val="0"/>
            <c:bubble3D val="0"/>
            <c:spPr>
              <a:solidFill>
                <a:srgbClr val="A6A6A6"/>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F-8B70-46BB-BC2E-DBF12A6E6D59}"/>
              </c:ext>
            </c:extLst>
          </c:dPt>
          <c:dPt>
            <c:idx val="24"/>
            <c:invertIfNegative val="0"/>
            <c:bubble3D val="0"/>
            <c:spPr>
              <a:solidFill>
                <a:srgbClr val="005E74"/>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1A-6C20-438E-B942-C96F842080D9}"/>
              </c:ext>
            </c:extLst>
          </c:dPt>
          <c:dPt>
            <c:idx val="28"/>
            <c:invertIfNegative val="0"/>
            <c:bubble3D val="0"/>
            <c:spPr>
              <a:solidFill>
                <a:srgbClr val="A6A6A6"/>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11-8B70-46BB-BC2E-DBF12A6E6D59}"/>
              </c:ext>
            </c:extLst>
          </c:dPt>
          <c:dPt>
            <c:idx val="29"/>
            <c:invertIfNegative val="0"/>
            <c:bubble3D val="0"/>
            <c:spPr>
              <a:solidFill>
                <a:schemeClr val="bg1">
                  <a:lumMod val="65000"/>
                </a:schemeClr>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13-8B70-46BB-BC2E-DBF12A6E6D59}"/>
              </c:ext>
            </c:extLst>
          </c:dPt>
          <c:dPt>
            <c:idx val="32"/>
            <c:invertIfNegative val="0"/>
            <c:bubble3D val="0"/>
            <c:spPr>
              <a:solidFill>
                <a:srgbClr val="A6A6A6"/>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15-8B70-46BB-BC2E-DBF12A6E6D59}"/>
              </c:ext>
            </c:extLst>
          </c:dPt>
          <c:dPt>
            <c:idx val="33"/>
            <c:invertIfNegative val="0"/>
            <c:bubble3D val="0"/>
            <c:spPr>
              <a:solidFill>
                <a:schemeClr val="bg1">
                  <a:lumMod val="65000"/>
                </a:schemeClr>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17-8B70-46BB-BC2E-DBF12A6E6D59}"/>
              </c:ext>
            </c:extLst>
          </c:dPt>
          <c:dPt>
            <c:idx val="36"/>
            <c:invertIfNegative val="0"/>
            <c:bubble3D val="0"/>
            <c:spPr>
              <a:solidFill>
                <a:srgbClr val="A6A6A6"/>
              </a:solidFill>
              <a:ln>
                <a:noFill/>
              </a:ln>
              <a:effectLst/>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19-8B70-46BB-BC2E-DBF12A6E6D59}"/>
              </c:ext>
            </c:extLst>
          </c:dPt>
          <c:cat>
            <c:strRef>
              <c:f>'Country (Qtr)'!$H$8:$H$55</c:f>
              <c:strCache>
                <c:ptCount val="48"/>
                <c:pt idx="0">
                  <c:v>Korea</c:v>
                </c:pt>
                <c:pt idx="1">
                  <c:v>Israel</c:v>
                </c:pt>
                <c:pt idx="2">
                  <c:v>Greece</c:v>
                </c:pt>
                <c:pt idx="3">
                  <c:v>Taiwan</c:v>
                </c:pt>
                <c:pt idx="4">
                  <c:v>Portugal</c:v>
                </c:pt>
                <c:pt idx="5">
                  <c:v>Austria</c:v>
                </c:pt>
                <c:pt idx="6">
                  <c:v>Hungary</c:v>
                </c:pt>
                <c:pt idx="7">
                  <c:v>Mexico</c:v>
                </c:pt>
                <c:pt idx="8">
                  <c:v>Peru</c:v>
                </c:pt>
                <c:pt idx="9">
                  <c:v>Netherlands</c:v>
                </c:pt>
                <c:pt idx="10">
                  <c:v>Ireland</c:v>
                </c:pt>
                <c:pt idx="11">
                  <c:v>Spain</c:v>
                </c:pt>
                <c:pt idx="12">
                  <c:v>Poland</c:v>
                </c:pt>
                <c:pt idx="13">
                  <c:v>Germany</c:v>
                </c:pt>
                <c:pt idx="14">
                  <c:v>Italy</c:v>
                </c:pt>
                <c:pt idx="15">
                  <c:v>Czech Republic</c:v>
                </c:pt>
                <c:pt idx="16">
                  <c:v>Hong Kong</c:v>
                </c:pt>
                <c:pt idx="17">
                  <c:v>Finland</c:v>
                </c:pt>
                <c:pt idx="18">
                  <c:v>Australia</c:v>
                </c:pt>
                <c:pt idx="19">
                  <c:v>Canada</c:v>
                </c:pt>
                <c:pt idx="20">
                  <c:v>Brazil</c:v>
                </c:pt>
                <c:pt idx="21">
                  <c:v>UAE</c:v>
                </c:pt>
                <c:pt idx="22">
                  <c:v>South Africa</c:v>
                </c:pt>
                <c:pt idx="23">
                  <c:v>Belgium</c:v>
                </c:pt>
                <c:pt idx="24">
                  <c:v> </c:v>
                </c:pt>
                <c:pt idx="25">
                  <c:v>Japan</c:v>
                </c:pt>
                <c:pt idx="26">
                  <c:v>Colombia</c:v>
                </c:pt>
                <c:pt idx="27">
                  <c:v>US</c:v>
                </c:pt>
                <c:pt idx="28">
                  <c:v>Norway</c:v>
                </c:pt>
                <c:pt idx="29">
                  <c:v>India</c:v>
                </c:pt>
                <c:pt idx="30">
                  <c:v>Sweden</c:v>
                </c:pt>
                <c:pt idx="31">
                  <c:v>UK</c:v>
                </c:pt>
                <c:pt idx="32">
                  <c:v>France</c:v>
                </c:pt>
                <c:pt idx="33">
                  <c:v>New Zealand</c:v>
                </c:pt>
                <c:pt idx="34">
                  <c:v>Singapore</c:v>
                </c:pt>
                <c:pt idx="35">
                  <c:v>Chile</c:v>
                </c:pt>
                <c:pt idx="36">
                  <c:v>Indonesia</c:v>
                </c:pt>
                <c:pt idx="37">
                  <c:v>Switzerland</c:v>
                </c:pt>
                <c:pt idx="38">
                  <c:v>Denmark</c:v>
                </c:pt>
                <c:pt idx="39">
                  <c:v>Kuwait</c:v>
                </c:pt>
                <c:pt idx="40">
                  <c:v>Philippines</c:v>
                </c:pt>
                <c:pt idx="41">
                  <c:v>Malaysia</c:v>
                </c:pt>
                <c:pt idx="42">
                  <c:v>Qatar</c:v>
                </c:pt>
                <c:pt idx="43">
                  <c:v>Egypt</c:v>
                </c:pt>
                <c:pt idx="44">
                  <c:v>China</c:v>
                </c:pt>
                <c:pt idx="45">
                  <c:v>Thailand</c:v>
                </c:pt>
                <c:pt idx="46">
                  <c:v>Turkey</c:v>
                </c:pt>
                <c:pt idx="47">
                  <c:v>Saudi Arabia</c:v>
                </c:pt>
              </c:strCache>
            </c:strRef>
          </c:cat>
          <c:val>
            <c:numRef>
              <c:f>'Country (Qtr)'!$I$8:$I$55</c:f>
              <c:numCache>
                <c:formatCode>General</c:formatCode>
                <c:ptCount val="48"/>
                <c:pt idx="0">
                  <c:v>0.27439999999999998</c:v>
                </c:pt>
                <c:pt idx="1">
                  <c:v>0.2162</c:v>
                </c:pt>
                <c:pt idx="2">
                  <c:v>0.20749999999999999</c:v>
                </c:pt>
                <c:pt idx="3">
                  <c:v>0.1847</c:v>
                </c:pt>
                <c:pt idx="4">
                  <c:v>0.16650000000000001</c:v>
                </c:pt>
                <c:pt idx="5">
                  <c:v>0.16139999999999999</c:v>
                </c:pt>
                <c:pt idx="6">
                  <c:v>0.15049999999999999</c:v>
                </c:pt>
                <c:pt idx="7">
                  <c:v>0.14299999999999999</c:v>
                </c:pt>
                <c:pt idx="8">
                  <c:v>0.1255</c:v>
                </c:pt>
                <c:pt idx="9">
                  <c:v>0.12280000000000001</c:v>
                </c:pt>
                <c:pt idx="10">
                  <c:v>0.1212</c:v>
                </c:pt>
                <c:pt idx="11">
                  <c:v>0.11119999999999999</c:v>
                </c:pt>
                <c:pt idx="12">
                  <c:v>0.1077</c:v>
                </c:pt>
                <c:pt idx="13">
                  <c:v>0.1062</c:v>
                </c:pt>
                <c:pt idx="14">
                  <c:v>0.1003</c:v>
                </c:pt>
                <c:pt idx="15">
                  <c:v>9.9299999999999999E-2</c:v>
                </c:pt>
                <c:pt idx="16">
                  <c:v>9.35E-2</c:v>
                </c:pt>
                <c:pt idx="17">
                  <c:v>9.0800000000000006E-2</c:v>
                </c:pt>
                <c:pt idx="18">
                  <c:v>9.01E-2</c:v>
                </c:pt>
                <c:pt idx="19">
                  <c:v>8.8099999999999998E-2</c:v>
                </c:pt>
                <c:pt idx="20">
                  <c:v>8.6999999999999994E-2</c:v>
                </c:pt>
                <c:pt idx="21">
                  <c:v>8.14E-2</c:v>
                </c:pt>
                <c:pt idx="22">
                  <c:v>8.0600000000000005E-2</c:v>
                </c:pt>
                <c:pt idx="23">
                  <c:v>6.1600000000000002E-2</c:v>
                </c:pt>
                <c:pt idx="24">
                  <c:v>5.8200000000000002E-2</c:v>
                </c:pt>
                <c:pt idx="25">
                  <c:v>5.7700000000000001E-2</c:v>
                </c:pt>
                <c:pt idx="26">
                  <c:v>5.7500000000000002E-2</c:v>
                </c:pt>
                <c:pt idx="27">
                  <c:v>5.2299999999999999E-2</c:v>
                </c:pt>
                <c:pt idx="28">
                  <c:v>5.0200000000000002E-2</c:v>
                </c:pt>
                <c:pt idx="29">
                  <c:v>4.6800000000000001E-2</c:v>
                </c:pt>
                <c:pt idx="30">
                  <c:v>4.6300000000000001E-2</c:v>
                </c:pt>
                <c:pt idx="31">
                  <c:v>4.6199999999999998E-2</c:v>
                </c:pt>
                <c:pt idx="32">
                  <c:v>4.0500000000000001E-2</c:v>
                </c:pt>
                <c:pt idx="33">
                  <c:v>3.6999999999999998E-2</c:v>
                </c:pt>
                <c:pt idx="34">
                  <c:v>3.6600000000000001E-2</c:v>
                </c:pt>
                <c:pt idx="35">
                  <c:v>3.4700000000000002E-2</c:v>
                </c:pt>
                <c:pt idx="36">
                  <c:v>3.2800000000000003E-2</c:v>
                </c:pt>
                <c:pt idx="37">
                  <c:v>0.03</c:v>
                </c:pt>
                <c:pt idx="38">
                  <c:v>2.76E-2</c:v>
                </c:pt>
                <c:pt idx="39">
                  <c:v>2.47E-2</c:v>
                </c:pt>
                <c:pt idx="40">
                  <c:v>2.2499999999999999E-2</c:v>
                </c:pt>
                <c:pt idx="41">
                  <c:v>1.49E-2</c:v>
                </c:pt>
                <c:pt idx="42">
                  <c:v>7.0000000000000001E-3</c:v>
                </c:pt>
                <c:pt idx="43">
                  <c:v>6.1000000000000004E-3</c:v>
                </c:pt>
                <c:pt idx="44">
                  <c:v>-2.5999999999999999E-2</c:v>
                </c:pt>
                <c:pt idx="45">
                  <c:v>-5.7099999999999998E-2</c:v>
                </c:pt>
                <c:pt idx="46">
                  <c:v>-6.0299999999999999E-2</c:v>
                </c:pt>
                <c:pt idx="47">
                  <c:v>-0.1</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18-8B70-46BB-BC2E-DBF12A6E6D59}"/>
            </c:ext>
          </c:extLst>
        </c:ser>
        <c:dLbls>
          <c:showLegendKey val="0"/>
          <c:showVal val="0"/>
          <c:showCatName val="0"/>
          <c:showSerName val="0"/>
          <c:showPercent val="0"/>
          <c:showBubbleSize val="0"/>
        </c:dLbls>
        <c:gapWidth val="100"/>
        <c:overlap val="100"/>
        <c:axId val="1716767584"/>
        <c:axId val="1712898032"/>
      </c:barChart>
      <c:catAx>
        <c:axId val="171676758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smtId="4294967295">
                <a:solidFill>
                  <a:schemeClr val="tx1">
                    <a:lumMod val="65000"/>
                    <a:lumOff val="35000"/>
                  </a:schemeClr>
                </a:solidFill>
                <a:latin typeface="+mn-lt"/>
                <a:ea typeface="+mn-ea"/>
                <a:cs typeface="+mn-cs"/>
              </a:defRPr>
            </a:pPr>
            <a:endParaRPr lang="en-US"/>
          </a:p>
        </c:txPr>
        <c:crossAx val="1712898032"/>
        <c:crossesAt val="0"/>
        <c:auto val="0"/>
        <c:lblAlgn val="ctr"/>
        <c:lblOffset val="100"/>
        <c:tickLblSkip val="1"/>
        <c:noMultiLvlLbl val="0"/>
      </c:catAx>
      <c:valAx>
        <c:axId val="1712898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smtId="4294967295">
                <a:solidFill>
                  <a:schemeClr val="tx1">
                    <a:lumMod val="65000"/>
                    <a:lumOff val="35000"/>
                  </a:schemeClr>
                </a:solidFill>
                <a:latin typeface="+mn-lt"/>
                <a:ea typeface="+mn-ea"/>
                <a:cs typeface="+mn-cs"/>
              </a:defRPr>
            </a:pPr>
            <a:endParaRPr lang="en-US"/>
          </a:p>
        </c:txPr>
        <c:crossAx val="1716767584"/>
        <c:crosses val="autoZero"/>
        <c:crossBetween val="between"/>
      </c:valAx>
      <c:spPr>
        <a:noFill/>
        <a:ln>
          <a:noFill/>
        </a:ln>
        <a:effectLst/>
      </c:spPr>
    </c:plotArea>
    <c:plotVisOnly val="1"/>
    <c:dispBlanksAs val="gap"/>
    <c:showDLblsOverMax val="0"/>
    <c:extLst xmlns:m="http://schemas.openxmlformats.org/officeDocument/2006/math" xmlns:w="http://schemas.openxmlformats.org/wordprocessingml/2006/main" xmlns:wp="http://schemas.openxmlformats.org/drawingml/2006/wordprocessingDrawing" xmlns:a14="http://schemas.microsoft.com/office/drawing/2010/main"/>
  </c:chart>
  <c:spPr>
    <a:solidFill>
      <a:schemeClr val="bg1"/>
    </a:solidFill>
    <a:ln w="9525" cap="flat" cmpd="sng" algn="ctr">
      <a:noFill/>
      <a:round/>
    </a:ln>
    <a:effectLst/>
  </c:spPr>
  <c:txPr>
    <a:bodyPr/>
    <a:lstStyle/>
    <a:p>
      <a:pPr>
        <a:defRPr sz="1000" smtId="4294967295"/>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820218913257122E-2"/>
          <c:y val="7.7478840947151184E-2"/>
          <c:w val="0.9446607232093811"/>
          <c:h val="0.89145481586456299"/>
        </c:manualLayout>
      </c:layout>
      <c:barChart>
        <c:barDir val="bar"/>
        <c:grouping val="clustered"/>
        <c:varyColors val="0"/>
        <c:ser>
          <c:idx val="0"/>
          <c:order val="0"/>
          <c:spPr>
            <a:solidFill>
              <a:schemeClr val="bg1">
                <a:lumMod val="65000"/>
              </a:schemeClr>
            </a:solidFill>
          </c:spPr>
          <c:invertIfNegative val="0"/>
          <c:dPt>
            <c:idx val="0"/>
            <c:invertIfNegative val="0"/>
            <c:bubble3D val="0"/>
            <c:spPr>
              <a:solidFill>
                <a:srgbClr val="98709C"/>
              </a:solidFill>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8F0E-40C3-9323-916CABD1ACF5}"/>
              </c:ext>
            </c:extLst>
          </c:dPt>
          <c:dPt>
            <c:idx val="1"/>
            <c:invertIfNegative val="0"/>
            <c:bubble3D val="0"/>
            <c:spPr>
              <a:solidFill>
                <a:srgbClr val="432547"/>
              </a:solidFill>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8F0E-40C3-9323-916CABD1ACF5}"/>
              </c:ext>
            </c:extLst>
          </c:dPt>
          <c:dLbls>
            <c:dLbl>
              <c:idx val="0"/>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8F0E-40C3-9323-916CABD1ACF5}"/>
                </c:ext>
              </c:extLst>
            </c:dLbl>
            <c:dLbl>
              <c:idx val="1"/>
              <c:spPr>
                <a:noFill/>
                <a:ln>
                  <a:noFill/>
                </a:ln>
                <a:effectLst/>
              </c:spPr>
              <c:txPr>
                <a:bodyPr wrap="square" lIns="38100" tIns="19050" rIns="38100" bIns="19050" anchor="ctr">
                  <a:spAutoFit/>
                </a:bodyPr>
                <a:lstStyle/>
                <a:p>
                  <a:pPr>
                    <a:defRPr sz="800" smtId="4294967295">
                      <a:solidFill>
                        <a:srgbClr val="C00000"/>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8F0E-40C3-9323-916CABD1ACF5}"/>
                </c:ext>
              </c:extLst>
            </c:dLbl>
            <c:spPr>
              <a:noFill/>
              <a:ln>
                <a:noFill/>
              </a:ln>
              <a:effectLst/>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ext>
            </c:extLst>
          </c:dLbls>
          <c:cat>
            <c:strRef>
              <c:f>'REITs (Qtr)'!$O$7:$P$8</c:f>
              <c:strCache>
                <c:ptCount val="2"/>
                <c:pt idx="0">
                  <c:v>Global ex US REITS</c:v>
                </c:pt>
                <c:pt idx="1">
                  <c:v>US REITS</c:v>
                </c:pt>
              </c:strCache>
            </c:strRef>
          </c:cat>
          <c:val>
            <c:numRef>
              <c:f>'REITs (Qtr)'!$Q$7:$Q$8</c:f>
              <c:numCache>
                <c:formatCode>0.00</c:formatCode>
                <c:ptCount val="2"/>
                <c:pt idx="0">
                  <c:v>8.2799999999999994</c:v>
                </c:pt>
                <c:pt idx="1">
                  <c:v>-6.82</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4-8F0E-40C3-9323-916CABD1ACF5}"/>
            </c:ext>
          </c:extLst>
        </c:ser>
        <c:ser>
          <c:idx val="1"/>
          <c:order val="1"/>
          <c:spPr>
            <a:solidFill>
              <a:srgbClr val="432547"/>
            </a:solidFill>
          </c:spPr>
          <c:invertIfNegative val="0"/>
          <c:dLbls>
            <c:dLbl>
              <c:idx val="0"/>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8F0E-40C3-9323-916CABD1ACF5}"/>
                </c:ext>
              </c:extLst>
            </c:dLbl>
            <c:spPr>
              <a:noFill/>
              <a:ln>
                <a:noFill/>
              </a:ln>
              <a:effectLst/>
            </c:sp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ext>
            </c:extLst>
          </c:dLbls>
          <c:cat>
            <c:strRef>
              <c:f>'REITs (Qtr)'!$O$7:$P$8</c:f>
              <c:strCache>
                <c:ptCount val="2"/>
                <c:pt idx="0">
                  <c:v>Global ex US REITS</c:v>
                </c:pt>
                <c:pt idx="1">
                  <c:v>US REITS</c:v>
                </c:pt>
              </c:strCache>
            </c:strRef>
          </c:cat>
          <c:val>
            <c:numRef>
              <c:f>'REITs (Qtr)'!$P$7:$P$8</c:f>
              <c:numCache>
                <c:formatCode>General</c:formatCode>
                <c:ptCount val="2"/>
                <c:pt idx="0" formatCode="0.00">
                  <c:v>0</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6-8F0E-40C3-9323-916CABD1ACF5}"/>
            </c:ext>
          </c:extLst>
        </c:ser>
        <c:dLbls>
          <c:showLegendKey val="0"/>
          <c:showVal val="0"/>
          <c:showCatName val="0"/>
          <c:showSerName val="0"/>
          <c:showPercent val="0"/>
          <c:showBubbleSize val="0"/>
        </c:dLbls>
        <c:gapWidth val="200"/>
        <c:overlap val="100"/>
        <c:axId val="107864064"/>
        <c:axId val="107865600"/>
      </c:barChart>
      <c:catAx>
        <c:axId val="107864064"/>
        <c:scaling>
          <c:orientation val="maxMin"/>
        </c:scaling>
        <c:delete val="0"/>
        <c:axPos val="l"/>
        <c:numFmt formatCode="General" sourceLinked="0"/>
        <c:majorTickMark val="none"/>
        <c:minorTickMark val="none"/>
        <c:tickLblPos val="none"/>
        <c:spPr>
          <a:ln w="6350">
            <a:solidFill>
              <a:schemeClr val="bg1">
                <a:lumMod val="65000"/>
              </a:schemeClr>
            </a:solidFill>
          </a:ln>
        </c:spPr>
        <c:crossAx val="107865600"/>
        <c:crosses val="autoZero"/>
        <c:auto val="0"/>
        <c:lblAlgn val="ctr"/>
        <c:lblOffset val="100"/>
        <c:noMultiLvlLbl val="0"/>
      </c:catAx>
      <c:valAx>
        <c:axId val="107865600"/>
        <c:scaling>
          <c:orientation val="minMax"/>
        </c:scaling>
        <c:delete val="0"/>
        <c:axPos val="t"/>
        <c:numFmt formatCode="0.00" sourceLinked="1"/>
        <c:majorTickMark val="none"/>
        <c:minorTickMark val="none"/>
        <c:tickLblPos val="none"/>
        <c:spPr>
          <a:ln>
            <a:noFill/>
          </a:ln>
        </c:spPr>
        <c:crossAx val="107864064"/>
        <c:crosses val="autoZero"/>
        <c:crossBetween val="between"/>
      </c:valAx>
    </c:plotArea>
    <c:plotVisOnly val="1"/>
    <c:dispBlanksAs val="gap"/>
    <c:showDLblsOverMax val="0"/>
  </c:chart>
  <c:txPr>
    <a:bodyPr/>
    <a:lstStyle/>
    <a:p>
      <a:pPr>
        <a:defRPr sz="900" smtId="4294967295"/>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96702527999878"/>
          <c:y val="8.1301987171173096E-2"/>
          <c:w val="0.53142434358596802"/>
          <c:h val="0.81752520799636841"/>
        </c:manualLayout>
      </c:layout>
      <c:doughnutChart>
        <c:varyColors val="1"/>
        <c:ser>
          <c:idx val="0"/>
          <c:order val="0"/>
          <c:tx>
            <c:strRef>
              <c:f>'Pie Charts'!$N$28</c:f>
              <c:strCache>
                <c:ptCount val="1"/>
                <c:pt idx="0">
                  <c:v>Percent</c:v>
                </c:pt>
              </c:strCache>
            </c:strRef>
          </c:tx>
          <c:spPr>
            <a:ln>
              <a:noFill/>
            </a:ln>
          </c:spPr>
          <c:dPt>
            <c:idx val="0"/>
            <c:bubble3D val="0"/>
            <c:spPr>
              <a:solidFill>
                <a:srgbClr val="432547"/>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41B7-4FDA-92A7-831672097E0B}"/>
              </c:ext>
            </c:extLst>
          </c:dPt>
          <c:dPt>
            <c:idx val="1"/>
            <c:bubble3D val="0"/>
            <c:spPr>
              <a:solidFill>
                <a:srgbClr val="98709C"/>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41B7-4FDA-92A7-831672097E0B}"/>
              </c:ext>
            </c:extLst>
          </c:dPt>
          <c:dPt>
            <c:idx val="2"/>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41B7-4FDA-92A7-831672097E0B}"/>
              </c:ext>
            </c:extLst>
          </c:dPt>
          <c:dPt>
            <c:idx val="3"/>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41B7-4FDA-92A7-831672097E0B}"/>
              </c:ext>
            </c:extLst>
          </c:dPt>
          <c:dLbls>
            <c:dLbl>
              <c:idx val="0"/>
              <c:layout>
                <c:manualLayout>
                  <c:x val="-0.2083333283662796"/>
                  <c:y val="-0.38461539149284363"/>
                </c:manualLayout>
              </c:layout>
              <c:tx>
                <c:rich>
                  <a:bodyPr/>
                  <a:lstStyle/>
                  <a:p>
                    <a:pPr>
                      <a:defRPr/>
                    </a:pPr>
                    <a:fld id="{70163D73-1A5E-4B91-AAD5-D62CD8C2C3A3}" type="VALUE">
                      <a:rPr lang="en-US" sz="1600" b="1">
                        <a:solidFill>
                          <a:srgbClr val="432547"/>
                        </a:solidFill>
                      </a:rPr>
                      <a:pPr>
                        <a:defRPr/>
                      </a:pPr>
                      <a:t>[VALUE]</a:t>
                    </a:fld>
                    <a:endParaRPr lang="en-US" sz="1600" b="1">
                      <a:solidFill>
                        <a:srgbClr val="432547"/>
                      </a:solidFill>
                    </a:endParaRPr>
                  </a:p>
                  <a:p>
                    <a:pPr>
                      <a:defRPr/>
                    </a:pPr>
                    <a:r>
                      <a:rPr lang="en-US" sz="1000">
                        <a:solidFill>
                          <a:schemeClr val="bg1">
                            <a:lumMod val="50000"/>
                          </a:schemeClr>
                        </a:solidFill>
                      </a:rPr>
                      <a:t>US</a:t>
                    </a:r>
                  </a:p>
                </c:rich>
              </c:tx>
              <c:sp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dlblFieldTable/>
                  <c15:showDataLabelsRange val="0"/>
                </c:ext>
                <c:ext xmlns:c16="http://schemas.microsoft.com/office/drawing/2014/chart" uri="{C3380CC4-5D6E-409C-BE32-E72D297353CC}">
                  <c16:uniqueId val="{00000001-41B7-4FDA-92A7-831672097E0B}"/>
                </c:ext>
              </c:extLst>
            </c:dLbl>
            <c:dLbl>
              <c:idx val="1"/>
              <c:layout>
                <c:manualLayout>
                  <c:x val="0.21296314895153046"/>
                  <c:y val="0.3632475733757019"/>
                </c:manualLayout>
              </c:layout>
              <c:tx>
                <c:rich>
                  <a:bodyPr/>
                  <a:lstStyle/>
                  <a:p>
                    <a:pPr>
                      <a:defRPr/>
                    </a:pPr>
                    <a:fld id="{E59F9780-DB49-409F-B41B-7DC8FB4DD63E}" type="VALUE">
                      <a:rPr lang="en-US" sz="1600" b="1">
                        <a:solidFill>
                          <a:srgbClr val="98709C"/>
                        </a:solidFill>
                      </a:rPr>
                      <a:pPr>
                        <a:defRPr/>
                      </a:pPr>
                      <a:t>[VALUE]</a:t>
                    </a:fld>
                    <a:endParaRPr lang="en-US" sz="1600" b="1">
                      <a:solidFill>
                        <a:srgbClr val="98709C"/>
                      </a:solidFill>
                    </a:endParaRPr>
                  </a:p>
                  <a:p>
                    <a:pPr>
                      <a:defRPr/>
                    </a:pPr>
                    <a:r>
                      <a:rPr lang="en-US" sz="1000" b="0">
                        <a:solidFill>
                          <a:schemeClr val="bg1">
                            <a:lumMod val="50000"/>
                          </a:schemeClr>
                        </a:solidFill>
                      </a:rPr>
                      <a:t>Global ex US</a:t>
                    </a:r>
                  </a:p>
                </c:rich>
              </c:tx>
              <c:sp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31685190000000002"/>
                      <c:h val="0.41452990000000001"/>
                    </c:manualLayout>
                  </c15:layout>
                  <c15:dlblFieldTable/>
                  <c15:showDataLabelsRange val="0"/>
                </c:ext>
                <c:ext xmlns:c16="http://schemas.microsoft.com/office/drawing/2014/chart" uri="{C3380CC4-5D6E-409C-BE32-E72D297353CC}">
                  <c16:uniqueId val="{00000003-41B7-4FDA-92A7-831672097E0B}"/>
                </c:ext>
              </c:extLst>
            </c:dLbl>
            <c:dLbl>
              <c:idx val="2"/>
              <c:spPr/>
              <c:txPr>
                <a:bodyPr rot="0" spcFirstLastPara="1" vertOverflow="ellipsis" vert="horz" wrap="square" lIns="38100" tIns="19050" rIns="38100" bIns="19050" anchor="ctr" anchorCtr="1">
                  <a:spAutoFit/>
                </a:bodyPr>
                <a:lstStyle/>
                <a:p>
                  <a:pPr>
                    <a:defRPr sz="1197" b="0" i="0" u="none" strike="noStrike" kern="1200" baseline="0" smtId="4294967295">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41B7-4FDA-92A7-831672097E0B}"/>
                </c:ext>
              </c:extLst>
            </c:dLbl>
            <c:dLbl>
              <c:idx val="3"/>
              <c:spPr/>
              <c:txPr>
                <a:bodyPr rot="0" spcFirstLastPara="1" vertOverflow="ellipsis" vert="horz" wrap="square" lIns="38100" tIns="19050" rIns="38100" bIns="19050" anchor="ctr" anchorCtr="1">
                  <a:spAutoFit/>
                </a:bodyPr>
                <a:lstStyle/>
                <a:p>
                  <a:pPr>
                    <a:defRPr sz="1197" b="0" i="0" u="none" strike="noStrike" kern="1200" baseline="0" smtId="4294967295">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41B7-4FDA-92A7-831672097E0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smtId="4294967295">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Lst>
          </c:dLbls>
          <c:cat>
            <c:strRef>
              <c:f>'Pie Charts'!$M$29:$M$30</c:f>
              <c:strCache>
                <c:ptCount val="2"/>
                <c:pt idx="0">
                  <c:v>US</c:v>
                </c:pt>
                <c:pt idx="1">
                  <c:v>World</c:v>
                </c:pt>
              </c:strCache>
            </c:strRef>
          </c:cat>
          <c:val>
            <c:numRef>
              <c:f>'Pie Charts'!$N$29:$N$30</c:f>
              <c:numCache>
                <c:formatCode>0%</c:formatCode>
                <c:ptCount val="2"/>
                <c:pt idx="0">
                  <c:v>0.68224098163327096</c:v>
                </c:pt>
                <c:pt idx="1">
                  <c:v>0.31775901836672898</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8-41B7-4FDA-92A7-831672097E0B}"/>
            </c:ext>
          </c:extLst>
        </c:ser>
        <c:dLbls>
          <c:showLegendKey val="0"/>
          <c:showVal val="0"/>
          <c:showCatName val="0"/>
          <c:showSerName val="0"/>
          <c:showPercent val="0"/>
          <c:showBubbleSize val="0"/>
          <c:showLeaderLines val="0"/>
        </c:dLbls>
        <c:firstSliceAng val="0"/>
        <c:holeSize val="90"/>
      </c:doughnutChart>
      <c:spPr>
        <a:noFill/>
        <a:ln>
          <a:noFill/>
        </a:ln>
        <a:effectLst/>
      </c:spPr>
    </c:plotArea>
    <c:plotVisOnly val="1"/>
    <c:dispBlanksAs val="gap"/>
    <c:showDLblsOverMax val="0"/>
    <c:extLst xmlns:m="http://schemas.openxmlformats.org/officeDocument/2006/math" xmlns:w="http://schemas.openxmlformats.org/wordprocessingml/2006/main" xmlns:wp="http://schemas.openxmlformats.org/drawingml/2006/wordprocessingDrawing" xmlns:a14="http://schemas.microsoft.com/office/drawing/2010/main"/>
  </c:chart>
  <c:spPr>
    <a:noFill/>
    <a:ln w="9525" cap="flat" cmpd="sng" algn="ctr">
      <a:noFill/>
      <a:round/>
    </a:ln>
    <a:effectLst/>
  </c:spPr>
  <c:txPr>
    <a:bodyPr/>
    <a:lstStyle/>
    <a:p>
      <a:pPr>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7008469700813293E-2"/>
          <c:y val="8.0648355185985565E-2"/>
          <c:w val="0.86383050680160522"/>
          <c:h val="0.68386787176132202"/>
        </c:manualLayout>
      </c:layout>
      <c:barChart>
        <c:barDir val="col"/>
        <c:grouping val="clustered"/>
        <c:varyColors val="0"/>
        <c:ser>
          <c:idx val="0"/>
          <c:order val="0"/>
          <c:spPr>
            <a:solidFill>
              <a:schemeClr val="tx2">
                <a:lumMod val="75000"/>
              </a:schemeClr>
            </a:solidFill>
            <a:ln w="0" cap="flat" cmpd="sng" algn="ctr">
              <a:noFill/>
              <a:prstDash val="solid"/>
              <a:round/>
              <a:headEnd type="none" w="med" len="med"/>
              <a:tailEnd type="none" w="med" len="med"/>
            </a:ln>
            <a:effectLst/>
          </c:spPr>
          <c:invertIfNegative val="0"/>
          <c:dPt>
            <c:idx val="1"/>
            <c:invertIfNegative val="0"/>
            <c:bubble3D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E48F-48D1-9B4F-9BAF95AE017C}"/>
              </c:ext>
            </c:extLst>
          </c:dPt>
          <c:dLbls>
            <c:dLbl>
              <c:idx val="0"/>
              <c:spPr/>
              <c:txPr>
                <a:bodyPr wrap="square" lIns="38100" tIns="19050" rIns="38100" bIns="19050" anchor="ctr">
                  <a:spAutoFit/>
                </a:bodyPr>
                <a:lstStyle/>
                <a:p>
                  <a:pPr>
                    <a:defRPr sz="9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9E16-4418-8E4D-B80C6008316C}"/>
                </c:ext>
              </c:extLst>
            </c:dLbl>
            <c:dLbl>
              <c:idx val="1"/>
              <c:spPr/>
              <c:txPr>
                <a:bodyPr wrap="square" lIns="38100" tIns="19050" rIns="38100" bIns="19050" anchor="ctr">
                  <a:spAutoFit/>
                </a:bodyPr>
                <a:lstStyle/>
                <a:p>
                  <a:pPr>
                    <a:defRPr sz="9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E48F-48D1-9B4F-9BAF95AE017C}"/>
                </c:ext>
              </c:extLst>
            </c:dLbl>
            <c:dLbl>
              <c:idx val="2"/>
              <c:spPr/>
              <c:txPr>
                <a:bodyPr wrap="square" lIns="38100" tIns="19050" rIns="38100" bIns="19050" anchor="ctr">
                  <a:spAutoFit/>
                </a:bodyPr>
                <a:lstStyle/>
                <a:p>
                  <a:pPr>
                    <a:defRPr sz="9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9E16-4418-8E4D-B80C6008316C}"/>
                </c:ext>
              </c:extLst>
            </c:dLbl>
            <c:spPr>
              <a:noFill/>
              <a:ln>
                <a:noFill/>
              </a:ln>
              <a:effectLst/>
            </c:spPr>
            <c:txPr>
              <a:bodyPr wrap="square" lIns="38100" tIns="19050" rIns="38100" bIns="19050" anchor="ctr">
                <a:spAutoFit/>
              </a:bodyPr>
              <a:lstStyle/>
              <a:p>
                <a:pPr>
                  <a:defRPr sz="900" smtId="4294967295">
                    <a:solidFill>
                      <a:schemeClr val="tx1"/>
                    </a:solidFill>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ext>
            </c:extLst>
          </c:dLbls>
          <c:cat>
            <c:strRef>
              <c:f>'Fixed Income (Qtr)'!$T$7:$T$9</c:f>
              <c:strCache>
                <c:ptCount val="3"/>
                <c:pt idx="0">
                  <c:v>10-Year US Treasury</c:v>
                </c:pt>
                <c:pt idx="1">
                  <c:v>AAA-AA Corporates</c:v>
                </c:pt>
                <c:pt idx="2">
                  <c:v>A-BBB Corporates</c:v>
                </c:pt>
              </c:strCache>
            </c:strRef>
          </c:cat>
          <c:val>
            <c:numRef>
              <c:f>'Fixed Income (Qtr)'!$U$7:$U$9</c:f>
              <c:numCache>
                <c:formatCode>0.00</c:formatCode>
                <c:ptCount val="3"/>
                <c:pt idx="0">
                  <c:v>4.24</c:v>
                </c:pt>
                <c:pt idx="1">
                  <c:v>4.7</c:v>
                </c:pt>
                <c:pt idx="2">
                  <c:v>5.0999999999999996</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E48F-48D1-9B4F-9BAF95AE017C}"/>
            </c:ext>
          </c:extLst>
        </c:ser>
        <c:dLbls>
          <c:showLegendKey val="0"/>
          <c:showVal val="0"/>
          <c:showCatName val="0"/>
          <c:showSerName val="0"/>
          <c:showPercent val="0"/>
          <c:showBubbleSize val="0"/>
        </c:dLbls>
        <c:gapWidth val="100"/>
        <c:axId val="1691346495"/>
        <c:axId val="1372453423"/>
      </c:barChart>
      <c:catAx>
        <c:axId val="1691346495"/>
        <c:scaling>
          <c:orientation val="minMax"/>
        </c:scaling>
        <c:delete val="0"/>
        <c:axPos val="b"/>
        <c:numFmt formatCode="General" sourceLinked="1"/>
        <c:majorTickMark val="none"/>
        <c:minorTickMark val="none"/>
        <c:tickLblPos val="nextTo"/>
        <c:spPr>
          <a:ln w="9525"/>
        </c:spPr>
        <c:txPr>
          <a:bodyPr/>
          <a:lstStyle/>
          <a:p>
            <a:pPr>
              <a:spcAft>
                <a:spcPts val="300"/>
              </a:spcAft>
              <a:defRPr sz="900" smtId="4294967295"/>
            </a:pPr>
            <a:endParaRPr lang="en-US"/>
          </a:p>
        </c:txPr>
        <c:crossAx val="1372453423"/>
        <c:crosses val="autoZero"/>
        <c:auto val="0"/>
        <c:lblAlgn val="ctr"/>
        <c:lblOffset val="100"/>
        <c:noMultiLvlLbl val="0"/>
      </c:catAx>
      <c:valAx>
        <c:axId val="1372453423"/>
        <c:scaling>
          <c:orientation val="minMax"/>
        </c:scaling>
        <c:delete val="0"/>
        <c:axPos val="r"/>
        <c:numFmt formatCode="0.00" sourceLinked="1"/>
        <c:majorTickMark val="none"/>
        <c:minorTickMark val="none"/>
        <c:tickLblPos val="none"/>
        <c:spPr>
          <a:ln>
            <a:noFill/>
          </a:ln>
        </c:spPr>
        <c:crossAx val="1691346495"/>
        <c:crosses val="max"/>
        <c:crossBetween val="between"/>
      </c:valAx>
    </c:plotArea>
    <c:plotVisOnly val="1"/>
    <c:dispBlanksAs val="gap"/>
    <c:showDLblsOverMax val="0"/>
  </c:chart>
  <c:txPr>
    <a:bodyPr/>
    <a:lstStyle/>
    <a:p>
      <a:pPr>
        <a:defRPr sz="1800" smtId="4294967295"/>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871788442134857"/>
          <c:y val="6.3177965581417084E-2"/>
          <c:w val="0.64554125070571899"/>
          <c:h val="0.65930390357971191"/>
        </c:manualLayout>
      </c:layout>
      <c:lineChart>
        <c:grouping val="standard"/>
        <c:varyColors val="0"/>
        <c:ser>
          <c:idx val="0"/>
          <c:order val="0"/>
          <c:tx>
            <c:strRef>
              <c:f>'Fixed Income (Qtr)'!$J$28</c:f>
              <c:strCache>
                <c:ptCount val="1"/>
                <c:pt idx="0">
                  <c:v>06/30/2025</c:v>
                </c:pt>
              </c:strCache>
            </c:strRef>
          </c:tx>
          <c:spPr>
            <a:ln w="15875">
              <a:solidFill>
                <a:sysClr val="window" lastClr="FFFFFF">
                  <a:lumMod val="50000"/>
                </a:sysClr>
              </a:solidFill>
            </a:ln>
          </c:spPr>
          <c:marker>
            <c:symbol val="none"/>
          </c:marker>
          <c:dLbls>
            <c:dLbl>
              <c:idx val="0"/>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D188-484C-8AC2-E36D40FB81CD}"/>
                </c:ext>
              </c:extLst>
            </c:dLbl>
            <c:dLbl>
              <c:idx val="1"/>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D188-484C-8AC2-E36D40FB81CD}"/>
                </c:ext>
              </c:extLst>
            </c:dLbl>
            <c:dLbl>
              <c:idx val="2"/>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2-D188-484C-8AC2-E36D40FB81CD}"/>
                </c:ext>
              </c:extLst>
            </c:dLbl>
            <c:dLbl>
              <c:idx val="3"/>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D188-484C-8AC2-E36D40FB81CD}"/>
                </c:ext>
              </c:extLst>
            </c:dLbl>
            <c:dLbl>
              <c:idx val="4"/>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D188-484C-8AC2-E36D40FB81CD}"/>
                </c:ext>
              </c:extLst>
            </c:dLbl>
            <c:dLbl>
              <c:idx val="5"/>
              <c:layout>
                <c:manualLayout>
                  <c:x val="-1.5371108217312768E-16"/>
                  <c:y val="-3.4919716417789459E-2"/>
                </c:manualLayout>
              </c:layout>
              <c:spPr>
                <a:noFill/>
                <a:ln>
                  <a:noFill/>
                </a:ln>
                <a:effectLst/>
              </c:spPr>
              <c:txPr>
                <a:bodyPr wrap="square" lIns="38100" tIns="19050" rIns="38100" bIns="19050" anchor="ctr">
                  <a:spAutoFit/>
                </a:bodyPr>
                <a:lstStyle/>
                <a:p>
                  <a:pPr>
                    <a:defRPr sz="800" baseline="0" smtId="4294967295">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D188-484C-8AC2-E36D40FB81CD}"/>
                </c:ext>
              </c:extLst>
            </c:dLbl>
            <c:spPr>
              <a:noFill/>
              <a:ln>
                <a:noFill/>
              </a:ln>
              <a:effectLst/>
            </c:spPr>
            <c:txPr>
              <a:bodyPr wrap="square" lIns="38100" tIns="19050" rIns="38100" bIns="19050" anchor="ctr">
                <a:spAutoFit/>
              </a:bodyPr>
              <a:lstStyle/>
              <a:p>
                <a:pPr>
                  <a:defRPr sz="800" baseline="0" smtId="4294967295">
                    <a:latin typeface="Avenir LT 55 Roman" pitchFamily="34" charset="0"/>
                  </a:defRPr>
                </a:pPr>
                <a:endParaRPr lang="en-US"/>
              </a:p>
            </c:txPr>
            <c:showLegendKey val="0"/>
            <c:showVal val="0"/>
            <c:showCatName val="0"/>
            <c:showSerName val="1"/>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'Fixed Income (Qtr)'!$I$29:$I$34</c:f>
              <c:strCache>
                <c:ptCount val="6"/>
                <c:pt idx="0">
                  <c:v>1Y</c:v>
                </c:pt>
                <c:pt idx="3">
                  <c:v>5Y</c:v>
                </c:pt>
                <c:pt idx="4">
                  <c:v>10Y</c:v>
                </c:pt>
                <c:pt idx="5">
                  <c:v>30Y</c:v>
                </c:pt>
              </c:strCache>
            </c:strRef>
          </c:cat>
          <c:val>
            <c:numRef>
              <c:f>'Fixed Income (Qtr)'!$J$29:$J$34</c:f>
              <c:numCache>
                <c:formatCode>0.00</c:formatCode>
                <c:ptCount val="6"/>
                <c:pt idx="0">
                  <c:v>2.6179999999999999</c:v>
                </c:pt>
                <c:pt idx="1">
                  <c:v>2.6160000000000001</c:v>
                </c:pt>
                <c:pt idx="2">
                  <c:v>2.6779999999999999</c:v>
                </c:pt>
                <c:pt idx="3">
                  <c:v>2.879</c:v>
                </c:pt>
                <c:pt idx="4">
                  <c:v>3.3029999999999999</c:v>
                </c:pt>
                <c:pt idx="5">
                  <c:v>3.57</c:v>
                </c:pt>
              </c:numCache>
            </c:numRef>
          </c:val>
          <c:smooth val="1"/>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D188-484C-8AC2-E36D40FB81CD}"/>
            </c:ext>
          </c:extLst>
        </c:ser>
        <c:ser>
          <c:idx val="1"/>
          <c:order val="1"/>
          <c:tx>
            <c:strRef>
              <c:f>'Fixed Income (Qtr)'!$K$28</c:f>
              <c:strCache>
                <c:ptCount val="1"/>
                <c:pt idx="0">
                  <c:v>03/31/2025</c:v>
                </c:pt>
              </c:strCache>
            </c:strRef>
          </c:tx>
          <c:spPr>
            <a:ln w="15875">
              <a:solidFill>
                <a:srgbClr val="4D859E"/>
              </a:solidFill>
            </a:ln>
          </c:spPr>
          <c:marker>
            <c:symbol val="none"/>
          </c:marker>
          <c:dLbls>
            <c:dLbl>
              <c:idx val="0"/>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8-D188-484C-8AC2-E36D40FB81CD}"/>
                </c:ext>
              </c:extLst>
            </c:dLbl>
            <c:dLbl>
              <c:idx val="1"/>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9-D188-484C-8AC2-E36D40FB81CD}"/>
                </c:ext>
              </c:extLst>
            </c:dLbl>
            <c:dLbl>
              <c:idx val="2"/>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A-D188-484C-8AC2-E36D40FB81CD}"/>
                </c:ext>
              </c:extLst>
            </c:dLbl>
            <c:dLbl>
              <c:idx val="3"/>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B-D188-484C-8AC2-E36D40FB81CD}"/>
                </c:ext>
              </c:extLst>
            </c:dLbl>
            <c:dLbl>
              <c:idx val="4"/>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C-D188-484C-8AC2-E36D40FB81CD}"/>
                </c:ext>
              </c:extLst>
            </c:dLbl>
            <c:dLbl>
              <c:idx val="5"/>
              <c:layout>
                <c:manualLayout>
                  <c:x val="-1.5371108217312768E-16"/>
                  <c:y val="4.8705816268920898E-2"/>
                </c:manualLayout>
              </c:layout>
              <c:spPr/>
              <c:txPr>
                <a:bodyPr/>
                <a:lstStyle/>
                <a:p>
                  <a:pPr>
                    <a:defRPr sz="800" baseline="0" smtId="4294967295">
                      <a:solidFill>
                        <a:schemeClr val="tx2"/>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7-D188-484C-8AC2-E36D40FB81CD}"/>
                </c:ext>
              </c:extLst>
            </c:dLbl>
            <c:spPr>
              <a:noFill/>
              <a:ln>
                <a:noFill/>
              </a:ln>
              <a:effectLst/>
            </c:spPr>
            <c:txPr>
              <a:bodyPr/>
              <a:lstStyle/>
              <a:p>
                <a:pPr>
                  <a:defRPr sz="800" baseline="0" smtId="4294967295">
                    <a:solidFill>
                      <a:schemeClr val="tx2"/>
                    </a:solidFill>
                    <a:latin typeface="Arial" pitchFamily="34" charset="0"/>
                    <a:cs typeface="Arial" pitchFamily="34" charset="0"/>
                  </a:defRPr>
                </a:pPr>
                <a:endParaRPr lang="en-US"/>
              </a:p>
            </c:txPr>
            <c:showLegendKey val="0"/>
            <c:showVal val="0"/>
            <c:showCatName val="0"/>
            <c:showSerName val="1"/>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'Fixed Income (Qtr)'!$I$29:$I$34</c:f>
              <c:strCache>
                <c:ptCount val="6"/>
                <c:pt idx="0">
                  <c:v>1Y</c:v>
                </c:pt>
                <c:pt idx="3">
                  <c:v>5Y</c:v>
                </c:pt>
                <c:pt idx="4">
                  <c:v>10Y</c:v>
                </c:pt>
                <c:pt idx="5">
                  <c:v>30Y</c:v>
                </c:pt>
              </c:strCache>
            </c:strRef>
          </c:cat>
          <c:val>
            <c:numRef>
              <c:f>'Fixed Income (Qtr)'!$K$29:$K$34</c:f>
              <c:numCache>
                <c:formatCode>0.00</c:formatCode>
                <c:ptCount val="6"/>
                <c:pt idx="0">
                  <c:v>2.5230000000000001</c:v>
                </c:pt>
                <c:pt idx="1">
                  <c:v>2.4790000000000001</c:v>
                </c:pt>
                <c:pt idx="2">
                  <c:v>2.504</c:v>
                </c:pt>
                <c:pt idx="3">
                  <c:v>2.6469999999999998</c:v>
                </c:pt>
                <c:pt idx="4">
                  <c:v>3.0110000000000001</c:v>
                </c:pt>
                <c:pt idx="5">
                  <c:v>3.2530000000000001</c:v>
                </c:pt>
              </c:numCache>
            </c:numRef>
          </c:val>
          <c:smooth val="1"/>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E-D188-484C-8AC2-E36D40FB81CD}"/>
            </c:ext>
          </c:extLst>
        </c:ser>
        <c:ser>
          <c:idx val="2"/>
          <c:order val="2"/>
          <c:tx>
            <c:strRef>
              <c:f>'Fixed Income (Qtr)'!$L$28</c:f>
              <c:strCache>
                <c:ptCount val="1"/>
                <c:pt idx="0">
                  <c:v>06/30/2024</c:v>
                </c:pt>
              </c:strCache>
            </c:strRef>
          </c:tx>
          <c:spPr>
            <a:ln w="15875">
              <a:solidFill>
                <a:srgbClr val="93A37C"/>
              </a:solidFill>
            </a:ln>
          </c:spPr>
          <c:marker>
            <c:symbol val="none"/>
          </c:marker>
          <c:dLbls>
            <c:dLbl>
              <c:idx val="0"/>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F-D188-484C-8AC2-E36D40FB81CD}"/>
                </c:ext>
              </c:extLst>
            </c:dLbl>
            <c:dLbl>
              <c:idx val="1"/>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0-D188-484C-8AC2-E36D40FB81CD}"/>
                </c:ext>
              </c:extLst>
            </c:dLbl>
            <c:dLbl>
              <c:idx val="2"/>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1-D188-484C-8AC2-E36D40FB81CD}"/>
                </c:ext>
              </c:extLst>
            </c:dLbl>
            <c:dLbl>
              <c:idx val="3"/>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2-D188-484C-8AC2-E36D40FB81CD}"/>
                </c:ext>
              </c:extLst>
            </c:dLbl>
            <c:dLbl>
              <c:idx val="4"/>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3-D188-484C-8AC2-E36D40FB81CD}"/>
                </c:ext>
              </c:extLst>
            </c:dLbl>
            <c:dLbl>
              <c:idx val="5"/>
              <c:layout>
                <c:manualLayout>
                  <c:x val="-1.5371108217312768E-16"/>
                  <c:y val="6.9579738192260265E-3"/>
                </c:manualLayout>
              </c:layout>
              <c:spPr>
                <a:noFill/>
                <a:ln>
                  <a:noFill/>
                </a:ln>
                <a:effectLst/>
              </c:spPr>
              <c:txPr>
                <a:bodyPr wrap="square" lIns="38100" tIns="19050" rIns="38100" bIns="19050" anchor="ctr">
                  <a:spAutoFit/>
                </a:bodyPr>
                <a:lstStyle/>
                <a:p>
                  <a:pPr>
                    <a:defRPr sz="800" baseline="0" smtId="4294967295">
                      <a:solidFill>
                        <a:schemeClr val="accent2">
                          <a:lumMod val="75000"/>
                        </a:schemeClr>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4-D188-484C-8AC2-E36D40FB81CD}"/>
                </c:ext>
              </c:extLst>
            </c:dLbl>
            <c:spPr>
              <a:noFill/>
              <a:ln>
                <a:noFill/>
              </a:ln>
              <a:effectLst/>
            </c:spPr>
            <c:txPr>
              <a:bodyPr wrap="square" lIns="38100" tIns="19050" rIns="38100" bIns="19050" anchor="ctr">
                <a:spAutoFit/>
              </a:bodyPr>
              <a:lstStyle/>
              <a:p>
                <a:pPr>
                  <a:defRPr sz="800" baseline="0" smtId="4294967295">
                    <a:solidFill>
                      <a:schemeClr val="accent2"/>
                    </a:solidFill>
                    <a:latin typeface="Arial" pitchFamily="34" charset="0"/>
                    <a:cs typeface="Arial" pitchFamily="34" charset="0"/>
                  </a:defRPr>
                </a:pPr>
                <a:endParaRPr lang="en-US"/>
              </a:p>
            </c:txPr>
            <c:showLegendKey val="0"/>
            <c:showVal val="0"/>
            <c:showCatName val="0"/>
            <c:showSerName val="1"/>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'Fixed Income (Qtr)'!$I$29:$I$34</c:f>
              <c:strCache>
                <c:ptCount val="6"/>
                <c:pt idx="0">
                  <c:v>1Y</c:v>
                </c:pt>
                <c:pt idx="3">
                  <c:v>5Y</c:v>
                </c:pt>
                <c:pt idx="4">
                  <c:v>10Y</c:v>
                </c:pt>
                <c:pt idx="5">
                  <c:v>30Y</c:v>
                </c:pt>
              </c:strCache>
            </c:strRef>
          </c:cat>
          <c:val>
            <c:numRef>
              <c:f>'Fixed Income (Qtr)'!$L$29:$L$34</c:f>
              <c:numCache>
                <c:formatCode>0.00</c:formatCode>
                <c:ptCount val="6"/>
                <c:pt idx="0">
                  <c:v>4.3150000000000004</c:v>
                </c:pt>
                <c:pt idx="1">
                  <c:v>3.875</c:v>
                </c:pt>
                <c:pt idx="2">
                  <c:v>3.637</c:v>
                </c:pt>
                <c:pt idx="3">
                  <c:v>3.4740000000000002</c:v>
                </c:pt>
                <c:pt idx="4">
                  <c:v>3.5230000000000001</c:v>
                </c:pt>
                <c:pt idx="5">
                  <c:v>3.4049999999999998</c:v>
                </c:pt>
              </c:numCache>
            </c:numRef>
          </c:val>
          <c:smooth val="1"/>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16-D188-484C-8AC2-E36D40FB81CD}"/>
            </c:ext>
          </c:extLst>
        </c:ser>
        <c:dLbls>
          <c:showLegendKey val="0"/>
          <c:showVal val="0"/>
          <c:showCatName val="0"/>
          <c:showSerName val="0"/>
          <c:showPercent val="0"/>
          <c:showBubbleSize val="0"/>
        </c:dLbls>
        <c:smooth val="0"/>
        <c:axId val="111352832"/>
        <c:axId val="111375104"/>
      </c:lineChart>
      <c:catAx>
        <c:axId val="111352832"/>
        <c:scaling>
          <c:orientation val="minMax"/>
        </c:scaling>
        <c:delete val="0"/>
        <c:axPos val="b"/>
        <c:numFmt formatCode="General" sourceLinked="1"/>
        <c:majorTickMark val="none"/>
        <c:minorTickMark val="none"/>
        <c:tickLblPos val="nextTo"/>
        <c:spPr>
          <a:ln w="6350">
            <a:solidFill>
              <a:schemeClr val="bg1">
                <a:lumMod val="65000"/>
              </a:schemeClr>
            </a:solidFill>
          </a:ln>
        </c:spPr>
        <c:txPr>
          <a:bodyPr rot="0" vert="horz"/>
          <a:lstStyle/>
          <a:p>
            <a:pPr>
              <a:defRPr sz="850" smtId="4294967295">
                <a:solidFill>
                  <a:schemeClr val="tx1"/>
                </a:solidFill>
                <a:latin typeface="Avenir LT 55 Roman" pitchFamily="34" charset="0"/>
              </a:defRPr>
            </a:pPr>
            <a:endParaRPr lang="en-US"/>
          </a:p>
        </c:txPr>
        <c:crossAx val="111375104"/>
        <c:crosses val="autoZero"/>
        <c:auto val="0"/>
        <c:lblAlgn val="ctr"/>
        <c:lblOffset val="100"/>
        <c:noMultiLvlLbl val="0"/>
      </c:catAx>
      <c:valAx>
        <c:axId val="111375104"/>
        <c:scaling>
          <c:orientation val="minMax"/>
          <c:max val="6"/>
          <c:min val="2"/>
        </c:scaling>
        <c:delete val="0"/>
        <c:axPos val="l"/>
        <c:numFmt formatCode="0.00" sourceLinked="1"/>
        <c:majorTickMark val="none"/>
        <c:minorTickMark val="none"/>
        <c:tickLblPos val="nextTo"/>
        <c:spPr>
          <a:ln w="6350">
            <a:solidFill>
              <a:schemeClr val="bg1">
                <a:lumMod val="65000"/>
              </a:schemeClr>
            </a:solidFill>
          </a:ln>
        </c:spPr>
        <c:txPr>
          <a:bodyPr/>
          <a:lstStyle/>
          <a:p>
            <a:pPr>
              <a:defRPr sz="850" baseline="0" smtId="4294967295">
                <a:solidFill>
                  <a:schemeClr val="tx1"/>
                </a:solidFill>
                <a:latin typeface="Arial" pitchFamily="34" charset="0"/>
                <a:cs typeface="Arial" pitchFamily="34" charset="0"/>
              </a:defRPr>
            </a:pPr>
            <a:endParaRPr lang="en-US"/>
          </a:p>
        </c:txPr>
        <c:crossAx val="111352832"/>
        <c:crosses val="autoZero"/>
        <c:crossBetween val="between"/>
        <c:majorUnit val="1"/>
      </c:valAx>
    </c:plotArea>
    <c:plotVisOnly val="1"/>
    <c:dispBlanksAs val="gap"/>
    <c:showDLblsOverMax val="0"/>
  </c:chart>
  <c:txPr>
    <a:bodyPr/>
    <a:lstStyle/>
    <a:p>
      <a:pPr>
        <a:defRPr sz="900" smtId="4294967295">
          <a:solidFill>
            <a:schemeClr val="bg1">
              <a:lumMod val="50000"/>
            </a:schemeClr>
          </a:solidFill>
          <a:latin typeface="Arial" pitchFamily="34" charset="0"/>
          <a:cs typeface="Arial" pitchFamily="34" charset="0"/>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776695728302"/>
          <c:y val="6.9267220795154572E-2"/>
          <c:w val="0.61299502849578857"/>
          <c:h val="0.66533744335174561"/>
        </c:manualLayout>
      </c:layout>
      <c:lineChart>
        <c:grouping val="standard"/>
        <c:varyColors val="0"/>
        <c:ser>
          <c:idx val="0"/>
          <c:order val="0"/>
          <c:tx>
            <c:strRef>
              <c:f>Sheet1!$B$1</c:f>
              <c:strCache>
                <c:ptCount val="1"/>
                <c:pt idx="0">
                  <c:v>06/30/2025</c:v>
                </c:pt>
              </c:strCache>
            </c:strRef>
          </c:tx>
          <c:spPr>
            <a:ln>
              <a:solidFill>
                <a:schemeClr val="accent1"/>
              </a:solidFill>
            </a:ln>
          </c:spPr>
          <c:marker>
            <c:symbol val="none"/>
          </c:marker>
          <c:dLbls>
            <c:dLbl>
              <c:idx val="29"/>
              <c:layout>
                <c:manualLayout>
                  <c:x val="-1.5822668098938936E-16"/>
                  <c:y val="-5.7809352874755859E-3"/>
                </c:manualLayout>
              </c:layout>
              <c:spPr>
                <a:noFill/>
                <a:ln>
                  <a:noFill/>
                </a:ln>
                <a:effectLst/>
              </c:spPr>
              <c:txPr>
                <a:bodyPr/>
                <a:lstStyle/>
                <a:p>
                  <a:pPr>
                    <a:defRPr sz="800" b="1" smtId="4294967295">
                      <a:solidFill>
                        <a:srgbClr val="005E74"/>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4559429999999999"/>
                      <c:h val="0.1119911"/>
                    </c:manualLayout>
                  </c15:layout>
                </c:ext>
                <c:ext xmlns:c16="http://schemas.microsoft.com/office/drawing/2014/chart" uri="{C3380CC4-5D6E-409C-BE32-E72D297353CC}">
                  <c16:uniqueId val="{00000000-B2BE-4BB6-8BD2-618F9F85F956}"/>
                </c:ext>
              </c:extLst>
            </c:dLbl>
            <c:spPr>
              <a:noFill/>
              <a:ln>
                <a:noFill/>
              </a:ln>
              <a:effectLst/>
            </c:spPr>
            <c:txPr>
              <a:bodyPr/>
              <a:lstStyle/>
              <a:p>
                <a:pPr>
                  <a:defRPr sz="800"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3.7080000000000002</c:v>
                </c:pt>
                <c:pt idx="1">
                  <c:v>3.669</c:v>
                </c:pt>
                <c:pt idx="2">
                  <c:v>3.7029999999999998</c:v>
                </c:pt>
                <c:pt idx="3">
                  <c:v>3.8250000000000002</c:v>
                </c:pt>
                <c:pt idx="4">
                  <c:v>3.95</c:v>
                </c:pt>
                <c:pt idx="5">
                  <c:v>4.0720000000000001</c:v>
                </c:pt>
                <c:pt idx="6">
                  <c:v>4.1890000000000001</c:v>
                </c:pt>
                <c:pt idx="7">
                  <c:v>4.2990000000000004</c:v>
                </c:pt>
                <c:pt idx="8">
                  <c:v>4.4029999999999996</c:v>
                </c:pt>
                <c:pt idx="9">
                  <c:v>4.4989999999999997</c:v>
                </c:pt>
                <c:pt idx="10">
                  <c:v>4.5880000000000001</c:v>
                </c:pt>
                <c:pt idx="11">
                  <c:v>4.67</c:v>
                </c:pt>
                <c:pt idx="12">
                  <c:v>4.7450000000000001</c:v>
                </c:pt>
                <c:pt idx="13">
                  <c:v>4.8129999999999997</c:v>
                </c:pt>
                <c:pt idx="14">
                  <c:v>4.8739999999999997</c:v>
                </c:pt>
                <c:pt idx="15">
                  <c:v>4.9290000000000003</c:v>
                </c:pt>
                <c:pt idx="16">
                  <c:v>4.9770000000000003</c:v>
                </c:pt>
                <c:pt idx="17">
                  <c:v>5.0199999999999996</c:v>
                </c:pt>
                <c:pt idx="18">
                  <c:v>5.0570000000000004</c:v>
                </c:pt>
                <c:pt idx="19">
                  <c:v>5.09</c:v>
                </c:pt>
                <c:pt idx="20">
                  <c:v>5.117</c:v>
                </c:pt>
                <c:pt idx="21">
                  <c:v>5.14</c:v>
                </c:pt>
                <c:pt idx="22">
                  <c:v>5.1589999999999998</c:v>
                </c:pt>
                <c:pt idx="23">
                  <c:v>5.1740000000000004</c:v>
                </c:pt>
                <c:pt idx="24">
                  <c:v>5.1859999999999999</c:v>
                </c:pt>
                <c:pt idx="25">
                  <c:v>5.194</c:v>
                </c:pt>
                <c:pt idx="26">
                  <c:v>5.1989999999999998</c:v>
                </c:pt>
                <c:pt idx="27">
                  <c:v>5.2009999999999996</c:v>
                </c:pt>
                <c:pt idx="28">
                  <c:v>5.2009999999999996</c:v>
                </c:pt>
                <c:pt idx="29">
                  <c:v>5.1989999999999998</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B2BE-4BB6-8BD2-618F9F85F956}"/>
            </c:ext>
          </c:extLst>
        </c:ser>
        <c:ser>
          <c:idx val="1"/>
          <c:order val="1"/>
          <c:tx>
            <c:strRef>
              <c:f>Sheet1!$C$1</c:f>
              <c:strCache>
                <c:ptCount val="1"/>
                <c:pt idx="0">
                  <c:v>03/31/2025</c:v>
                </c:pt>
              </c:strCache>
            </c:strRef>
          </c:tx>
          <c:spPr>
            <a:ln>
              <a:solidFill>
                <a:schemeClr val="bg1">
                  <a:lumMod val="65000"/>
                </a:schemeClr>
              </a:solidFill>
            </a:ln>
          </c:spPr>
          <c:marker>
            <c:symbol val="none"/>
          </c:marker>
          <c:dLbls>
            <c:dLbl>
              <c:idx val="29"/>
              <c:layout>
                <c:manualLayout>
                  <c:x val="-4.3153231963515282E-3"/>
                  <c:y val="6.5111875534057617E-2"/>
                </c:manualLayout>
              </c:layout>
              <c:spPr>
                <a:noFill/>
                <a:ln>
                  <a:noFill/>
                </a:ln>
                <a:effectLst/>
              </c:spPr>
              <c:txPr>
                <a:bodyPr/>
                <a:lstStyle/>
                <a:p>
                  <a:pPr>
                    <a:defRPr sz="800" b="1" smtId="4294967295">
                      <a:solidFill>
                        <a:schemeClr val="bg1">
                          <a:lumMod val="50000"/>
                        </a:schemeClr>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3695920000000001"/>
                      <c:h val="9.2453220000000003E-2"/>
                    </c:manualLayout>
                  </c15:layout>
                </c:ext>
                <c:ext xmlns:c16="http://schemas.microsoft.com/office/drawing/2014/chart" uri="{C3380CC4-5D6E-409C-BE32-E72D297353CC}">
                  <c16:uniqueId val="{00000002-B2BE-4BB6-8BD2-618F9F85F956}"/>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3.7989999999999999</c:v>
                </c:pt>
                <c:pt idx="1">
                  <c:v>3.855</c:v>
                </c:pt>
                <c:pt idx="2">
                  <c:v>4.05</c:v>
                </c:pt>
                <c:pt idx="3">
                  <c:v>4.1420000000000003</c:v>
                </c:pt>
                <c:pt idx="4">
                  <c:v>4.2370000000000001</c:v>
                </c:pt>
                <c:pt idx="5">
                  <c:v>4.3310000000000004</c:v>
                </c:pt>
                <c:pt idx="6">
                  <c:v>4.4219999999999997</c:v>
                </c:pt>
                <c:pt idx="7">
                  <c:v>4.508</c:v>
                </c:pt>
                <c:pt idx="8">
                  <c:v>4.59</c:v>
                </c:pt>
                <c:pt idx="9">
                  <c:v>4.6660000000000004</c:v>
                </c:pt>
                <c:pt idx="10">
                  <c:v>4.7370000000000001</c:v>
                </c:pt>
                <c:pt idx="11">
                  <c:v>4.8029999999999999</c:v>
                </c:pt>
                <c:pt idx="12">
                  <c:v>4.8630000000000004</c:v>
                </c:pt>
                <c:pt idx="13">
                  <c:v>4.9169999999999998</c:v>
                </c:pt>
                <c:pt idx="14">
                  <c:v>4.9660000000000002</c:v>
                </c:pt>
                <c:pt idx="15">
                  <c:v>5.01</c:v>
                </c:pt>
                <c:pt idx="16">
                  <c:v>5.048</c:v>
                </c:pt>
                <c:pt idx="17">
                  <c:v>5.0819999999999999</c:v>
                </c:pt>
                <c:pt idx="18">
                  <c:v>5.1109999999999998</c:v>
                </c:pt>
                <c:pt idx="19">
                  <c:v>5.1360000000000001</c:v>
                </c:pt>
                <c:pt idx="20">
                  <c:v>5.157</c:v>
                </c:pt>
                <c:pt idx="21">
                  <c:v>5.1740000000000004</c:v>
                </c:pt>
                <c:pt idx="22">
                  <c:v>5.1870000000000003</c:v>
                </c:pt>
                <c:pt idx="23">
                  <c:v>5.1970000000000001</c:v>
                </c:pt>
                <c:pt idx="24">
                  <c:v>5.2030000000000003</c:v>
                </c:pt>
                <c:pt idx="25">
                  <c:v>5.2069999999999999</c:v>
                </c:pt>
                <c:pt idx="26">
                  <c:v>5.2080000000000002</c:v>
                </c:pt>
                <c:pt idx="27">
                  <c:v>5.2069999999999999</c:v>
                </c:pt>
                <c:pt idx="28">
                  <c:v>5.2030000000000003</c:v>
                </c:pt>
                <c:pt idx="29">
                  <c:v>5.1970000000000001</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B2BE-4BB6-8BD2-618F9F85F956}"/>
            </c:ext>
          </c:extLst>
        </c:ser>
        <c:dLbls>
          <c:showLegendKey val="0"/>
          <c:showVal val="0"/>
          <c:showCatName val="0"/>
          <c:showSerName val="0"/>
          <c:showPercent val="0"/>
          <c:showBubbleSize val="0"/>
        </c:dLbls>
        <c:smooth val="0"/>
        <c:axId val="120240384"/>
        <c:axId val="120246656"/>
      </c:lineChart>
      <c:cat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831008911"/>
              <c:y val="0.91252201795578003"/>
            </c:manualLayout>
          </c:layout>
          <c:overlay val="0"/>
        </c:title>
        <c:numFmt formatCode="0" sourceLinked="0"/>
        <c:majorTickMark val="none"/>
        <c:minorTickMark val="none"/>
        <c:tickLblPos val="low"/>
        <c:txPr>
          <a:bodyPr rot="0"/>
          <a:lstStyle/>
          <a:p>
            <a:pPr>
              <a:defRPr smtId="4294967295">
                <a:latin typeface="+mn-lt"/>
              </a:defRPr>
            </a:pPr>
            <a:endParaRPr lang="en-US"/>
          </a:p>
        </c:txPr>
        <c:crossAx val="120246656"/>
        <c:crosses val="autoZero"/>
        <c:auto val="0"/>
        <c:lblAlgn val="ctr"/>
        <c:lblOffset val="100"/>
        <c:tickLblSkip val="1"/>
        <c:noMultiLvlLbl val="0"/>
      </c:cat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1.1339582502841949E-2"/>
              <c:y val="0.26400703191757202"/>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baseline="0" smtId="4294967295">
          <a:latin typeface="Avenir LT 55 Roman"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101076781749725"/>
          <c:y val="6.926727294921875E-2"/>
          <c:w val="0.59968900680541992"/>
          <c:h val="0.66533744335174561"/>
        </c:manualLayout>
      </c:layout>
      <c:lineChart>
        <c:grouping val="standard"/>
        <c:varyColors val="0"/>
        <c:ser>
          <c:idx val="0"/>
          <c:order val="0"/>
          <c:tx>
            <c:strRef>
              <c:f>Sheet1!$B$1</c:f>
              <c:strCache>
                <c:ptCount val="1"/>
                <c:pt idx="0">
                  <c:v>06/30/2025</c:v>
                </c:pt>
              </c:strCache>
            </c:strRef>
          </c:tx>
          <c:spPr>
            <a:ln>
              <a:solidFill>
                <a:schemeClr val="accent1"/>
              </a:solidFill>
            </a:ln>
          </c:spPr>
          <c:marker>
            <c:symbol val="none"/>
          </c:marker>
          <c:dLbls>
            <c:dLbl>
              <c:idx val="29"/>
              <c:layout>
                <c:manualLayout>
                  <c:x val="-8.6578261107206345E-3"/>
                  <c:y val="-2.325412817299366E-2"/>
                </c:manualLayout>
              </c:layout>
              <c:spPr>
                <a:noFill/>
                <a:ln>
                  <a:noFill/>
                </a:ln>
                <a:effectLst/>
              </c:spPr>
              <c:txPr>
                <a:bodyPr/>
                <a:lstStyle/>
                <a:p>
                  <a:pPr>
                    <a:defRPr b="1" smtId="4294967295">
                      <a:solidFill>
                        <a:srgbClr val="005E74"/>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223588"/>
                      <c:h val="0.12110750000000001"/>
                    </c:manualLayout>
                  </c15:layout>
                </c:ext>
                <c:ext xmlns:c16="http://schemas.microsoft.com/office/drawing/2014/chart" uri="{C3380CC4-5D6E-409C-BE32-E72D297353CC}">
                  <c16:uniqueId val="{00000000-2820-4F05-8CF4-BF5E57994162}"/>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4.0060000000000002</c:v>
                </c:pt>
                <c:pt idx="1">
                  <c:v>3.786</c:v>
                </c:pt>
                <c:pt idx="2">
                  <c:v>3.7290000000000001</c:v>
                </c:pt>
                <c:pt idx="3">
                  <c:v>3.7440000000000002</c:v>
                </c:pt>
                <c:pt idx="4">
                  <c:v>3.8010000000000002</c:v>
                </c:pt>
                <c:pt idx="5">
                  <c:v>3.88</c:v>
                </c:pt>
                <c:pt idx="6">
                  <c:v>3.97</c:v>
                </c:pt>
                <c:pt idx="7">
                  <c:v>4.0640000000000001</c:v>
                </c:pt>
                <c:pt idx="8">
                  <c:v>4.1559999999999997</c:v>
                </c:pt>
                <c:pt idx="9">
                  <c:v>4.2439999999999998</c:v>
                </c:pt>
                <c:pt idx="10">
                  <c:v>4.327</c:v>
                </c:pt>
                <c:pt idx="11">
                  <c:v>4.4050000000000002</c:v>
                </c:pt>
                <c:pt idx="12">
                  <c:v>4.476</c:v>
                </c:pt>
                <c:pt idx="13">
                  <c:v>4.54</c:v>
                </c:pt>
                <c:pt idx="14">
                  <c:v>4.5979999999999999</c:v>
                </c:pt>
                <c:pt idx="15">
                  <c:v>4.6500000000000004</c:v>
                </c:pt>
                <c:pt idx="16">
                  <c:v>4.6950000000000003</c:v>
                </c:pt>
                <c:pt idx="17">
                  <c:v>4.734</c:v>
                </c:pt>
                <c:pt idx="18">
                  <c:v>4.766</c:v>
                </c:pt>
                <c:pt idx="19">
                  <c:v>4.7919999999999998</c:v>
                </c:pt>
                <c:pt idx="20">
                  <c:v>4.8129999999999997</c:v>
                </c:pt>
                <c:pt idx="21">
                  <c:v>4.827</c:v>
                </c:pt>
                <c:pt idx="22">
                  <c:v>4.8360000000000003</c:v>
                </c:pt>
                <c:pt idx="23">
                  <c:v>4.84</c:v>
                </c:pt>
                <c:pt idx="24">
                  <c:v>4.8380000000000001</c:v>
                </c:pt>
                <c:pt idx="25">
                  <c:v>4.8310000000000004</c:v>
                </c:pt>
                <c:pt idx="26">
                  <c:v>4.82</c:v>
                </c:pt>
                <c:pt idx="27">
                  <c:v>4.8049999999999997</c:v>
                </c:pt>
                <c:pt idx="28">
                  <c:v>4.7850000000000001</c:v>
                </c:pt>
                <c:pt idx="29">
                  <c:v>4.7640000000000002</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2820-4F05-8CF4-BF5E57994162}"/>
            </c:ext>
          </c:extLst>
        </c:ser>
        <c:ser>
          <c:idx val="1"/>
          <c:order val="1"/>
          <c:tx>
            <c:strRef>
              <c:f>Sheet1!$C$1</c:f>
              <c:strCache>
                <c:ptCount val="1"/>
                <c:pt idx="0">
                  <c:v>03/31/2025</c:v>
                </c:pt>
              </c:strCache>
            </c:strRef>
          </c:tx>
          <c:spPr>
            <a:ln>
              <a:solidFill>
                <a:schemeClr val="bg1">
                  <a:lumMod val="65000"/>
                </a:schemeClr>
              </a:solidFill>
            </a:ln>
          </c:spPr>
          <c:marker>
            <c:symbol val="none"/>
          </c:marker>
          <c:dLbls>
            <c:dLbl>
              <c:idx val="29"/>
              <c:layout>
                <c:manualLayout>
                  <c:x val="-8.6581669747829437E-3"/>
                  <c:y val="3.2556146383285522E-2"/>
                </c:manualLayout>
              </c:layout>
              <c:spPr>
                <a:noFill/>
                <a:ln>
                  <a:noFill/>
                </a:ln>
                <a:effectLst/>
              </c:spPr>
              <c:txPr>
                <a:bodyPr/>
                <a:lstStyle/>
                <a:p>
                  <a:pPr>
                    <a:defRPr b="1" smtId="4294967295">
                      <a:solidFill>
                        <a:schemeClr val="bg1">
                          <a:lumMod val="50000"/>
                        </a:schemeClr>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223588"/>
                      <c:h val="8.3900890000000006E-2"/>
                    </c:manualLayout>
                  </c15:layout>
                </c:ext>
                <c:ext xmlns:c16="http://schemas.microsoft.com/office/drawing/2014/chart" uri="{C3380CC4-5D6E-409C-BE32-E72D297353CC}">
                  <c16:uniqueId val="{00000002-2820-4F05-8CF4-BF5E57994162}"/>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4.0620000000000003</c:v>
                </c:pt>
                <c:pt idx="1">
                  <c:v>3.9340000000000002</c:v>
                </c:pt>
                <c:pt idx="2">
                  <c:v>3.91</c:v>
                </c:pt>
                <c:pt idx="3">
                  <c:v>3.9279999999999999</c:v>
                </c:pt>
                <c:pt idx="4">
                  <c:v>3.9670000000000001</c:v>
                </c:pt>
                <c:pt idx="5">
                  <c:v>4.0149999999999997</c:v>
                </c:pt>
                <c:pt idx="6">
                  <c:v>4.0650000000000004</c:v>
                </c:pt>
                <c:pt idx="7">
                  <c:v>4.1150000000000002</c:v>
                </c:pt>
                <c:pt idx="8">
                  <c:v>4.165</c:v>
                </c:pt>
                <c:pt idx="9">
                  <c:v>4.2130000000000001</c:v>
                </c:pt>
                <c:pt idx="10">
                  <c:v>4.2610000000000001</c:v>
                </c:pt>
                <c:pt idx="11">
                  <c:v>4.3079999999999998</c:v>
                </c:pt>
                <c:pt idx="12">
                  <c:v>4.3540000000000001</c:v>
                </c:pt>
                <c:pt idx="13">
                  <c:v>4.399</c:v>
                </c:pt>
                <c:pt idx="14">
                  <c:v>4.4429999999999996</c:v>
                </c:pt>
                <c:pt idx="15">
                  <c:v>4.4850000000000003</c:v>
                </c:pt>
                <c:pt idx="16">
                  <c:v>4.5250000000000004</c:v>
                </c:pt>
                <c:pt idx="17">
                  <c:v>4.5599999999999996</c:v>
                </c:pt>
                <c:pt idx="18">
                  <c:v>4.5919999999999996</c:v>
                </c:pt>
                <c:pt idx="19">
                  <c:v>4.6189999999999998</c:v>
                </c:pt>
                <c:pt idx="20">
                  <c:v>4.6399999999999997</c:v>
                </c:pt>
                <c:pt idx="21">
                  <c:v>4.6559999999999997</c:v>
                </c:pt>
                <c:pt idx="22">
                  <c:v>4.6660000000000004</c:v>
                </c:pt>
                <c:pt idx="23">
                  <c:v>4.6689999999999996</c:v>
                </c:pt>
                <c:pt idx="24">
                  <c:v>4.6660000000000004</c:v>
                </c:pt>
                <c:pt idx="25">
                  <c:v>4.657</c:v>
                </c:pt>
                <c:pt idx="26">
                  <c:v>4.641</c:v>
                </c:pt>
                <c:pt idx="27">
                  <c:v>4.62</c:v>
                </c:pt>
                <c:pt idx="28">
                  <c:v>4.5919999999999996</c:v>
                </c:pt>
                <c:pt idx="29">
                  <c:v>4.5620000000000003</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2820-4F05-8CF4-BF5E57994162}"/>
            </c:ext>
          </c:extLst>
        </c:ser>
        <c:dLbls>
          <c:showLegendKey val="0"/>
          <c:showVal val="0"/>
          <c:showCatName val="0"/>
          <c:showSerName val="0"/>
          <c:showPercent val="0"/>
          <c:showBubbleSize val="0"/>
        </c:dLbls>
        <c:smooth val="0"/>
        <c:axId val="120240384"/>
        <c:axId val="120246656"/>
      </c:lineChart>
      <c:cat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831008911"/>
              <c:y val="0.91252201795578003"/>
            </c:manualLayout>
          </c:layout>
          <c:overlay val="0"/>
        </c:title>
        <c:numFmt formatCode="0" sourceLinked="0"/>
        <c:majorTickMark val="none"/>
        <c:minorTickMark val="none"/>
        <c:tickLblPos val="low"/>
        <c:txPr>
          <a:bodyPr rot="0"/>
          <a:lstStyle/>
          <a:p>
            <a:pPr>
              <a:defRPr smtId="4294967295">
                <a:latin typeface="+mn-lt"/>
              </a:defRPr>
            </a:pPr>
            <a:endParaRPr lang="en-US"/>
          </a:p>
        </c:txPr>
        <c:crossAx val="120246656"/>
        <c:crosses val="autoZero"/>
        <c:auto val="0"/>
        <c:lblAlgn val="ctr"/>
        <c:lblOffset val="100"/>
        <c:tickLblSkip val="1"/>
        <c:noMultiLvlLbl val="0"/>
      </c:catAx>
      <c:valAx>
        <c:axId val="120246656"/>
        <c:scaling>
          <c:orientation val="minMax"/>
          <c:max val="6"/>
          <c:min val="0"/>
        </c:scaling>
        <c:delete val="0"/>
        <c:axPos val="l"/>
        <c:title>
          <c:tx>
            <c:rich>
              <a:bodyPr rot="-5400000" vert="horz"/>
              <a:lstStyle/>
              <a:p>
                <a:pPr>
                  <a:defRPr b="0" i="0">
                    <a:latin typeface="+mn-lt"/>
                  </a:defRPr>
                </a:pPr>
                <a:r>
                  <a:rPr lang="en-US" b="0" i="0">
                    <a:latin typeface="+mn-lt"/>
                  </a:rPr>
                  <a:t>Yield (%)</a:t>
                </a:r>
              </a:p>
            </c:rich>
          </c:tx>
          <c:layout>
            <c:manualLayout>
              <c:xMode val="edge"/>
              <c:yMode val="edge"/>
              <c:x val="2.4326585233211517E-2"/>
              <c:y val="0.25470557808876038"/>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baseline="0" smtId="4294967295">
          <a:latin typeface="Avenir LT 55 Roman"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787653505802155E-2"/>
          <c:y val="3.1530044972896576E-2"/>
          <c:w val="0.93980008363723755"/>
          <c:h val="0.87315446138381958"/>
        </c:manualLayout>
      </c:layout>
      <c:areaChart>
        <c:grouping val="standard"/>
        <c:varyColors val="0"/>
        <c:ser>
          <c:idx val="1"/>
          <c:order val="1"/>
          <c:tx>
            <c:strRef>
              <c:f>Sheet1!$C$1</c:f>
              <c:strCache>
                <c:ptCount val="1"/>
                <c:pt idx="0">
                  <c:v>line</c:v>
                </c:pt>
              </c:strCache>
            </c:strRef>
          </c:tx>
          <c:spPr>
            <a:solidFill>
              <a:srgbClr val="C9DAE2"/>
            </a:solidFill>
            <a:ln w="25400">
              <a:noFill/>
            </a:ln>
          </c:spPr>
          <c:cat>
            <c:numRef>
              <c:f>Sheet1!$A$2:$A$67</c:f>
              <c:numCache>
                <c:formatCode>mmm\ dd\,\ yyyy</c:formatCode>
                <c:ptCount val="66"/>
                <c:pt idx="0">
                  <c:v>45747</c:v>
                </c:pt>
                <c:pt idx="1">
                  <c:v>45748</c:v>
                </c:pt>
                <c:pt idx="2">
                  <c:v>45749</c:v>
                </c:pt>
                <c:pt idx="3">
                  <c:v>45750</c:v>
                </c:pt>
                <c:pt idx="4">
                  <c:v>45751</c:v>
                </c:pt>
                <c:pt idx="5">
                  <c:v>45754</c:v>
                </c:pt>
                <c:pt idx="6">
                  <c:v>45755</c:v>
                </c:pt>
                <c:pt idx="7">
                  <c:v>45756</c:v>
                </c:pt>
                <c:pt idx="8">
                  <c:v>45757</c:v>
                </c:pt>
                <c:pt idx="9">
                  <c:v>45758</c:v>
                </c:pt>
                <c:pt idx="10">
                  <c:v>45761</c:v>
                </c:pt>
                <c:pt idx="11">
                  <c:v>45762</c:v>
                </c:pt>
                <c:pt idx="12">
                  <c:v>45763</c:v>
                </c:pt>
                <c:pt idx="13">
                  <c:v>45764</c:v>
                </c:pt>
                <c:pt idx="14">
                  <c:v>45765</c:v>
                </c:pt>
                <c:pt idx="15">
                  <c:v>45768</c:v>
                </c:pt>
                <c:pt idx="16">
                  <c:v>45769</c:v>
                </c:pt>
                <c:pt idx="17">
                  <c:v>45770</c:v>
                </c:pt>
                <c:pt idx="18">
                  <c:v>45771</c:v>
                </c:pt>
                <c:pt idx="19">
                  <c:v>45772</c:v>
                </c:pt>
                <c:pt idx="20">
                  <c:v>45775</c:v>
                </c:pt>
                <c:pt idx="21">
                  <c:v>45776</c:v>
                </c:pt>
                <c:pt idx="22">
                  <c:v>45777</c:v>
                </c:pt>
                <c:pt idx="23">
                  <c:v>45778</c:v>
                </c:pt>
                <c:pt idx="24">
                  <c:v>45779</c:v>
                </c:pt>
                <c:pt idx="25">
                  <c:v>45782</c:v>
                </c:pt>
                <c:pt idx="26">
                  <c:v>45783</c:v>
                </c:pt>
                <c:pt idx="27">
                  <c:v>45784</c:v>
                </c:pt>
                <c:pt idx="28">
                  <c:v>45785</c:v>
                </c:pt>
                <c:pt idx="29">
                  <c:v>45786</c:v>
                </c:pt>
                <c:pt idx="30">
                  <c:v>45789</c:v>
                </c:pt>
                <c:pt idx="31">
                  <c:v>45790</c:v>
                </c:pt>
                <c:pt idx="32">
                  <c:v>45791</c:v>
                </c:pt>
                <c:pt idx="33">
                  <c:v>45792</c:v>
                </c:pt>
                <c:pt idx="34">
                  <c:v>45793</c:v>
                </c:pt>
                <c:pt idx="35">
                  <c:v>45796</c:v>
                </c:pt>
                <c:pt idx="36">
                  <c:v>45797</c:v>
                </c:pt>
                <c:pt idx="37">
                  <c:v>45798</c:v>
                </c:pt>
                <c:pt idx="38">
                  <c:v>45799</c:v>
                </c:pt>
                <c:pt idx="39">
                  <c:v>45800</c:v>
                </c:pt>
                <c:pt idx="40">
                  <c:v>45803</c:v>
                </c:pt>
                <c:pt idx="41">
                  <c:v>45804</c:v>
                </c:pt>
                <c:pt idx="42">
                  <c:v>45805</c:v>
                </c:pt>
                <c:pt idx="43">
                  <c:v>45806</c:v>
                </c:pt>
                <c:pt idx="44">
                  <c:v>45807</c:v>
                </c:pt>
                <c:pt idx="45">
                  <c:v>45810</c:v>
                </c:pt>
                <c:pt idx="46">
                  <c:v>45811</c:v>
                </c:pt>
                <c:pt idx="47">
                  <c:v>45812</c:v>
                </c:pt>
                <c:pt idx="48">
                  <c:v>45813</c:v>
                </c:pt>
                <c:pt idx="49">
                  <c:v>45814</c:v>
                </c:pt>
                <c:pt idx="50">
                  <c:v>45817</c:v>
                </c:pt>
                <c:pt idx="51">
                  <c:v>45818</c:v>
                </c:pt>
                <c:pt idx="52">
                  <c:v>45819</c:v>
                </c:pt>
                <c:pt idx="53">
                  <c:v>45820</c:v>
                </c:pt>
                <c:pt idx="54">
                  <c:v>45821</c:v>
                </c:pt>
                <c:pt idx="55">
                  <c:v>45824</c:v>
                </c:pt>
                <c:pt idx="56">
                  <c:v>45825</c:v>
                </c:pt>
                <c:pt idx="57">
                  <c:v>45826</c:v>
                </c:pt>
                <c:pt idx="58">
                  <c:v>45827</c:v>
                </c:pt>
                <c:pt idx="59">
                  <c:v>45828</c:v>
                </c:pt>
                <c:pt idx="60">
                  <c:v>45831</c:v>
                </c:pt>
                <c:pt idx="61">
                  <c:v>45832</c:v>
                </c:pt>
                <c:pt idx="62">
                  <c:v>45833</c:v>
                </c:pt>
                <c:pt idx="63">
                  <c:v>45834</c:v>
                </c:pt>
                <c:pt idx="64">
                  <c:v>45835</c:v>
                </c:pt>
                <c:pt idx="65">
                  <c:v>45838</c:v>
                </c:pt>
              </c:numCache>
            </c:numRef>
          </c:cat>
          <c:val>
            <c:numRef>
              <c:f>Sheet1!$C$2:$C$67</c:f>
              <c:numCache>
                <c:formatCode>#,##0.000</c:formatCode>
                <c:ptCount val="66"/>
                <c:pt idx="0">
                  <c:v>382.83217422590002</c:v>
                </c:pt>
                <c:pt idx="1">
                  <c:v>383.41454538202902</c:v>
                </c:pt>
                <c:pt idx="2">
                  <c:v>384.72240237934398</c:v>
                </c:pt>
                <c:pt idx="3">
                  <c:v>364.89322125085403</c:v>
                </c:pt>
                <c:pt idx="4">
                  <c:v>349.63168447477699</c:v>
                </c:pt>
                <c:pt idx="5">
                  <c:v>341.07123514785002</c:v>
                </c:pt>
                <c:pt idx="6">
                  <c:v>339.33461583698301</c:v>
                </c:pt>
                <c:pt idx="7">
                  <c:v>358.77407451322301</c:v>
                </c:pt>
                <c:pt idx="8">
                  <c:v>351.04690526752199</c:v>
                </c:pt>
                <c:pt idx="9">
                  <c:v>353.35690704659999</c:v>
                </c:pt>
                <c:pt idx="10">
                  <c:v>357.20345334023801</c:v>
                </c:pt>
                <c:pt idx="11">
                  <c:v>359.47387356704797</c:v>
                </c:pt>
                <c:pt idx="12">
                  <c:v>353.625593800986</c:v>
                </c:pt>
                <c:pt idx="13">
                  <c:v>354.127440678364</c:v>
                </c:pt>
                <c:pt idx="14">
                  <c:v>354.36229009997999</c:v>
                </c:pt>
                <c:pt idx="15">
                  <c:v>348.08122538258601</c:v>
                </c:pt>
                <c:pt idx="16">
                  <c:v>354.45244328739102</c:v>
                </c:pt>
                <c:pt idx="17">
                  <c:v>360.349926716146</c:v>
                </c:pt>
                <c:pt idx="18">
                  <c:v>366.41946542795301</c:v>
                </c:pt>
                <c:pt idx="19">
                  <c:v>368.19130811528498</c:v>
                </c:pt>
                <c:pt idx="20">
                  <c:v>368.53570145183801</c:v>
                </c:pt>
                <c:pt idx="21">
                  <c:v>371.21227759447601</c:v>
                </c:pt>
                <c:pt idx="22">
                  <c:v>370.84455552895702</c:v>
                </c:pt>
                <c:pt idx="23">
                  <c:v>372.255156730838</c:v>
                </c:pt>
                <c:pt idx="24">
                  <c:v>376.63144772806299</c:v>
                </c:pt>
                <c:pt idx="25">
                  <c:v>376.52106484700499</c:v>
                </c:pt>
                <c:pt idx="26">
                  <c:v>374.13456439385402</c:v>
                </c:pt>
                <c:pt idx="27">
                  <c:v>374.681522077068</c:v>
                </c:pt>
                <c:pt idx="28">
                  <c:v>378.83561873510803</c:v>
                </c:pt>
                <c:pt idx="29">
                  <c:v>380.20349463424299</c:v>
                </c:pt>
                <c:pt idx="30">
                  <c:v>390.52843722758502</c:v>
                </c:pt>
                <c:pt idx="31">
                  <c:v>392.60910205548601</c:v>
                </c:pt>
                <c:pt idx="32">
                  <c:v>393.31645323264701</c:v>
                </c:pt>
                <c:pt idx="33">
                  <c:v>395.54538087697398</c:v>
                </c:pt>
                <c:pt idx="34">
                  <c:v>397.12072108712903</c:v>
                </c:pt>
                <c:pt idx="35">
                  <c:v>396.58172922670599</c:v>
                </c:pt>
                <c:pt idx="36">
                  <c:v>396.63999184171001</c:v>
                </c:pt>
                <c:pt idx="37">
                  <c:v>390.39193694977502</c:v>
                </c:pt>
                <c:pt idx="38">
                  <c:v>389.91237520011498</c:v>
                </c:pt>
                <c:pt idx="39">
                  <c:v>385.35504395473203</c:v>
                </c:pt>
                <c:pt idx="40">
                  <c:v>385.60010421364802</c:v>
                </c:pt>
                <c:pt idx="41">
                  <c:v>391.21152192845</c:v>
                </c:pt>
                <c:pt idx="42">
                  <c:v>390.69028949675601</c:v>
                </c:pt>
                <c:pt idx="43">
                  <c:v>392.37236633615402</c:v>
                </c:pt>
                <c:pt idx="44">
                  <c:v>390.35747384890999</c:v>
                </c:pt>
                <c:pt idx="45">
                  <c:v>390.472960756227</c:v>
                </c:pt>
                <c:pt idx="46">
                  <c:v>392.04476463821902</c:v>
                </c:pt>
                <c:pt idx="47">
                  <c:v>392.23194398041801</c:v>
                </c:pt>
                <c:pt idx="48">
                  <c:v>390.98049548634299</c:v>
                </c:pt>
                <c:pt idx="49">
                  <c:v>394.27896627081799</c:v>
                </c:pt>
                <c:pt idx="50">
                  <c:v>394.87761638788402</c:v>
                </c:pt>
                <c:pt idx="51">
                  <c:v>396.394897655504</c:v>
                </c:pt>
                <c:pt idx="52">
                  <c:v>395.93315273826499</c:v>
                </c:pt>
                <c:pt idx="53">
                  <c:v>395.48478980069501</c:v>
                </c:pt>
                <c:pt idx="54">
                  <c:v>390.67821316431099</c:v>
                </c:pt>
                <c:pt idx="55">
                  <c:v>393.136131387837</c:v>
                </c:pt>
                <c:pt idx="56">
                  <c:v>390.96963651979001</c:v>
                </c:pt>
                <c:pt idx="57">
                  <c:v>393.43582587511497</c:v>
                </c:pt>
                <c:pt idx="58">
                  <c:v>393.21374130533502</c:v>
                </c:pt>
                <c:pt idx="59">
                  <c:v>392.88701670468902</c:v>
                </c:pt>
                <c:pt idx="60">
                  <c:v>395.08298438962498</c:v>
                </c:pt>
                <c:pt idx="61">
                  <c:v>399.69494918124599</c:v>
                </c:pt>
                <c:pt idx="62">
                  <c:v>400.300394579814</c:v>
                </c:pt>
                <c:pt idx="63">
                  <c:v>400.83343142286299</c:v>
                </c:pt>
                <c:pt idx="64">
                  <c:v>403.775367592713</c:v>
                </c:pt>
                <c:pt idx="65">
                  <c:v>404.78490429061901</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B556-494A-A969-20A3CFB906E9}"/>
            </c:ext>
          </c:extLst>
        </c:ser>
        <c:dLbls>
          <c:showLegendKey val="0"/>
          <c:showVal val="0"/>
          <c:showCatName val="0"/>
          <c:showSerName val="0"/>
          <c:showPercent val="0"/>
          <c:showBubbleSize val="0"/>
        </c:dLbls>
        <c:axId val="2079027976"/>
        <c:axId val="2079031016"/>
      </c:areaChart>
      <c:lineChart>
        <c:grouping val="standard"/>
        <c:varyColors val="0"/>
        <c:ser>
          <c:idx val="0"/>
          <c:order val="0"/>
          <c:tx>
            <c:strRef>
              <c:f>Sheet1!$B$1</c:f>
              <c:strCache>
                <c:ptCount val="1"/>
                <c:pt idx="0">
                  <c:v>MSCI All Country World Index (net div.)</c:v>
                </c:pt>
              </c:strCache>
            </c:strRef>
          </c:tx>
          <c:spPr>
            <a:ln w="44450">
              <a:solidFill>
                <a:schemeClr val="tx2"/>
              </a:solidFill>
            </a:ln>
          </c:spPr>
          <c:marker>
            <c:symbol val="none"/>
          </c:marker>
          <c:cat>
            <c:numRef>
              <c:f>Sheet1!$A$2:$A$67</c:f>
              <c:numCache>
                <c:formatCode>mmm\ dd\,\ yyyy</c:formatCode>
                <c:ptCount val="66"/>
                <c:pt idx="0">
                  <c:v>45747</c:v>
                </c:pt>
                <c:pt idx="1">
                  <c:v>45748</c:v>
                </c:pt>
                <c:pt idx="2">
                  <c:v>45749</c:v>
                </c:pt>
                <c:pt idx="3">
                  <c:v>45750</c:v>
                </c:pt>
                <c:pt idx="4">
                  <c:v>45751</c:v>
                </c:pt>
                <c:pt idx="5">
                  <c:v>45754</c:v>
                </c:pt>
                <c:pt idx="6">
                  <c:v>45755</c:v>
                </c:pt>
                <c:pt idx="7">
                  <c:v>45756</c:v>
                </c:pt>
                <c:pt idx="8">
                  <c:v>45757</c:v>
                </c:pt>
                <c:pt idx="9">
                  <c:v>45758</c:v>
                </c:pt>
                <c:pt idx="10">
                  <c:v>45761</c:v>
                </c:pt>
                <c:pt idx="11">
                  <c:v>45762</c:v>
                </c:pt>
                <c:pt idx="12">
                  <c:v>45763</c:v>
                </c:pt>
                <c:pt idx="13">
                  <c:v>45764</c:v>
                </c:pt>
                <c:pt idx="14">
                  <c:v>45765</c:v>
                </c:pt>
                <c:pt idx="15">
                  <c:v>45768</c:v>
                </c:pt>
                <c:pt idx="16">
                  <c:v>45769</c:v>
                </c:pt>
                <c:pt idx="17">
                  <c:v>45770</c:v>
                </c:pt>
                <c:pt idx="18">
                  <c:v>45771</c:v>
                </c:pt>
                <c:pt idx="19">
                  <c:v>45772</c:v>
                </c:pt>
                <c:pt idx="20">
                  <c:v>45775</c:v>
                </c:pt>
                <c:pt idx="21">
                  <c:v>45776</c:v>
                </c:pt>
                <c:pt idx="22">
                  <c:v>45777</c:v>
                </c:pt>
                <c:pt idx="23">
                  <c:v>45778</c:v>
                </c:pt>
                <c:pt idx="24">
                  <c:v>45779</c:v>
                </c:pt>
                <c:pt idx="25">
                  <c:v>45782</c:v>
                </c:pt>
                <c:pt idx="26">
                  <c:v>45783</c:v>
                </c:pt>
                <c:pt idx="27">
                  <c:v>45784</c:v>
                </c:pt>
                <c:pt idx="28">
                  <c:v>45785</c:v>
                </c:pt>
                <c:pt idx="29">
                  <c:v>45786</c:v>
                </c:pt>
                <c:pt idx="30">
                  <c:v>45789</c:v>
                </c:pt>
                <c:pt idx="31">
                  <c:v>45790</c:v>
                </c:pt>
                <c:pt idx="32">
                  <c:v>45791</c:v>
                </c:pt>
                <c:pt idx="33">
                  <c:v>45792</c:v>
                </c:pt>
                <c:pt idx="34">
                  <c:v>45793</c:v>
                </c:pt>
                <c:pt idx="35">
                  <c:v>45796</c:v>
                </c:pt>
                <c:pt idx="36">
                  <c:v>45797</c:v>
                </c:pt>
                <c:pt idx="37">
                  <c:v>45798</c:v>
                </c:pt>
                <c:pt idx="38">
                  <c:v>45799</c:v>
                </c:pt>
                <c:pt idx="39">
                  <c:v>45800</c:v>
                </c:pt>
                <c:pt idx="40">
                  <c:v>45803</c:v>
                </c:pt>
                <c:pt idx="41">
                  <c:v>45804</c:v>
                </c:pt>
                <c:pt idx="42">
                  <c:v>45805</c:v>
                </c:pt>
                <c:pt idx="43">
                  <c:v>45806</c:v>
                </c:pt>
                <c:pt idx="44">
                  <c:v>45807</c:v>
                </c:pt>
                <c:pt idx="45">
                  <c:v>45810</c:v>
                </c:pt>
                <c:pt idx="46">
                  <c:v>45811</c:v>
                </c:pt>
                <c:pt idx="47">
                  <c:v>45812</c:v>
                </c:pt>
                <c:pt idx="48">
                  <c:v>45813</c:v>
                </c:pt>
                <c:pt idx="49">
                  <c:v>45814</c:v>
                </c:pt>
                <c:pt idx="50">
                  <c:v>45817</c:v>
                </c:pt>
                <c:pt idx="51">
                  <c:v>45818</c:v>
                </c:pt>
                <c:pt idx="52">
                  <c:v>45819</c:v>
                </c:pt>
                <c:pt idx="53">
                  <c:v>45820</c:v>
                </c:pt>
                <c:pt idx="54">
                  <c:v>45821</c:v>
                </c:pt>
                <c:pt idx="55">
                  <c:v>45824</c:v>
                </c:pt>
                <c:pt idx="56">
                  <c:v>45825</c:v>
                </c:pt>
                <c:pt idx="57">
                  <c:v>45826</c:v>
                </c:pt>
                <c:pt idx="58">
                  <c:v>45827</c:v>
                </c:pt>
                <c:pt idx="59">
                  <c:v>45828</c:v>
                </c:pt>
                <c:pt idx="60">
                  <c:v>45831</c:v>
                </c:pt>
                <c:pt idx="61">
                  <c:v>45832</c:v>
                </c:pt>
                <c:pt idx="62">
                  <c:v>45833</c:v>
                </c:pt>
                <c:pt idx="63">
                  <c:v>45834</c:v>
                </c:pt>
                <c:pt idx="64">
                  <c:v>45835</c:v>
                </c:pt>
                <c:pt idx="65">
                  <c:v>45838</c:v>
                </c:pt>
              </c:numCache>
            </c:numRef>
          </c:cat>
          <c:val>
            <c:numRef>
              <c:f>Sheet1!$B$2:$B$67</c:f>
              <c:numCache>
                <c:formatCode>#,##0.000</c:formatCode>
                <c:ptCount val="66"/>
                <c:pt idx="0">
                  <c:v>382.83217422590002</c:v>
                </c:pt>
                <c:pt idx="1">
                  <c:v>383.41454538202902</c:v>
                </c:pt>
                <c:pt idx="2">
                  <c:v>384.72240237934398</c:v>
                </c:pt>
                <c:pt idx="3">
                  <c:v>364.89322125085403</c:v>
                </c:pt>
                <c:pt idx="4">
                  <c:v>349.63168447477699</c:v>
                </c:pt>
                <c:pt idx="5">
                  <c:v>341.07123514785002</c:v>
                </c:pt>
                <c:pt idx="6">
                  <c:v>339.33461583698301</c:v>
                </c:pt>
                <c:pt idx="7">
                  <c:v>358.77407451322301</c:v>
                </c:pt>
                <c:pt idx="8">
                  <c:v>351.04690526752199</c:v>
                </c:pt>
                <c:pt idx="9">
                  <c:v>353.35690704659999</c:v>
                </c:pt>
                <c:pt idx="10">
                  <c:v>357.20345334023801</c:v>
                </c:pt>
                <c:pt idx="11">
                  <c:v>359.47387356704797</c:v>
                </c:pt>
                <c:pt idx="12">
                  <c:v>353.625593800986</c:v>
                </c:pt>
                <c:pt idx="13">
                  <c:v>354.127440678364</c:v>
                </c:pt>
                <c:pt idx="14">
                  <c:v>354.36229009997999</c:v>
                </c:pt>
                <c:pt idx="15">
                  <c:v>348.08122538258601</c:v>
                </c:pt>
                <c:pt idx="16">
                  <c:v>354.45244328739102</c:v>
                </c:pt>
                <c:pt idx="17">
                  <c:v>360.349926716146</c:v>
                </c:pt>
                <c:pt idx="18">
                  <c:v>366.41946542795301</c:v>
                </c:pt>
                <c:pt idx="19">
                  <c:v>368.19130811528498</c:v>
                </c:pt>
                <c:pt idx="20">
                  <c:v>368.53570145183801</c:v>
                </c:pt>
                <c:pt idx="21">
                  <c:v>371.21227759447601</c:v>
                </c:pt>
                <c:pt idx="22">
                  <c:v>370.84455552895702</c:v>
                </c:pt>
                <c:pt idx="23">
                  <c:v>372.255156730838</c:v>
                </c:pt>
                <c:pt idx="24">
                  <c:v>376.63144772806299</c:v>
                </c:pt>
                <c:pt idx="25">
                  <c:v>376.52106484700499</c:v>
                </c:pt>
                <c:pt idx="26">
                  <c:v>374.13456439385402</c:v>
                </c:pt>
                <c:pt idx="27">
                  <c:v>374.681522077068</c:v>
                </c:pt>
                <c:pt idx="28">
                  <c:v>378.83561873510803</c:v>
                </c:pt>
                <c:pt idx="29">
                  <c:v>380.20349463424299</c:v>
                </c:pt>
                <c:pt idx="30">
                  <c:v>390.52843722758502</c:v>
                </c:pt>
                <c:pt idx="31">
                  <c:v>392.60910205548601</c:v>
                </c:pt>
                <c:pt idx="32">
                  <c:v>393.31645323264701</c:v>
                </c:pt>
                <c:pt idx="33">
                  <c:v>395.54538087697398</c:v>
                </c:pt>
                <c:pt idx="34">
                  <c:v>397.12072108712903</c:v>
                </c:pt>
                <c:pt idx="35">
                  <c:v>396.58172922670599</c:v>
                </c:pt>
                <c:pt idx="36">
                  <c:v>396.63999184171001</c:v>
                </c:pt>
                <c:pt idx="37">
                  <c:v>390.39193694977502</c:v>
                </c:pt>
                <c:pt idx="38">
                  <c:v>389.91237520011498</c:v>
                </c:pt>
                <c:pt idx="39">
                  <c:v>385.35504395473203</c:v>
                </c:pt>
                <c:pt idx="40">
                  <c:v>385.60010421364802</c:v>
                </c:pt>
                <c:pt idx="41">
                  <c:v>391.21152192845</c:v>
                </c:pt>
                <c:pt idx="42">
                  <c:v>390.69028949675601</c:v>
                </c:pt>
                <c:pt idx="43">
                  <c:v>392.37236633615402</c:v>
                </c:pt>
                <c:pt idx="44">
                  <c:v>390.35747384890999</c:v>
                </c:pt>
                <c:pt idx="45">
                  <c:v>390.472960756227</c:v>
                </c:pt>
                <c:pt idx="46">
                  <c:v>392.04476463821902</c:v>
                </c:pt>
                <c:pt idx="47">
                  <c:v>392.23194398041801</c:v>
                </c:pt>
                <c:pt idx="48">
                  <c:v>390.98049548634299</c:v>
                </c:pt>
                <c:pt idx="49">
                  <c:v>394.27896627081799</c:v>
                </c:pt>
                <c:pt idx="50">
                  <c:v>394.87761638788402</c:v>
                </c:pt>
                <c:pt idx="51">
                  <c:v>396.394897655504</c:v>
                </c:pt>
                <c:pt idx="52">
                  <c:v>395.93315273826499</c:v>
                </c:pt>
                <c:pt idx="53">
                  <c:v>395.48478980069501</c:v>
                </c:pt>
                <c:pt idx="54">
                  <c:v>390.67821316431099</c:v>
                </c:pt>
                <c:pt idx="55">
                  <c:v>393.136131387837</c:v>
                </c:pt>
                <c:pt idx="56">
                  <c:v>390.96963651979001</c:v>
                </c:pt>
                <c:pt idx="57">
                  <c:v>393.43582587511497</c:v>
                </c:pt>
                <c:pt idx="58">
                  <c:v>393.21374130533502</c:v>
                </c:pt>
                <c:pt idx="59">
                  <c:v>392.88701670468902</c:v>
                </c:pt>
                <c:pt idx="60">
                  <c:v>395.08298438962498</c:v>
                </c:pt>
                <c:pt idx="61">
                  <c:v>399.69494918124599</c:v>
                </c:pt>
                <c:pt idx="62">
                  <c:v>400.300394579814</c:v>
                </c:pt>
                <c:pt idx="63">
                  <c:v>400.83343142286299</c:v>
                </c:pt>
                <c:pt idx="64">
                  <c:v>403.775367592713</c:v>
                </c:pt>
                <c:pt idx="65">
                  <c:v>404.78490429061901</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B556-494A-A969-20A3CFB906E9}"/>
            </c:ext>
          </c:extLst>
        </c:ser>
        <c:dLbls>
          <c:showLegendKey val="0"/>
          <c:showVal val="0"/>
          <c:showCatName val="0"/>
          <c:showSerName val="0"/>
          <c:showPercent val="0"/>
          <c:showBubbleSize val="0"/>
        </c:dLbls>
        <c:marker val="1"/>
        <c:smooth val="0"/>
        <c:axId val="2079027976"/>
        <c:axId val="2079031016"/>
      </c:lineChart>
      <c:dateAx>
        <c:axId val="2079027976"/>
        <c:scaling>
          <c:orientation val="minMax"/>
        </c:scaling>
        <c:delete val="0"/>
        <c:axPos val="b"/>
        <c:numFmt formatCode="mmm\ d" sourceLinked="0"/>
        <c:majorTickMark val="none"/>
        <c:minorTickMark val="none"/>
        <c:tickLblPos val="nextTo"/>
        <c:spPr>
          <a:solidFill>
            <a:schemeClr val="bg1"/>
          </a:solidFill>
          <a:ln w="6350">
            <a:solidFill>
              <a:schemeClr val="tx1"/>
            </a:solidFill>
          </a:ln>
        </c:spPr>
        <c:txPr>
          <a:bodyPr/>
          <a:lstStyle/>
          <a:p>
            <a:pPr>
              <a:defRPr sz="800" smtId="4294967295"/>
            </a:pPr>
            <a:endParaRPr lang="en-US"/>
          </a:p>
        </c:txPr>
        <c:crossAx val="2079031016"/>
        <c:crosses val="autoZero"/>
        <c:auto val="0"/>
        <c:lblOffset val="100"/>
        <c:baseTimeUnit val="days"/>
        <c:majorUnit val="1"/>
        <c:majorTimeUnit val="months"/>
        <c:minorUnit val="1"/>
        <c:minorTimeUnit val="months"/>
      </c:dateAx>
      <c:valAx>
        <c:axId val="2079031016"/>
        <c:scaling>
          <c:orientation val="minMax"/>
          <c:max val="440"/>
          <c:min val="320"/>
        </c:scaling>
        <c:delete val="0"/>
        <c:axPos val="l"/>
        <c:numFmt formatCode="#,##0" sourceLinked="0"/>
        <c:majorTickMark val="none"/>
        <c:minorTickMark val="none"/>
        <c:tickLblPos val="nextTo"/>
        <c:spPr>
          <a:ln w="6350">
            <a:solidFill>
              <a:schemeClr val="tx1"/>
            </a:solidFill>
          </a:ln>
        </c:spPr>
        <c:txPr>
          <a:bodyPr/>
          <a:lstStyle/>
          <a:p>
            <a:pPr>
              <a:defRPr sz="800" smtId="4294967295">
                <a:latin typeface="Arial" pitchFamily="34" charset="0"/>
                <a:cs typeface="Arial" pitchFamily="34" charset="0"/>
              </a:defRPr>
            </a:pPr>
            <a:endParaRPr lang="en-US"/>
          </a:p>
        </c:txPr>
        <c:crossAx val="2079027976"/>
        <c:crosses val="autoZero"/>
        <c:crossBetween val="midCat"/>
        <c:majorUnit val="20"/>
      </c:valAx>
    </c:plotArea>
    <c:plotVisOnly val="1"/>
    <c:dispBlanksAs val="gap"/>
    <c:showDLblsOverMax val="0"/>
  </c:chart>
  <c:spPr>
    <a:ln w="6350">
      <a:noFill/>
    </a:ln>
  </c:spPr>
  <c:txPr>
    <a:bodyPr/>
    <a:lstStyle/>
    <a:p>
      <a:pPr>
        <a:defRPr sz="1800" smtId="4294967295"/>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69470953941345"/>
          <c:y val="6.9267220795154572E-2"/>
          <c:w val="0.58237278461456299"/>
          <c:h val="0.66533744335174561"/>
        </c:manualLayout>
      </c:layout>
      <c:lineChart>
        <c:grouping val="standard"/>
        <c:varyColors val="0"/>
        <c:ser>
          <c:idx val="0"/>
          <c:order val="0"/>
          <c:tx>
            <c:strRef>
              <c:f>Sheet1!$B$1</c:f>
              <c:strCache>
                <c:ptCount val="1"/>
                <c:pt idx="0">
                  <c:v>06/30/2025</c:v>
                </c:pt>
              </c:strCache>
            </c:strRef>
          </c:tx>
          <c:spPr>
            <a:ln>
              <a:solidFill>
                <a:schemeClr val="accent1"/>
              </a:solidFill>
            </a:ln>
          </c:spPr>
          <c:marker>
            <c:symbol val="none"/>
          </c:marker>
          <c:dLbls>
            <c:dLbl>
              <c:idx val="29"/>
              <c:layout>
                <c:manualLayout>
                  <c:x val="-1.731598749756813E-2"/>
                  <c:y val="-3.2283298671245575E-2"/>
                </c:manualLayout>
              </c:layout>
              <c:spPr>
                <a:noFill/>
                <a:ln>
                  <a:noFill/>
                </a:ln>
                <a:effectLst/>
              </c:spPr>
              <c:txPr>
                <a:bodyPr/>
                <a:lstStyle/>
                <a:p>
                  <a:pPr>
                    <a:defRPr b="1" smtId="4294967295">
                      <a:solidFill>
                        <a:srgbClr val="005E74"/>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4242659999999999"/>
                      <c:h val="0.1668664"/>
                    </c:manualLayout>
                  </c15:layout>
                </c:ext>
                <c:ext xmlns:c16="http://schemas.microsoft.com/office/drawing/2014/chart" uri="{C3380CC4-5D6E-409C-BE32-E72D297353CC}">
                  <c16:uniqueId val="{00000000-EDC5-4C7E-8671-E70652D532CC}"/>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1.845</c:v>
                </c:pt>
                <c:pt idx="1">
                  <c:v>1.827</c:v>
                </c:pt>
                <c:pt idx="2">
                  <c:v>1.9359999999999999</c:v>
                </c:pt>
                <c:pt idx="3">
                  <c:v>2.0339999999999998</c:v>
                </c:pt>
                <c:pt idx="4">
                  <c:v>2.1320000000000001</c:v>
                </c:pt>
                <c:pt idx="5">
                  <c:v>2.2330000000000001</c:v>
                </c:pt>
                <c:pt idx="6">
                  <c:v>2.335</c:v>
                </c:pt>
                <c:pt idx="7">
                  <c:v>2.4329999999999998</c:v>
                </c:pt>
                <c:pt idx="8">
                  <c:v>2.5259999999999998</c:v>
                </c:pt>
                <c:pt idx="9">
                  <c:v>2.6120000000000001</c:v>
                </c:pt>
                <c:pt idx="10">
                  <c:v>2.6890000000000001</c:v>
                </c:pt>
                <c:pt idx="11">
                  <c:v>2.7549999999999999</c:v>
                </c:pt>
                <c:pt idx="12">
                  <c:v>2.8109999999999999</c:v>
                </c:pt>
                <c:pt idx="13">
                  <c:v>2.8570000000000002</c:v>
                </c:pt>
                <c:pt idx="14">
                  <c:v>2.8929999999999998</c:v>
                </c:pt>
                <c:pt idx="15">
                  <c:v>2.92</c:v>
                </c:pt>
                <c:pt idx="16">
                  <c:v>2.9380000000000002</c:v>
                </c:pt>
                <c:pt idx="17">
                  <c:v>2.95</c:v>
                </c:pt>
                <c:pt idx="18">
                  <c:v>2.9569999999999999</c:v>
                </c:pt>
                <c:pt idx="19">
                  <c:v>2.9590000000000001</c:v>
                </c:pt>
                <c:pt idx="20">
                  <c:v>2.9590000000000001</c:v>
                </c:pt>
                <c:pt idx="21">
                  <c:v>2.9590000000000001</c:v>
                </c:pt>
                <c:pt idx="22">
                  <c:v>2.9580000000000002</c:v>
                </c:pt>
                <c:pt idx="23">
                  <c:v>2.9590000000000001</c:v>
                </c:pt>
                <c:pt idx="24">
                  <c:v>2.9630000000000001</c:v>
                </c:pt>
                <c:pt idx="25">
                  <c:v>2.97</c:v>
                </c:pt>
                <c:pt idx="26">
                  <c:v>2.9820000000000002</c:v>
                </c:pt>
                <c:pt idx="27">
                  <c:v>2.9990000000000001</c:v>
                </c:pt>
                <c:pt idx="28">
                  <c:v>3.0219999999999998</c:v>
                </c:pt>
                <c:pt idx="29">
                  <c:v>3.05</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EDC5-4C7E-8671-E70652D532CC}"/>
            </c:ext>
          </c:extLst>
        </c:ser>
        <c:ser>
          <c:idx val="1"/>
          <c:order val="1"/>
          <c:tx>
            <c:strRef>
              <c:f>Sheet1!$C$1</c:f>
              <c:strCache>
                <c:ptCount val="1"/>
                <c:pt idx="0">
                  <c:v>03/31/2025</c:v>
                </c:pt>
              </c:strCache>
            </c:strRef>
          </c:tx>
          <c:spPr>
            <a:ln>
              <a:solidFill>
                <a:schemeClr val="bg1">
                  <a:lumMod val="65000"/>
                </a:schemeClr>
              </a:solidFill>
            </a:ln>
          </c:spPr>
          <c:marker>
            <c:symbol val="none"/>
          </c:marker>
          <c:dLbls>
            <c:dLbl>
              <c:idx val="29"/>
              <c:layout>
                <c:manualLayout>
                  <c:x val="-1.2271172367036343E-2"/>
                  <c:y val="3.7206575274467468E-2"/>
                </c:manualLayout>
              </c:layout>
              <c:spPr>
                <a:noFill/>
                <a:ln>
                  <a:noFill/>
                </a:ln>
                <a:effectLst/>
              </c:spPr>
              <c:txPr>
                <a:bodyPr/>
                <a:lstStyle/>
                <a:p>
                  <a:pPr>
                    <a:defRPr b="1" smtId="4294967295">
                      <a:solidFill>
                        <a:schemeClr val="bg1">
                          <a:lumMod val="50000"/>
                        </a:schemeClr>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3117119999999999"/>
                      <c:h val="0.2032409"/>
                    </c:manualLayout>
                  </c15:layout>
                </c:ext>
                <c:ext xmlns:c16="http://schemas.microsoft.com/office/drawing/2014/chart" uri="{C3380CC4-5D6E-409C-BE32-E72D297353CC}">
                  <c16:uniqueId val="{00000002-EDC5-4C7E-8671-E70652D532CC}"/>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2.052</c:v>
                </c:pt>
                <c:pt idx="1">
                  <c:v>1.994</c:v>
                </c:pt>
                <c:pt idx="2">
                  <c:v>2.0870000000000002</c:v>
                </c:pt>
                <c:pt idx="3">
                  <c:v>2.181</c:v>
                </c:pt>
                <c:pt idx="4">
                  <c:v>2.27</c:v>
                </c:pt>
                <c:pt idx="5">
                  <c:v>2.3660000000000001</c:v>
                </c:pt>
                <c:pt idx="6">
                  <c:v>2.4630000000000001</c:v>
                </c:pt>
                <c:pt idx="7">
                  <c:v>2.5569999999999999</c:v>
                </c:pt>
                <c:pt idx="8">
                  <c:v>2.645</c:v>
                </c:pt>
                <c:pt idx="9">
                  <c:v>2.726</c:v>
                </c:pt>
                <c:pt idx="10">
                  <c:v>2.7959999999999998</c:v>
                </c:pt>
                <c:pt idx="11">
                  <c:v>2.8570000000000002</c:v>
                </c:pt>
                <c:pt idx="12">
                  <c:v>2.9060000000000001</c:v>
                </c:pt>
                <c:pt idx="13">
                  <c:v>2.9460000000000002</c:v>
                </c:pt>
                <c:pt idx="14">
                  <c:v>2.9750000000000001</c:v>
                </c:pt>
                <c:pt idx="15">
                  <c:v>2.9950000000000001</c:v>
                </c:pt>
                <c:pt idx="16">
                  <c:v>3.008</c:v>
                </c:pt>
                <c:pt idx="17">
                  <c:v>3.0139999999999998</c:v>
                </c:pt>
                <c:pt idx="18">
                  <c:v>3.0150000000000001</c:v>
                </c:pt>
                <c:pt idx="19">
                  <c:v>3.0129999999999999</c:v>
                </c:pt>
                <c:pt idx="20">
                  <c:v>3.008</c:v>
                </c:pt>
                <c:pt idx="21">
                  <c:v>3.0019999999999998</c:v>
                </c:pt>
                <c:pt idx="22">
                  <c:v>2.9969999999999999</c:v>
                </c:pt>
                <c:pt idx="23">
                  <c:v>2.9929999999999999</c:v>
                </c:pt>
                <c:pt idx="24">
                  <c:v>2.9910000000000001</c:v>
                </c:pt>
                <c:pt idx="25">
                  <c:v>2.9929999999999999</c:v>
                </c:pt>
                <c:pt idx="26">
                  <c:v>2.9990000000000001</c:v>
                </c:pt>
                <c:pt idx="27">
                  <c:v>3.0089999999999999</c:v>
                </c:pt>
                <c:pt idx="28">
                  <c:v>3.0249999999999999</c:v>
                </c:pt>
                <c:pt idx="29">
                  <c:v>3.0449999999999999</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EDC5-4C7E-8671-E70652D532CC}"/>
            </c:ext>
          </c:extLst>
        </c:ser>
        <c:dLbls>
          <c:showLegendKey val="0"/>
          <c:showVal val="0"/>
          <c:showCatName val="0"/>
          <c:showSerName val="0"/>
          <c:showPercent val="0"/>
          <c:showBubbleSize val="0"/>
        </c:dLbls>
        <c:smooth val="0"/>
        <c:axId val="120240384"/>
        <c:axId val="120246656"/>
      </c:lineChart>
      <c:cat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831008911"/>
              <c:y val="0.91252201795578003"/>
            </c:manualLayout>
          </c:layout>
          <c:overlay val="0"/>
        </c:title>
        <c:numFmt formatCode="0" sourceLinked="0"/>
        <c:majorTickMark val="none"/>
        <c:minorTickMark val="none"/>
        <c:tickLblPos val="low"/>
        <c:txPr>
          <a:bodyPr rot="0"/>
          <a:lstStyle/>
          <a:p>
            <a:pPr>
              <a:defRPr smtId="4294967295">
                <a:latin typeface="+mn-lt"/>
              </a:defRPr>
            </a:pPr>
            <a:endParaRPr lang="en-US"/>
          </a:p>
        </c:txPr>
        <c:crossAx val="120246656"/>
        <c:crosses val="autoZero"/>
        <c:auto val="0"/>
        <c:lblAlgn val="ctr"/>
        <c:lblOffset val="100"/>
        <c:tickLblSkip val="1"/>
        <c:noMultiLvlLbl val="0"/>
      </c:cat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7.010588888078928E-3"/>
              <c:y val="0.26400703191757202"/>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baseline="0" smtId="4294967295">
          <a:latin typeface="Avenir LT 55 Roman" pitchFamily="34" charset="0"/>
        </a:defRPr>
      </a:pPr>
      <a:endParaRPr lang="en-US"/>
    </a:p>
  </c:tx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204329371452332"/>
          <c:y val="6.9267220795154572E-2"/>
          <c:w val="0.60363966226577759"/>
          <c:h val="0.66533744335174561"/>
        </c:manualLayout>
      </c:layout>
      <c:lineChart>
        <c:grouping val="standard"/>
        <c:varyColors val="0"/>
        <c:ser>
          <c:idx val="0"/>
          <c:order val="0"/>
          <c:tx>
            <c:strRef>
              <c:f>Sheet1!$B$1</c:f>
              <c:strCache>
                <c:ptCount val="1"/>
                <c:pt idx="0">
                  <c:v>06/30/2025</c:v>
                </c:pt>
              </c:strCache>
            </c:strRef>
          </c:tx>
          <c:spPr>
            <a:ln>
              <a:solidFill>
                <a:schemeClr val="accent1"/>
              </a:solidFill>
            </a:ln>
          </c:spPr>
          <c:marker>
            <c:symbol val="none"/>
          </c:marker>
          <c:dLbls>
            <c:dLbl>
              <c:idx val="29"/>
              <c:layout>
                <c:manualLayout>
                  <c:x val="-8.7353885173797607E-3"/>
                  <c:y val="-4.5963671058416367E-2"/>
                </c:manualLayout>
              </c:layout>
              <c:spPr>
                <a:noFill/>
                <a:ln>
                  <a:noFill/>
                </a:ln>
                <a:effectLst/>
              </c:spPr>
              <c:txPr>
                <a:bodyPr/>
                <a:lstStyle/>
                <a:p>
                  <a:pPr>
                    <a:defRPr b="1" smtId="4294967295">
                      <a:solidFill>
                        <a:srgbClr val="005E74"/>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250327"/>
                      <c:h val="0.12882779999999999"/>
                    </c:manualLayout>
                  </c15:layout>
                </c:ext>
                <c:ext xmlns:c16="http://schemas.microsoft.com/office/drawing/2014/chart" uri="{C3380CC4-5D6E-409C-BE32-E72D297353CC}">
                  <c16:uniqueId val="{00000000-F926-440E-BE5B-7F3CE076C931}"/>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0.58099999999999996</c:v>
                </c:pt>
                <c:pt idx="1">
                  <c:v>0.751</c:v>
                </c:pt>
                <c:pt idx="2">
                  <c:v>0.79</c:v>
                </c:pt>
                <c:pt idx="3">
                  <c:v>0.90700000000000003</c:v>
                </c:pt>
                <c:pt idx="4">
                  <c:v>0.98699999999999999</c:v>
                </c:pt>
                <c:pt idx="5">
                  <c:v>1.0589999999999999</c:v>
                </c:pt>
                <c:pt idx="6">
                  <c:v>1.1379999999999999</c:v>
                </c:pt>
                <c:pt idx="7">
                  <c:v>1.22</c:v>
                </c:pt>
                <c:pt idx="8">
                  <c:v>1.3620000000000001</c:v>
                </c:pt>
                <c:pt idx="9">
                  <c:v>1.488</c:v>
                </c:pt>
                <c:pt idx="10">
                  <c:v>1.611</c:v>
                </c:pt>
                <c:pt idx="11">
                  <c:v>1.724</c:v>
                </c:pt>
                <c:pt idx="12">
                  <c:v>1.825</c:v>
                </c:pt>
                <c:pt idx="13">
                  <c:v>1.915</c:v>
                </c:pt>
                <c:pt idx="14">
                  <c:v>1.994</c:v>
                </c:pt>
                <c:pt idx="15">
                  <c:v>2.0659999999999998</c:v>
                </c:pt>
                <c:pt idx="16">
                  <c:v>2.1309999999999998</c:v>
                </c:pt>
                <c:pt idx="17">
                  <c:v>2.1920000000000002</c:v>
                </c:pt>
                <c:pt idx="18">
                  <c:v>2.2509999999999999</c:v>
                </c:pt>
                <c:pt idx="19">
                  <c:v>2.3069999999999999</c:v>
                </c:pt>
                <c:pt idx="20">
                  <c:v>2.3620000000000001</c:v>
                </c:pt>
                <c:pt idx="21">
                  <c:v>2.415</c:v>
                </c:pt>
                <c:pt idx="22">
                  <c:v>2.4649999999999999</c:v>
                </c:pt>
                <c:pt idx="23">
                  <c:v>2.5129999999999999</c:v>
                </c:pt>
                <c:pt idx="24">
                  <c:v>2.5579999999999998</c:v>
                </c:pt>
                <c:pt idx="25">
                  <c:v>2.597</c:v>
                </c:pt>
                <c:pt idx="26">
                  <c:v>2.6320000000000001</c:v>
                </c:pt>
                <c:pt idx="27">
                  <c:v>2.661</c:v>
                </c:pt>
                <c:pt idx="28">
                  <c:v>2.6850000000000001</c:v>
                </c:pt>
                <c:pt idx="29">
                  <c:v>2.7040000000000002</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F926-440E-BE5B-7F3CE076C931}"/>
            </c:ext>
          </c:extLst>
        </c:ser>
        <c:ser>
          <c:idx val="1"/>
          <c:order val="1"/>
          <c:tx>
            <c:strRef>
              <c:f>Sheet1!$C$1</c:f>
              <c:strCache>
                <c:ptCount val="1"/>
                <c:pt idx="0">
                  <c:v>03/31/2025</c:v>
                </c:pt>
              </c:strCache>
            </c:strRef>
          </c:tx>
          <c:spPr>
            <a:ln>
              <a:solidFill>
                <a:schemeClr val="bg1">
                  <a:lumMod val="65000"/>
                </a:schemeClr>
              </a:solidFill>
            </a:ln>
          </c:spPr>
          <c:marker>
            <c:symbol val="none"/>
          </c:marker>
          <c:dLbls>
            <c:dLbl>
              <c:idx val="29"/>
              <c:layout>
                <c:manualLayout>
                  <c:x val="-2.9715045820921659E-3"/>
                  <c:y val="1.2154026888310909E-2"/>
                </c:manualLayout>
              </c:layout>
              <c:spPr>
                <a:noFill/>
                <a:ln>
                  <a:noFill/>
                </a:ln>
                <a:effectLst/>
              </c:spPr>
              <c:txPr>
                <a:bodyPr/>
                <a:lstStyle/>
                <a:p>
                  <a:pPr>
                    <a:defRPr b="1" smtId="4294967295">
                      <a:solidFill>
                        <a:schemeClr val="bg1">
                          <a:lumMod val="50000"/>
                        </a:schemeClr>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37179"/>
                      <c:h val="0.12882779999999999"/>
                    </c:manualLayout>
                  </c15:layout>
                </c:ext>
                <c:ext xmlns:c16="http://schemas.microsoft.com/office/drawing/2014/chart" uri="{C3380CC4-5D6E-409C-BE32-E72D297353CC}">
                  <c16:uniqueId val="{00000002-F926-440E-BE5B-7F3CE076C931}"/>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0.63600000000000001</c:v>
                </c:pt>
                <c:pt idx="1">
                  <c:v>0.82399999999999995</c:v>
                </c:pt>
                <c:pt idx="2">
                  <c:v>0.91100000000000003</c:v>
                </c:pt>
                <c:pt idx="3">
                  <c:v>1.0369999999999999</c:v>
                </c:pt>
                <c:pt idx="4">
                  <c:v>1.1140000000000001</c:v>
                </c:pt>
                <c:pt idx="5">
                  <c:v>1.161</c:v>
                </c:pt>
                <c:pt idx="6">
                  <c:v>1.208</c:v>
                </c:pt>
                <c:pt idx="7">
                  <c:v>1.2949999999999999</c:v>
                </c:pt>
                <c:pt idx="8">
                  <c:v>1.413</c:v>
                </c:pt>
                <c:pt idx="9">
                  <c:v>1.5129999999999999</c:v>
                </c:pt>
                <c:pt idx="10">
                  <c:v>1.6120000000000001</c:v>
                </c:pt>
                <c:pt idx="11">
                  <c:v>1.7030000000000001</c:v>
                </c:pt>
                <c:pt idx="12">
                  <c:v>1.7869999999999999</c:v>
                </c:pt>
                <c:pt idx="13">
                  <c:v>1.8620000000000001</c:v>
                </c:pt>
                <c:pt idx="14">
                  <c:v>1.9279999999999999</c:v>
                </c:pt>
                <c:pt idx="15">
                  <c:v>1.9870000000000001</c:v>
                </c:pt>
                <c:pt idx="16">
                  <c:v>2.0390000000000001</c:v>
                </c:pt>
                <c:pt idx="17">
                  <c:v>2.0870000000000002</c:v>
                </c:pt>
                <c:pt idx="18">
                  <c:v>2.1309999999999998</c:v>
                </c:pt>
                <c:pt idx="19">
                  <c:v>2.1709999999999998</c:v>
                </c:pt>
                <c:pt idx="20">
                  <c:v>2.2090000000000001</c:v>
                </c:pt>
                <c:pt idx="21">
                  <c:v>2.2440000000000002</c:v>
                </c:pt>
                <c:pt idx="22">
                  <c:v>2.2770000000000001</c:v>
                </c:pt>
                <c:pt idx="23">
                  <c:v>2.3069999999999999</c:v>
                </c:pt>
                <c:pt idx="24">
                  <c:v>2.3340000000000001</c:v>
                </c:pt>
                <c:pt idx="25">
                  <c:v>2.359</c:v>
                </c:pt>
                <c:pt idx="26">
                  <c:v>2.38</c:v>
                </c:pt>
                <c:pt idx="27">
                  <c:v>2.3980000000000001</c:v>
                </c:pt>
                <c:pt idx="28">
                  <c:v>2.4129999999999998</c:v>
                </c:pt>
                <c:pt idx="29">
                  <c:v>2.4249999999999998</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F926-440E-BE5B-7F3CE076C931}"/>
            </c:ext>
          </c:extLst>
        </c:ser>
        <c:dLbls>
          <c:showLegendKey val="0"/>
          <c:showVal val="0"/>
          <c:showCatName val="0"/>
          <c:showSerName val="0"/>
          <c:showPercent val="0"/>
          <c:showBubbleSize val="0"/>
        </c:dLbls>
        <c:smooth val="0"/>
        <c:axId val="120240384"/>
        <c:axId val="120246656"/>
      </c:lineChart>
      <c:cat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831008911"/>
              <c:y val="0.91252201795578003"/>
            </c:manualLayout>
          </c:layout>
          <c:overlay val="0"/>
        </c:title>
        <c:numFmt formatCode="0" sourceLinked="0"/>
        <c:majorTickMark val="none"/>
        <c:minorTickMark val="none"/>
        <c:tickLblPos val="low"/>
        <c:txPr>
          <a:bodyPr rot="0"/>
          <a:lstStyle/>
          <a:p>
            <a:pPr>
              <a:defRPr smtId="4294967295">
                <a:latin typeface="+mn-lt"/>
              </a:defRPr>
            </a:pPr>
            <a:endParaRPr lang="en-US"/>
          </a:p>
        </c:txPr>
        <c:crossAx val="120246656"/>
        <c:crosses val="autoZero"/>
        <c:auto val="0"/>
        <c:lblAlgn val="ctr"/>
        <c:lblOffset val="100"/>
        <c:tickLblSkip val="1"/>
        <c:noMultiLvlLbl val="0"/>
      </c:cat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1.5554424375295639E-2"/>
              <c:y val="0.25470539927482605"/>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baseline="0" smtId="4294967295">
          <a:latin typeface="Avenir LT 55 Roman" pitchFamily="34" charset="0"/>
        </a:defRPr>
      </a:pPr>
      <a:endParaRPr lang="en-US"/>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91035914421082"/>
          <c:y val="6.9267220795154572E-2"/>
          <c:w val="0.61267352104187012"/>
          <c:h val="0.66533744335174561"/>
        </c:manualLayout>
      </c:layout>
      <c:lineChart>
        <c:grouping val="standard"/>
        <c:varyColors val="0"/>
        <c:ser>
          <c:idx val="0"/>
          <c:order val="0"/>
          <c:tx>
            <c:strRef>
              <c:f>Sheet1!$B$1</c:f>
              <c:strCache>
                <c:ptCount val="1"/>
                <c:pt idx="0">
                  <c:v>06/30/2025</c:v>
                </c:pt>
              </c:strCache>
            </c:strRef>
          </c:tx>
          <c:spPr>
            <a:ln>
              <a:solidFill>
                <a:schemeClr val="accent1"/>
              </a:solidFill>
            </a:ln>
          </c:spPr>
          <c:marker>
            <c:symbol val="none"/>
          </c:marker>
          <c:dLbls>
            <c:dLbl>
              <c:idx val="29"/>
              <c:layout>
                <c:manualLayout>
                  <c:x val="-8.1955660134553909E-3"/>
                  <c:y val="2.5177793577313423E-2"/>
                </c:manualLayout>
              </c:layout>
              <c:spPr>
                <a:noFill/>
                <a:ln>
                  <a:noFill/>
                </a:ln>
                <a:effectLst/>
              </c:spPr>
              <c:txPr>
                <a:bodyPr/>
                <a:lstStyle/>
                <a:p>
                  <a:pPr>
                    <a:defRPr b="1" smtId="4294967295">
                      <a:solidFill>
                        <a:srgbClr val="005E74"/>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240269"/>
                      <c:h val="7.6654340000000001E-2"/>
                    </c:manualLayout>
                  </c15:layout>
                </c:ext>
                <c:ext xmlns:c16="http://schemas.microsoft.com/office/drawing/2014/chart" uri="{C3380CC4-5D6E-409C-BE32-E72D297353CC}">
                  <c16:uniqueId val="{00000000-38DF-40C3-A7C5-ECC4F38CF591}"/>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3.302</c:v>
                </c:pt>
                <c:pt idx="1">
                  <c:v>3.1190000000000002</c:v>
                </c:pt>
                <c:pt idx="2">
                  <c:v>3.2320000000000002</c:v>
                </c:pt>
                <c:pt idx="3">
                  <c:v>3.3940000000000001</c:v>
                </c:pt>
                <c:pt idx="4">
                  <c:v>3.55</c:v>
                </c:pt>
                <c:pt idx="5">
                  <c:v>3.694</c:v>
                </c:pt>
                <c:pt idx="6">
                  <c:v>3.8239999999999998</c:v>
                </c:pt>
                <c:pt idx="7">
                  <c:v>3.94</c:v>
                </c:pt>
                <c:pt idx="8">
                  <c:v>4.0430000000000001</c:v>
                </c:pt>
                <c:pt idx="9">
                  <c:v>4.1349999999999998</c:v>
                </c:pt>
                <c:pt idx="10">
                  <c:v>4.2160000000000002</c:v>
                </c:pt>
                <c:pt idx="11">
                  <c:v>4.2869999999999999</c:v>
                </c:pt>
                <c:pt idx="12">
                  <c:v>4.351</c:v>
                </c:pt>
                <c:pt idx="13">
                  <c:v>4.407</c:v>
                </c:pt>
                <c:pt idx="14">
                  <c:v>4.4569999999999999</c:v>
                </c:pt>
                <c:pt idx="15">
                  <c:v>4.5010000000000003</c:v>
                </c:pt>
                <c:pt idx="16">
                  <c:v>4.54</c:v>
                </c:pt>
                <c:pt idx="17">
                  <c:v>4.5750000000000002</c:v>
                </c:pt>
                <c:pt idx="18">
                  <c:v>4.6070000000000002</c:v>
                </c:pt>
                <c:pt idx="19">
                  <c:v>4.6360000000000001</c:v>
                </c:pt>
                <c:pt idx="20">
                  <c:v>4.6619999999999999</c:v>
                </c:pt>
                <c:pt idx="21">
                  <c:v>4.6870000000000003</c:v>
                </c:pt>
                <c:pt idx="22">
                  <c:v>4.71</c:v>
                </c:pt>
                <c:pt idx="23">
                  <c:v>4.7320000000000002</c:v>
                </c:pt>
                <c:pt idx="24">
                  <c:v>4.7539999999999996</c:v>
                </c:pt>
                <c:pt idx="25">
                  <c:v>4.7750000000000004</c:v>
                </c:pt>
                <c:pt idx="26">
                  <c:v>4.7960000000000003</c:v>
                </c:pt>
                <c:pt idx="27">
                  <c:v>4.8179999999999996</c:v>
                </c:pt>
                <c:pt idx="28">
                  <c:v>4.8390000000000004</c:v>
                </c:pt>
                <c:pt idx="29">
                  <c:v>4.8390000000000004</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38DF-40C3-A7C5-ECC4F38CF591}"/>
            </c:ext>
          </c:extLst>
        </c:ser>
        <c:ser>
          <c:idx val="1"/>
          <c:order val="1"/>
          <c:tx>
            <c:strRef>
              <c:f>Sheet1!$C$1</c:f>
              <c:strCache>
                <c:ptCount val="1"/>
                <c:pt idx="0">
                  <c:v>03/31/2025</c:v>
                </c:pt>
              </c:strCache>
            </c:strRef>
          </c:tx>
          <c:spPr>
            <a:ln>
              <a:solidFill>
                <a:schemeClr val="bg1">
                  <a:lumMod val="65000"/>
                </a:schemeClr>
              </a:solidFill>
            </a:ln>
          </c:spPr>
          <c:marker>
            <c:symbol val="none"/>
          </c:marker>
          <c:dLbls>
            <c:dLbl>
              <c:idx val="29"/>
              <c:layout>
                <c:manualLayout>
                  <c:x val="-8.4139071404933929E-3"/>
                  <c:y val="-2.7833156287670135E-2"/>
                </c:manualLayout>
              </c:layout>
              <c:spPr>
                <a:noFill/>
                <a:ln>
                  <a:noFill/>
                </a:ln>
                <a:effectLst/>
              </c:spPr>
              <c:txPr>
                <a:bodyPr/>
                <a:lstStyle/>
                <a:p>
                  <a:pPr>
                    <a:defRPr b="1" smtId="4294967295">
                      <a:solidFill>
                        <a:schemeClr val="bg1">
                          <a:lumMod val="50000"/>
                        </a:schemeClr>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275317"/>
                      <c:h val="8.6890540000000002E-2"/>
                    </c:manualLayout>
                  </c15:layout>
                </c:ext>
                <c:ext xmlns:c16="http://schemas.microsoft.com/office/drawing/2014/chart" uri="{C3380CC4-5D6E-409C-BE32-E72D297353CC}">
                  <c16:uniqueId val="{00000002-38DF-40C3-A7C5-ECC4F38CF591}"/>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3.7949999999999999</c:v>
                </c:pt>
                <c:pt idx="1">
                  <c:v>3.593</c:v>
                </c:pt>
                <c:pt idx="2">
                  <c:v>3.702</c:v>
                </c:pt>
                <c:pt idx="3">
                  <c:v>3.8260000000000001</c:v>
                </c:pt>
                <c:pt idx="4">
                  <c:v>3.9390000000000001</c:v>
                </c:pt>
                <c:pt idx="5">
                  <c:v>4.0439999999999996</c:v>
                </c:pt>
                <c:pt idx="6">
                  <c:v>4.1390000000000002</c:v>
                </c:pt>
                <c:pt idx="7">
                  <c:v>4.226</c:v>
                </c:pt>
                <c:pt idx="8">
                  <c:v>4.3049999999999997</c:v>
                </c:pt>
                <c:pt idx="9">
                  <c:v>4.3769999999999998</c:v>
                </c:pt>
                <c:pt idx="10">
                  <c:v>4.4429999999999996</c:v>
                </c:pt>
                <c:pt idx="11">
                  <c:v>4.5019999999999998</c:v>
                </c:pt>
                <c:pt idx="12">
                  <c:v>4.556</c:v>
                </c:pt>
                <c:pt idx="13">
                  <c:v>4.6050000000000004</c:v>
                </c:pt>
                <c:pt idx="14">
                  <c:v>4.6500000000000004</c:v>
                </c:pt>
                <c:pt idx="15">
                  <c:v>4.6900000000000004</c:v>
                </c:pt>
                <c:pt idx="16">
                  <c:v>4.7270000000000003</c:v>
                </c:pt>
                <c:pt idx="17">
                  <c:v>4.76</c:v>
                </c:pt>
                <c:pt idx="18">
                  <c:v>4.79</c:v>
                </c:pt>
                <c:pt idx="19">
                  <c:v>4.8170000000000002</c:v>
                </c:pt>
                <c:pt idx="20">
                  <c:v>4.8410000000000002</c:v>
                </c:pt>
                <c:pt idx="21">
                  <c:v>4.8630000000000004</c:v>
                </c:pt>
                <c:pt idx="22">
                  <c:v>4.8819999999999997</c:v>
                </c:pt>
                <c:pt idx="23">
                  <c:v>4.899</c:v>
                </c:pt>
                <c:pt idx="24">
                  <c:v>4.915</c:v>
                </c:pt>
                <c:pt idx="25">
                  <c:v>4.9290000000000003</c:v>
                </c:pt>
                <c:pt idx="26">
                  <c:v>4.9409999999999998</c:v>
                </c:pt>
                <c:pt idx="27">
                  <c:v>4.952</c:v>
                </c:pt>
                <c:pt idx="28">
                  <c:v>4.9610000000000003</c:v>
                </c:pt>
                <c:pt idx="29">
                  <c:v>4.9630000000000001</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38DF-40C3-A7C5-ECC4F38CF591}"/>
            </c:ext>
          </c:extLst>
        </c:ser>
        <c:dLbls>
          <c:showLegendKey val="0"/>
          <c:showVal val="0"/>
          <c:showCatName val="0"/>
          <c:showSerName val="0"/>
          <c:showPercent val="0"/>
          <c:showBubbleSize val="0"/>
        </c:dLbls>
        <c:smooth val="0"/>
        <c:axId val="120240384"/>
        <c:axId val="120246656"/>
      </c:lineChart>
      <c:cat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831008911"/>
              <c:y val="0.91252201795578003"/>
            </c:manualLayout>
          </c:layout>
          <c:overlay val="0"/>
        </c:title>
        <c:numFmt formatCode="0" sourceLinked="0"/>
        <c:majorTickMark val="none"/>
        <c:minorTickMark val="none"/>
        <c:tickLblPos val="low"/>
        <c:txPr>
          <a:bodyPr rot="0"/>
          <a:lstStyle/>
          <a:p>
            <a:pPr>
              <a:defRPr smtId="4294967295">
                <a:latin typeface="+mn-lt"/>
              </a:defRPr>
            </a:pPr>
            <a:endParaRPr lang="en-US"/>
          </a:p>
        </c:txPr>
        <c:crossAx val="120246656"/>
        <c:crosses val="autoZero"/>
        <c:auto val="0"/>
        <c:lblAlgn val="ctr"/>
        <c:lblOffset val="100"/>
        <c:tickLblSkip val="1"/>
        <c:noMultiLvlLbl val="0"/>
      </c:cat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6.9520231336355209E-3"/>
              <c:y val="0.26400703191757202"/>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baseline="0" smtId="4294967295">
          <a:latin typeface="Avenir LT 55 Roman" pitchFamily="34" charset="0"/>
        </a:defRPr>
      </a:pPr>
      <a:endParaRPr lang="en-US"/>
    </a:p>
  </c:txPr>
  <c:externalData r:id="rId2">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429409384727478"/>
          <c:y val="6.9267220795154572E-2"/>
          <c:w val="0.59649521112442017"/>
          <c:h val="0.66533744335174561"/>
        </c:manualLayout>
      </c:layout>
      <c:lineChart>
        <c:grouping val="standard"/>
        <c:varyColors val="0"/>
        <c:ser>
          <c:idx val="0"/>
          <c:order val="0"/>
          <c:tx>
            <c:strRef>
              <c:f>Sheet1!$B$1</c:f>
              <c:strCache>
                <c:ptCount val="1"/>
                <c:pt idx="0">
                  <c:v>06/30/2025</c:v>
                </c:pt>
              </c:strCache>
            </c:strRef>
          </c:tx>
          <c:spPr>
            <a:ln>
              <a:solidFill>
                <a:schemeClr val="accent1"/>
              </a:solidFill>
            </a:ln>
          </c:spPr>
          <c:marker>
            <c:symbol val="none"/>
          </c:marker>
          <c:dLbls>
            <c:dLbl>
              <c:idx val="29"/>
              <c:layout>
                <c:manualLayout>
                  <c:x val="-1.2655907310545444E-2"/>
                  <c:y val="-1.461420115083456E-2"/>
                </c:manualLayout>
              </c:layout>
              <c:spPr/>
              <c:txPr>
                <a:bodyPr/>
                <a:lstStyle/>
                <a:p>
                  <a:pPr>
                    <a:defRPr b="1" smtId="4294967295">
                      <a:solidFill>
                        <a:srgbClr val="005E74"/>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219342"/>
                      <c:h val="9.2453220000000003E-2"/>
                    </c:manualLayout>
                  </c15:layout>
                </c:ext>
                <c:ext xmlns:c16="http://schemas.microsoft.com/office/drawing/2014/chart" uri="{C3380CC4-5D6E-409C-BE32-E72D297353CC}">
                  <c16:uniqueId val="{00000000-3EE9-45A1-B766-59E1F9E83F13}"/>
                </c:ext>
              </c:extLst>
            </c:dLbl>
            <c:spPr>
              <a:noFill/>
              <a:ln>
                <a:noFill/>
              </a:ln>
              <a:effectLst/>
            </c:spPr>
            <c:txPr>
              <a:bodyPr/>
              <a:lstStyle/>
              <a:p>
                <a:pPr>
                  <a:defRPr b="1" smtId="4294967295">
                    <a:solidFill>
                      <a:srgbClr val="005E74"/>
                    </a:solidFill>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2.6179999999999999</c:v>
                </c:pt>
                <c:pt idx="1">
                  <c:v>2.6160000000000001</c:v>
                </c:pt>
                <c:pt idx="2">
                  <c:v>2.6779999999999999</c:v>
                </c:pt>
                <c:pt idx="3">
                  <c:v>2.7730000000000001</c:v>
                </c:pt>
                <c:pt idx="4">
                  <c:v>2.879</c:v>
                </c:pt>
                <c:pt idx="5">
                  <c:v>2.9849999999999999</c:v>
                </c:pt>
                <c:pt idx="6">
                  <c:v>3.0819999999999999</c:v>
                </c:pt>
                <c:pt idx="7">
                  <c:v>3.169</c:v>
                </c:pt>
                <c:pt idx="8">
                  <c:v>3.242</c:v>
                </c:pt>
                <c:pt idx="9">
                  <c:v>3.3029999999999999</c:v>
                </c:pt>
                <c:pt idx="10">
                  <c:v>3.3530000000000002</c:v>
                </c:pt>
                <c:pt idx="11">
                  <c:v>3.3929999999999998</c:v>
                </c:pt>
                <c:pt idx="12">
                  <c:v>3.4239999999999999</c:v>
                </c:pt>
                <c:pt idx="13">
                  <c:v>3.448</c:v>
                </c:pt>
                <c:pt idx="14">
                  <c:v>3.4670000000000001</c:v>
                </c:pt>
                <c:pt idx="15">
                  <c:v>3.4820000000000002</c:v>
                </c:pt>
                <c:pt idx="16">
                  <c:v>3.4940000000000002</c:v>
                </c:pt>
                <c:pt idx="17">
                  <c:v>3.504</c:v>
                </c:pt>
                <c:pt idx="18">
                  <c:v>3.5129999999999999</c:v>
                </c:pt>
                <c:pt idx="19">
                  <c:v>3.52</c:v>
                </c:pt>
                <c:pt idx="20">
                  <c:v>3.5270000000000001</c:v>
                </c:pt>
                <c:pt idx="21">
                  <c:v>3.5329999999999999</c:v>
                </c:pt>
                <c:pt idx="22">
                  <c:v>3.5390000000000001</c:v>
                </c:pt>
                <c:pt idx="23">
                  <c:v>3.5449999999999999</c:v>
                </c:pt>
                <c:pt idx="24">
                  <c:v>3.5510000000000002</c:v>
                </c:pt>
                <c:pt idx="25">
                  <c:v>3.556</c:v>
                </c:pt>
                <c:pt idx="26">
                  <c:v>3.5609999999999999</c:v>
                </c:pt>
                <c:pt idx="27">
                  <c:v>3.5649999999999999</c:v>
                </c:pt>
                <c:pt idx="28">
                  <c:v>3.5680000000000001</c:v>
                </c:pt>
                <c:pt idx="29">
                  <c:v>3.57</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3EE9-45A1-B766-59E1F9E83F13}"/>
            </c:ext>
          </c:extLst>
        </c:ser>
        <c:ser>
          <c:idx val="1"/>
          <c:order val="1"/>
          <c:tx>
            <c:strRef>
              <c:f>Sheet1!$C$1</c:f>
              <c:strCache>
                <c:ptCount val="1"/>
                <c:pt idx="0">
                  <c:v>03/31/2025</c:v>
                </c:pt>
              </c:strCache>
            </c:strRef>
          </c:tx>
          <c:spPr>
            <a:ln>
              <a:solidFill>
                <a:schemeClr val="bg1">
                  <a:lumMod val="65000"/>
                </a:schemeClr>
              </a:solidFill>
            </a:ln>
          </c:spPr>
          <c:marker>
            <c:symbol val="none"/>
          </c:marker>
          <c:dLbls>
            <c:dLbl>
              <c:idx val="29"/>
              <c:layout>
                <c:manualLayout>
                  <c:x val="-8.5579967126250267E-3"/>
                  <c:y val="2.7905298396945E-2"/>
                </c:manualLayout>
              </c:layout>
              <c:spPr>
                <a:noFill/>
                <a:ln>
                  <a:noFill/>
                </a:ln>
                <a:effectLst/>
              </c:spPr>
              <c:txPr>
                <a:bodyPr/>
                <a:lstStyle/>
                <a:p>
                  <a:pPr>
                    <a:defRPr b="1" smtId="4294967295">
                      <a:solidFill>
                        <a:schemeClr val="bg1">
                          <a:lumMod val="50000"/>
                        </a:schemeClr>
                      </a:solidFill>
                      <a:latin typeface="Arial" pitchFamily="34" charset="0"/>
                      <a:cs typeface="Arial" pitchFamily="34" charset="0"/>
                    </a:defRPr>
                  </a:pPr>
                  <a:endParaRPr lang="en-US"/>
                </a:p>
              </c:txPr>
              <c:showLegendKey val="0"/>
              <c:showVal val="0"/>
              <c:showCatName val="0"/>
              <c:showSerName val="1"/>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24051510000000001"/>
                      <c:h val="0.1110565"/>
                    </c:manualLayout>
                  </c15:layout>
                </c:ext>
                <c:ext xmlns:c16="http://schemas.microsoft.com/office/drawing/2014/chart" uri="{C3380CC4-5D6E-409C-BE32-E72D297353CC}">
                  <c16:uniqueId val="{00000002-3EE9-45A1-B766-59E1F9E83F13}"/>
                </c:ext>
              </c:extLst>
            </c:dLbl>
            <c:spPr>
              <a:noFill/>
              <a:ln>
                <a:noFill/>
              </a:ln>
              <a:effectLst/>
            </c:spPr>
            <c:txPr>
              <a:bodyPr wrap="square" lIns="38100" tIns="19050" rIns="38100" bIns="19050" anchor="ctr">
                <a:spAutoFit/>
              </a:bodyPr>
              <a:lstStyle/>
              <a:p>
                <a:pPr>
                  <a:defRPr smtId="4294967295">
                    <a:latin typeface="Arial" pitchFamily="34" charset="0"/>
                    <a:cs typeface="Arial" pitchFamily="34" charset="0"/>
                  </a:defRPr>
                </a:pPr>
                <a:endParaRPr lang="en-US"/>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2.5230000000000001</c:v>
                </c:pt>
                <c:pt idx="1">
                  <c:v>2.4790000000000001</c:v>
                </c:pt>
                <c:pt idx="2">
                  <c:v>2.504</c:v>
                </c:pt>
                <c:pt idx="3">
                  <c:v>2.5659999999999998</c:v>
                </c:pt>
                <c:pt idx="4">
                  <c:v>2.6469999999999998</c:v>
                </c:pt>
                <c:pt idx="5">
                  <c:v>2.7330000000000001</c:v>
                </c:pt>
                <c:pt idx="6">
                  <c:v>2.8159999999999998</c:v>
                </c:pt>
                <c:pt idx="7">
                  <c:v>2.891</c:v>
                </c:pt>
                <c:pt idx="8">
                  <c:v>2.9569999999999999</c:v>
                </c:pt>
                <c:pt idx="9">
                  <c:v>3.0110000000000001</c:v>
                </c:pt>
                <c:pt idx="10">
                  <c:v>3.056</c:v>
                </c:pt>
                <c:pt idx="11">
                  <c:v>3.0910000000000002</c:v>
                </c:pt>
                <c:pt idx="12">
                  <c:v>3.1190000000000002</c:v>
                </c:pt>
                <c:pt idx="13">
                  <c:v>3.141</c:v>
                </c:pt>
                <c:pt idx="14">
                  <c:v>3.157</c:v>
                </c:pt>
                <c:pt idx="15">
                  <c:v>3.17</c:v>
                </c:pt>
                <c:pt idx="16">
                  <c:v>3.18</c:v>
                </c:pt>
                <c:pt idx="17">
                  <c:v>3.1880000000000002</c:v>
                </c:pt>
                <c:pt idx="18">
                  <c:v>3.1949999999999998</c:v>
                </c:pt>
                <c:pt idx="19">
                  <c:v>3.202</c:v>
                </c:pt>
                <c:pt idx="20">
                  <c:v>3.2080000000000002</c:v>
                </c:pt>
                <c:pt idx="21">
                  <c:v>3.2149999999999999</c:v>
                </c:pt>
                <c:pt idx="22">
                  <c:v>3.2210000000000001</c:v>
                </c:pt>
                <c:pt idx="23">
                  <c:v>3.2280000000000002</c:v>
                </c:pt>
                <c:pt idx="24">
                  <c:v>3.234</c:v>
                </c:pt>
                <c:pt idx="25">
                  <c:v>3.2389999999999999</c:v>
                </c:pt>
                <c:pt idx="26">
                  <c:v>3.2440000000000002</c:v>
                </c:pt>
                <c:pt idx="27">
                  <c:v>3.2480000000000002</c:v>
                </c:pt>
                <c:pt idx="28">
                  <c:v>3.2509999999999999</c:v>
                </c:pt>
                <c:pt idx="29">
                  <c:v>3.2530000000000001</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3EE9-45A1-B766-59E1F9E83F13}"/>
            </c:ext>
          </c:extLst>
        </c:ser>
        <c:dLbls>
          <c:showLegendKey val="0"/>
          <c:showVal val="0"/>
          <c:showCatName val="0"/>
          <c:showSerName val="0"/>
          <c:showPercent val="0"/>
          <c:showBubbleSize val="0"/>
        </c:dLbls>
        <c:smooth val="0"/>
        <c:axId val="120240384"/>
        <c:axId val="120246656"/>
      </c:lineChart>
      <c:catAx>
        <c:axId val="120240384"/>
        <c:scaling>
          <c:orientation val="minMax"/>
        </c:scaling>
        <c:delete val="0"/>
        <c:axPos val="b"/>
        <c:title>
          <c:tx>
            <c:rich>
              <a:bodyPr/>
              <a:lstStyle/>
              <a:p>
                <a:pPr>
                  <a:defRPr b="0">
                    <a:latin typeface="+mn-lt"/>
                  </a:defRPr>
                </a:pPr>
                <a:r>
                  <a:rPr lang="en-US" b="0">
                    <a:latin typeface="+mn-lt"/>
                  </a:rPr>
                  <a:t>Years to Maturity</a:t>
                </a:r>
              </a:p>
            </c:rich>
          </c:tx>
          <c:layout>
            <c:manualLayout>
              <c:xMode val="edge"/>
              <c:yMode val="edge"/>
              <c:x val="0.37405949831008911"/>
              <c:y val="0.91252201795578003"/>
            </c:manualLayout>
          </c:layout>
          <c:overlay val="0"/>
        </c:title>
        <c:numFmt formatCode="0" sourceLinked="0"/>
        <c:majorTickMark val="none"/>
        <c:minorTickMark val="none"/>
        <c:tickLblPos val="low"/>
        <c:txPr>
          <a:bodyPr rot="0"/>
          <a:lstStyle/>
          <a:p>
            <a:pPr>
              <a:defRPr smtId="4294967295">
                <a:latin typeface="+mn-lt"/>
              </a:defRPr>
            </a:pPr>
            <a:endParaRPr lang="en-US"/>
          </a:p>
        </c:txPr>
        <c:crossAx val="120246656"/>
        <c:crosses val="autoZero"/>
        <c:auto val="0"/>
        <c:lblAlgn val="ctr"/>
        <c:lblOffset val="100"/>
        <c:tickLblSkip val="1"/>
        <c:noMultiLvlLbl val="0"/>
      </c:catAx>
      <c:valAx>
        <c:axId val="120246656"/>
        <c:scaling>
          <c:orientation val="minMax"/>
          <c:max val="6"/>
          <c:min val="0"/>
        </c:scaling>
        <c:delete val="0"/>
        <c:axPos val="l"/>
        <c:title>
          <c:tx>
            <c:rich>
              <a:bodyPr rot="-5400000" vert="horz"/>
              <a:lstStyle/>
              <a:p>
                <a:pPr>
                  <a:defRPr b="0">
                    <a:latin typeface="+mn-lt"/>
                  </a:defRPr>
                </a:pPr>
                <a:r>
                  <a:rPr lang="en-US" b="0">
                    <a:latin typeface="+mn-lt"/>
                  </a:rPr>
                  <a:t>Yield (%)</a:t>
                </a:r>
              </a:p>
            </c:rich>
          </c:tx>
          <c:layout>
            <c:manualLayout>
              <c:xMode val="edge"/>
              <c:yMode val="edge"/>
              <c:x val="1.1339601129293442E-2"/>
              <c:y val="0.26400703191757202"/>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baseline="0" smtId="4294967295">
          <a:latin typeface="Avenir LT 55 Roman"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787653505802155E-2"/>
          <c:y val="0.14624568819999695"/>
          <c:w val="0.93980002403259277"/>
          <c:h val="0.78563195466995239"/>
        </c:manualLayout>
      </c:layout>
      <c:areaChart>
        <c:grouping val="standard"/>
        <c:varyColors val="0"/>
        <c:ser>
          <c:idx val="1"/>
          <c:order val="1"/>
          <c:tx>
            <c:strRef>
              <c:f>Sheet1!$C$1</c:f>
              <c:strCache>
                <c:ptCount val="1"/>
                <c:pt idx="0">
                  <c:v>line</c:v>
                </c:pt>
              </c:strCache>
            </c:strRef>
          </c:tx>
          <c:spPr>
            <a:solidFill>
              <a:srgbClr val="C9DAE2"/>
            </a:solidFill>
            <a:ln w="25400">
              <a:noFill/>
            </a:ln>
          </c:spPr>
          <c:cat>
            <c:numRef>
              <c:f>Sheet1!$A$2:$A$263</c:f>
              <c:numCache>
                <c:formatCode>m/d/yyyy</c:formatCode>
                <c:ptCount val="262"/>
                <c:pt idx="0">
                  <c:v>45473</c:v>
                </c:pt>
                <c:pt idx="1">
                  <c:v>45474</c:v>
                </c:pt>
                <c:pt idx="2">
                  <c:v>45475</c:v>
                </c:pt>
                <c:pt idx="3">
                  <c:v>45476</c:v>
                </c:pt>
                <c:pt idx="4">
                  <c:v>45477</c:v>
                </c:pt>
                <c:pt idx="5">
                  <c:v>45478</c:v>
                </c:pt>
                <c:pt idx="6">
                  <c:v>45481</c:v>
                </c:pt>
                <c:pt idx="7">
                  <c:v>45482</c:v>
                </c:pt>
                <c:pt idx="8">
                  <c:v>45483</c:v>
                </c:pt>
                <c:pt idx="9">
                  <c:v>45484</c:v>
                </c:pt>
                <c:pt idx="10">
                  <c:v>45485</c:v>
                </c:pt>
                <c:pt idx="11">
                  <c:v>45488</c:v>
                </c:pt>
                <c:pt idx="12">
                  <c:v>45489</c:v>
                </c:pt>
                <c:pt idx="13">
                  <c:v>45490</c:v>
                </c:pt>
                <c:pt idx="14">
                  <c:v>45491</c:v>
                </c:pt>
                <c:pt idx="15">
                  <c:v>45492</c:v>
                </c:pt>
                <c:pt idx="16">
                  <c:v>45495</c:v>
                </c:pt>
                <c:pt idx="17">
                  <c:v>45496</c:v>
                </c:pt>
                <c:pt idx="18">
                  <c:v>45497</c:v>
                </c:pt>
                <c:pt idx="19">
                  <c:v>45498</c:v>
                </c:pt>
                <c:pt idx="20">
                  <c:v>45499</c:v>
                </c:pt>
                <c:pt idx="21">
                  <c:v>45502</c:v>
                </c:pt>
                <c:pt idx="22">
                  <c:v>45503</c:v>
                </c:pt>
                <c:pt idx="23">
                  <c:v>45504</c:v>
                </c:pt>
                <c:pt idx="24">
                  <c:v>45505</c:v>
                </c:pt>
                <c:pt idx="25">
                  <c:v>45506</c:v>
                </c:pt>
                <c:pt idx="26">
                  <c:v>45509</c:v>
                </c:pt>
                <c:pt idx="27">
                  <c:v>45510</c:v>
                </c:pt>
                <c:pt idx="28">
                  <c:v>45511</c:v>
                </c:pt>
                <c:pt idx="29">
                  <c:v>45512</c:v>
                </c:pt>
                <c:pt idx="30">
                  <c:v>45513</c:v>
                </c:pt>
                <c:pt idx="31">
                  <c:v>45516</c:v>
                </c:pt>
                <c:pt idx="32">
                  <c:v>45517</c:v>
                </c:pt>
                <c:pt idx="33">
                  <c:v>45518</c:v>
                </c:pt>
                <c:pt idx="34">
                  <c:v>45519</c:v>
                </c:pt>
                <c:pt idx="35">
                  <c:v>45520</c:v>
                </c:pt>
                <c:pt idx="36">
                  <c:v>45523</c:v>
                </c:pt>
                <c:pt idx="37">
                  <c:v>45524</c:v>
                </c:pt>
                <c:pt idx="38">
                  <c:v>45525</c:v>
                </c:pt>
                <c:pt idx="39">
                  <c:v>45526</c:v>
                </c:pt>
                <c:pt idx="40">
                  <c:v>45527</c:v>
                </c:pt>
                <c:pt idx="41">
                  <c:v>45530</c:v>
                </c:pt>
                <c:pt idx="42">
                  <c:v>45531</c:v>
                </c:pt>
                <c:pt idx="43">
                  <c:v>45532</c:v>
                </c:pt>
                <c:pt idx="44">
                  <c:v>45533</c:v>
                </c:pt>
                <c:pt idx="45">
                  <c:v>45534</c:v>
                </c:pt>
                <c:pt idx="46">
                  <c:v>45537</c:v>
                </c:pt>
                <c:pt idx="47">
                  <c:v>45538</c:v>
                </c:pt>
                <c:pt idx="48">
                  <c:v>45539</c:v>
                </c:pt>
                <c:pt idx="49">
                  <c:v>45540</c:v>
                </c:pt>
                <c:pt idx="50">
                  <c:v>45541</c:v>
                </c:pt>
                <c:pt idx="51">
                  <c:v>45544</c:v>
                </c:pt>
                <c:pt idx="52">
                  <c:v>45545</c:v>
                </c:pt>
                <c:pt idx="53">
                  <c:v>45546</c:v>
                </c:pt>
                <c:pt idx="54">
                  <c:v>45547</c:v>
                </c:pt>
                <c:pt idx="55">
                  <c:v>45548</c:v>
                </c:pt>
                <c:pt idx="56">
                  <c:v>45551</c:v>
                </c:pt>
                <c:pt idx="57">
                  <c:v>45552</c:v>
                </c:pt>
                <c:pt idx="58">
                  <c:v>45553</c:v>
                </c:pt>
                <c:pt idx="59">
                  <c:v>45554</c:v>
                </c:pt>
                <c:pt idx="60">
                  <c:v>45555</c:v>
                </c:pt>
                <c:pt idx="61">
                  <c:v>45558</c:v>
                </c:pt>
                <c:pt idx="62">
                  <c:v>45559</c:v>
                </c:pt>
                <c:pt idx="63">
                  <c:v>45560</c:v>
                </c:pt>
                <c:pt idx="64">
                  <c:v>45561</c:v>
                </c:pt>
                <c:pt idx="65">
                  <c:v>45562</c:v>
                </c:pt>
                <c:pt idx="66">
                  <c:v>45565</c:v>
                </c:pt>
                <c:pt idx="67">
                  <c:v>45566</c:v>
                </c:pt>
                <c:pt idx="68">
                  <c:v>45567</c:v>
                </c:pt>
                <c:pt idx="69">
                  <c:v>45568</c:v>
                </c:pt>
                <c:pt idx="70">
                  <c:v>45569</c:v>
                </c:pt>
                <c:pt idx="71">
                  <c:v>45572</c:v>
                </c:pt>
                <c:pt idx="72">
                  <c:v>45573</c:v>
                </c:pt>
                <c:pt idx="73">
                  <c:v>45574</c:v>
                </c:pt>
                <c:pt idx="74">
                  <c:v>45575</c:v>
                </c:pt>
                <c:pt idx="75">
                  <c:v>45576</c:v>
                </c:pt>
                <c:pt idx="76">
                  <c:v>45579</c:v>
                </c:pt>
                <c:pt idx="77">
                  <c:v>45580</c:v>
                </c:pt>
                <c:pt idx="78">
                  <c:v>45581</c:v>
                </c:pt>
                <c:pt idx="79">
                  <c:v>45582</c:v>
                </c:pt>
                <c:pt idx="80">
                  <c:v>45583</c:v>
                </c:pt>
                <c:pt idx="81">
                  <c:v>45586</c:v>
                </c:pt>
                <c:pt idx="82">
                  <c:v>45587</c:v>
                </c:pt>
                <c:pt idx="83">
                  <c:v>45588</c:v>
                </c:pt>
                <c:pt idx="84">
                  <c:v>45589</c:v>
                </c:pt>
                <c:pt idx="85">
                  <c:v>45590</c:v>
                </c:pt>
                <c:pt idx="86">
                  <c:v>45593</c:v>
                </c:pt>
                <c:pt idx="87">
                  <c:v>45594</c:v>
                </c:pt>
                <c:pt idx="88">
                  <c:v>45595</c:v>
                </c:pt>
                <c:pt idx="89">
                  <c:v>45596</c:v>
                </c:pt>
                <c:pt idx="90">
                  <c:v>45597</c:v>
                </c:pt>
                <c:pt idx="91">
                  <c:v>45600</c:v>
                </c:pt>
                <c:pt idx="92">
                  <c:v>45601</c:v>
                </c:pt>
                <c:pt idx="93">
                  <c:v>45602</c:v>
                </c:pt>
                <c:pt idx="94">
                  <c:v>45603</c:v>
                </c:pt>
                <c:pt idx="95">
                  <c:v>45604</c:v>
                </c:pt>
                <c:pt idx="96">
                  <c:v>45607</c:v>
                </c:pt>
                <c:pt idx="97">
                  <c:v>45608</c:v>
                </c:pt>
                <c:pt idx="98">
                  <c:v>45609</c:v>
                </c:pt>
                <c:pt idx="99">
                  <c:v>45610</c:v>
                </c:pt>
                <c:pt idx="100">
                  <c:v>45611</c:v>
                </c:pt>
                <c:pt idx="101">
                  <c:v>45614</c:v>
                </c:pt>
                <c:pt idx="102">
                  <c:v>45615</c:v>
                </c:pt>
                <c:pt idx="103">
                  <c:v>45616</c:v>
                </c:pt>
                <c:pt idx="104">
                  <c:v>45617</c:v>
                </c:pt>
                <c:pt idx="105">
                  <c:v>45618</c:v>
                </c:pt>
                <c:pt idx="106">
                  <c:v>45621</c:v>
                </c:pt>
                <c:pt idx="107">
                  <c:v>45622</c:v>
                </c:pt>
                <c:pt idx="108">
                  <c:v>45623</c:v>
                </c:pt>
                <c:pt idx="109">
                  <c:v>45624</c:v>
                </c:pt>
                <c:pt idx="110">
                  <c:v>45625</c:v>
                </c:pt>
                <c:pt idx="111">
                  <c:v>45628</c:v>
                </c:pt>
                <c:pt idx="112">
                  <c:v>45629</c:v>
                </c:pt>
                <c:pt idx="113">
                  <c:v>45630</c:v>
                </c:pt>
                <c:pt idx="114">
                  <c:v>45631</c:v>
                </c:pt>
                <c:pt idx="115">
                  <c:v>45632</c:v>
                </c:pt>
                <c:pt idx="116">
                  <c:v>45635</c:v>
                </c:pt>
                <c:pt idx="117">
                  <c:v>45636</c:v>
                </c:pt>
                <c:pt idx="118">
                  <c:v>45637</c:v>
                </c:pt>
                <c:pt idx="119">
                  <c:v>45638</c:v>
                </c:pt>
                <c:pt idx="120">
                  <c:v>45639</c:v>
                </c:pt>
                <c:pt idx="121">
                  <c:v>45642</c:v>
                </c:pt>
                <c:pt idx="122">
                  <c:v>45643</c:v>
                </c:pt>
                <c:pt idx="123">
                  <c:v>45644</c:v>
                </c:pt>
                <c:pt idx="124">
                  <c:v>45645</c:v>
                </c:pt>
                <c:pt idx="125">
                  <c:v>45646</c:v>
                </c:pt>
                <c:pt idx="126">
                  <c:v>45649</c:v>
                </c:pt>
                <c:pt idx="127">
                  <c:v>45650</c:v>
                </c:pt>
                <c:pt idx="128">
                  <c:v>45651</c:v>
                </c:pt>
                <c:pt idx="129">
                  <c:v>45652</c:v>
                </c:pt>
                <c:pt idx="130">
                  <c:v>45653</c:v>
                </c:pt>
                <c:pt idx="131">
                  <c:v>45656</c:v>
                </c:pt>
                <c:pt idx="132">
                  <c:v>45657</c:v>
                </c:pt>
                <c:pt idx="133">
                  <c:v>45658</c:v>
                </c:pt>
                <c:pt idx="134">
                  <c:v>45659</c:v>
                </c:pt>
                <c:pt idx="135">
                  <c:v>45660</c:v>
                </c:pt>
                <c:pt idx="136">
                  <c:v>45663</c:v>
                </c:pt>
                <c:pt idx="137">
                  <c:v>45664</c:v>
                </c:pt>
                <c:pt idx="138">
                  <c:v>45665</c:v>
                </c:pt>
                <c:pt idx="139">
                  <c:v>45666</c:v>
                </c:pt>
                <c:pt idx="140">
                  <c:v>45667</c:v>
                </c:pt>
                <c:pt idx="141">
                  <c:v>45670</c:v>
                </c:pt>
                <c:pt idx="142">
                  <c:v>45671</c:v>
                </c:pt>
                <c:pt idx="143">
                  <c:v>45672</c:v>
                </c:pt>
                <c:pt idx="144">
                  <c:v>45673</c:v>
                </c:pt>
                <c:pt idx="145">
                  <c:v>45674</c:v>
                </c:pt>
                <c:pt idx="146">
                  <c:v>45677</c:v>
                </c:pt>
                <c:pt idx="147">
                  <c:v>45678</c:v>
                </c:pt>
                <c:pt idx="148">
                  <c:v>45679</c:v>
                </c:pt>
                <c:pt idx="149">
                  <c:v>45680</c:v>
                </c:pt>
                <c:pt idx="150">
                  <c:v>45681</c:v>
                </c:pt>
                <c:pt idx="151">
                  <c:v>45684</c:v>
                </c:pt>
                <c:pt idx="152">
                  <c:v>45685</c:v>
                </c:pt>
                <c:pt idx="153">
                  <c:v>45686</c:v>
                </c:pt>
                <c:pt idx="154">
                  <c:v>45687</c:v>
                </c:pt>
                <c:pt idx="155">
                  <c:v>45688</c:v>
                </c:pt>
                <c:pt idx="156">
                  <c:v>45691</c:v>
                </c:pt>
                <c:pt idx="157">
                  <c:v>45692</c:v>
                </c:pt>
                <c:pt idx="158">
                  <c:v>45693</c:v>
                </c:pt>
                <c:pt idx="159">
                  <c:v>45694</c:v>
                </c:pt>
                <c:pt idx="160">
                  <c:v>45695</c:v>
                </c:pt>
                <c:pt idx="161">
                  <c:v>45698</c:v>
                </c:pt>
                <c:pt idx="162">
                  <c:v>45699</c:v>
                </c:pt>
                <c:pt idx="163">
                  <c:v>45700</c:v>
                </c:pt>
                <c:pt idx="164">
                  <c:v>45701</c:v>
                </c:pt>
                <c:pt idx="165">
                  <c:v>45702</c:v>
                </c:pt>
                <c:pt idx="166">
                  <c:v>45705</c:v>
                </c:pt>
                <c:pt idx="167">
                  <c:v>45706</c:v>
                </c:pt>
                <c:pt idx="168">
                  <c:v>45707</c:v>
                </c:pt>
                <c:pt idx="169">
                  <c:v>45708</c:v>
                </c:pt>
                <c:pt idx="170">
                  <c:v>45709</c:v>
                </c:pt>
                <c:pt idx="171">
                  <c:v>45712</c:v>
                </c:pt>
                <c:pt idx="172">
                  <c:v>45713</c:v>
                </c:pt>
                <c:pt idx="173">
                  <c:v>45714</c:v>
                </c:pt>
                <c:pt idx="174">
                  <c:v>45715</c:v>
                </c:pt>
                <c:pt idx="175">
                  <c:v>45716</c:v>
                </c:pt>
                <c:pt idx="176">
                  <c:v>45719</c:v>
                </c:pt>
                <c:pt idx="177">
                  <c:v>45720</c:v>
                </c:pt>
                <c:pt idx="178">
                  <c:v>45721</c:v>
                </c:pt>
                <c:pt idx="179">
                  <c:v>45722</c:v>
                </c:pt>
                <c:pt idx="180">
                  <c:v>45723</c:v>
                </c:pt>
                <c:pt idx="181">
                  <c:v>45726</c:v>
                </c:pt>
                <c:pt idx="182">
                  <c:v>45727</c:v>
                </c:pt>
                <c:pt idx="183">
                  <c:v>45728</c:v>
                </c:pt>
                <c:pt idx="184">
                  <c:v>45729</c:v>
                </c:pt>
                <c:pt idx="185">
                  <c:v>45730</c:v>
                </c:pt>
                <c:pt idx="186">
                  <c:v>45733</c:v>
                </c:pt>
                <c:pt idx="187">
                  <c:v>45734</c:v>
                </c:pt>
                <c:pt idx="188">
                  <c:v>45735</c:v>
                </c:pt>
                <c:pt idx="189">
                  <c:v>45736</c:v>
                </c:pt>
                <c:pt idx="190">
                  <c:v>45737</c:v>
                </c:pt>
                <c:pt idx="191">
                  <c:v>45740</c:v>
                </c:pt>
                <c:pt idx="192">
                  <c:v>45741</c:v>
                </c:pt>
                <c:pt idx="193">
                  <c:v>45742</c:v>
                </c:pt>
                <c:pt idx="194">
                  <c:v>45743</c:v>
                </c:pt>
                <c:pt idx="195">
                  <c:v>45744</c:v>
                </c:pt>
                <c:pt idx="196">
                  <c:v>45747</c:v>
                </c:pt>
                <c:pt idx="197">
                  <c:v>45748</c:v>
                </c:pt>
                <c:pt idx="198">
                  <c:v>45749</c:v>
                </c:pt>
                <c:pt idx="199">
                  <c:v>45750</c:v>
                </c:pt>
                <c:pt idx="200">
                  <c:v>45751</c:v>
                </c:pt>
                <c:pt idx="201">
                  <c:v>45754</c:v>
                </c:pt>
                <c:pt idx="202">
                  <c:v>45755</c:v>
                </c:pt>
                <c:pt idx="203">
                  <c:v>45756</c:v>
                </c:pt>
                <c:pt idx="204">
                  <c:v>45757</c:v>
                </c:pt>
                <c:pt idx="205">
                  <c:v>45758</c:v>
                </c:pt>
                <c:pt idx="206">
                  <c:v>45761</c:v>
                </c:pt>
                <c:pt idx="207">
                  <c:v>45762</c:v>
                </c:pt>
                <c:pt idx="208">
                  <c:v>45763</c:v>
                </c:pt>
                <c:pt idx="209">
                  <c:v>45764</c:v>
                </c:pt>
                <c:pt idx="210">
                  <c:v>45765</c:v>
                </c:pt>
                <c:pt idx="211">
                  <c:v>45768</c:v>
                </c:pt>
                <c:pt idx="212">
                  <c:v>45769</c:v>
                </c:pt>
                <c:pt idx="213">
                  <c:v>45770</c:v>
                </c:pt>
                <c:pt idx="214">
                  <c:v>45771</c:v>
                </c:pt>
                <c:pt idx="215">
                  <c:v>45772</c:v>
                </c:pt>
                <c:pt idx="216">
                  <c:v>45775</c:v>
                </c:pt>
                <c:pt idx="217">
                  <c:v>45776</c:v>
                </c:pt>
                <c:pt idx="218">
                  <c:v>45777</c:v>
                </c:pt>
                <c:pt idx="219">
                  <c:v>45778</c:v>
                </c:pt>
                <c:pt idx="220">
                  <c:v>45779</c:v>
                </c:pt>
                <c:pt idx="221">
                  <c:v>45782</c:v>
                </c:pt>
                <c:pt idx="222">
                  <c:v>45783</c:v>
                </c:pt>
                <c:pt idx="223">
                  <c:v>45784</c:v>
                </c:pt>
                <c:pt idx="224">
                  <c:v>45785</c:v>
                </c:pt>
                <c:pt idx="225">
                  <c:v>45786</c:v>
                </c:pt>
                <c:pt idx="226">
                  <c:v>45789</c:v>
                </c:pt>
                <c:pt idx="227">
                  <c:v>45790</c:v>
                </c:pt>
                <c:pt idx="228">
                  <c:v>45791</c:v>
                </c:pt>
                <c:pt idx="229">
                  <c:v>45792</c:v>
                </c:pt>
                <c:pt idx="230">
                  <c:v>45793</c:v>
                </c:pt>
                <c:pt idx="231">
                  <c:v>45796</c:v>
                </c:pt>
                <c:pt idx="232">
                  <c:v>45797</c:v>
                </c:pt>
                <c:pt idx="233">
                  <c:v>45798</c:v>
                </c:pt>
                <c:pt idx="234">
                  <c:v>45799</c:v>
                </c:pt>
                <c:pt idx="235">
                  <c:v>45800</c:v>
                </c:pt>
                <c:pt idx="236">
                  <c:v>45803</c:v>
                </c:pt>
                <c:pt idx="237">
                  <c:v>45804</c:v>
                </c:pt>
                <c:pt idx="238">
                  <c:v>45805</c:v>
                </c:pt>
                <c:pt idx="239">
                  <c:v>45806</c:v>
                </c:pt>
                <c:pt idx="240">
                  <c:v>45807</c:v>
                </c:pt>
                <c:pt idx="241">
                  <c:v>45810</c:v>
                </c:pt>
                <c:pt idx="242">
                  <c:v>45811</c:v>
                </c:pt>
                <c:pt idx="243">
                  <c:v>45812</c:v>
                </c:pt>
                <c:pt idx="244">
                  <c:v>45813</c:v>
                </c:pt>
                <c:pt idx="245">
                  <c:v>45814</c:v>
                </c:pt>
                <c:pt idx="246">
                  <c:v>45817</c:v>
                </c:pt>
                <c:pt idx="247">
                  <c:v>45818</c:v>
                </c:pt>
                <c:pt idx="248">
                  <c:v>45819</c:v>
                </c:pt>
                <c:pt idx="249">
                  <c:v>45820</c:v>
                </c:pt>
                <c:pt idx="250">
                  <c:v>45821</c:v>
                </c:pt>
                <c:pt idx="251">
                  <c:v>45824</c:v>
                </c:pt>
                <c:pt idx="252">
                  <c:v>45825</c:v>
                </c:pt>
                <c:pt idx="253">
                  <c:v>45826</c:v>
                </c:pt>
                <c:pt idx="254">
                  <c:v>45827</c:v>
                </c:pt>
                <c:pt idx="255">
                  <c:v>45828</c:v>
                </c:pt>
                <c:pt idx="256">
                  <c:v>45831</c:v>
                </c:pt>
                <c:pt idx="257">
                  <c:v>45832</c:v>
                </c:pt>
                <c:pt idx="258">
                  <c:v>45833</c:v>
                </c:pt>
                <c:pt idx="259">
                  <c:v>45834</c:v>
                </c:pt>
                <c:pt idx="260">
                  <c:v>45835</c:v>
                </c:pt>
                <c:pt idx="261">
                  <c:v>45838</c:v>
                </c:pt>
              </c:numCache>
            </c:numRef>
          </c:cat>
          <c:val>
            <c:numRef>
              <c:f>Sheet1!$C$2:$C$263</c:f>
              <c:numCache>
                <c:formatCode>#,##0.000</c:formatCode>
                <c:ptCount val="262"/>
                <c:pt idx="0">
                  <c:v>348.55432128053002</c:v>
                </c:pt>
                <c:pt idx="1">
                  <c:v>350.56136576251998</c:v>
                </c:pt>
                <c:pt idx="2">
                  <c:v>350.95365672629799</c:v>
                </c:pt>
                <c:pt idx="3">
                  <c:v>351.99034733126598</c:v>
                </c:pt>
                <c:pt idx="4">
                  <c:v>352.71147132860602</c:v>
                </c:pt>
                <c:pt idx="5">
                  <c:v>354.15093241341998</c:v>
                </c:pt>
                <c:pt idx="6">
                  <c:v>354.34599602003101</c:v>
                </c:pt>
                <c:pt idx="7">
                  <c:v>354.40612683469499</c:v>
                </c:pt>
                <c:pt idx="8">
                  <c:v>356.96810994205799</c:v>
                </c:pt>
                <c:pt idx="9">
                  <c:v>356.57854507497598</c:v>
                </c:pt>
                <c:pt idx="10">
                  <c:v>358.699413321809</c:v>
                </c:pt>
                <c:pt idx="11">
                  <c:v>359.71835858532199</c:v>
                </c:pt>
                <c:pt idx="12">
                  <c:v>361.89936034644302</c:v>
                </c:pt>
                <c:pt idx="13">
                  <c:v>358.32081341166901</c:v>
                </c:pt>
                <c:pt idx="14">
                  <c:v>355.61925965874201</c:v>
                </c:pt>
                <c:pt idx="15">
                  <c:v>353.72501334494501</c:v>
                </c:pt>
                <c:pt idx="16">
                  <c:v>357.33000737193299</c:v>
                </c:pt>
                <c:pt idx="17">
                  <c:v>357.299623458474</c:v>
                </c:pt>
                <c:pt idx="18">
                  <c:v>351.78831799900399</c:v>
                </c:pt>
                <c:pt idx="19">
                  <c:v>349.99390492450698</c:v>
                </c:pt>
                <c:pt idx="20">
                  <c:v>353.49883866677101</c:v>
                </c:pt>
                <c:pt idx="21">
                  <c:v>354.23627779054601</c:v>
                </c:pt>
                <c:pt idx="22">
                  <c:v>352.77765593113497</c:v>
                </c:pt>
                <c:pt idx="23">
                  <c:v>357.56635254271202</c:v>
                </c:pt>
                <c:pt idx="24">
                  <c:v>353.46867149876999</c:v>
                </c:pt>
                <c:pt idx="25">
                  <c:v>346.81026697365502</c:v>
                </c:pt>
                <c:pt idx="26">
                  <c:v>335.348270503148</c:v>
                </c:pt>
                <c:pt idx="27">
                  <c:v>338.49034207958402</c:v>
                </c:pt>
                <c:pt idx="28">
                  <c:v>336.41157746844601</c:v>
                </c:pt>
                <c:pt idx="29">
                  <c:v>341.79934257156401</c:v>
                </c:pt>
                <c:pt idx="30">
                  <c:v>343.62927561648797</c:v>
                </c:pt>
                <c:pt idx="31">
                  <c:v>343.93059505646403</c:v>
                </c:pt>
                <c:pt idx="32">
                  <c:v>348.69992182099702</c:v>
                </c:pt>
                <c:pt idx="33">
                  <c:v>349.95998961203799</c:v>
                </c:pt>
                <c:pt idx="34">
                  <c:v>354.33312008874901</c:v>
                </c:pt>
                <c:pt idx="35">
                  <c:v>356.771561108848</c:v>
                </c:pt>
                <c:pt idx="36">
                  <c:v>358.34527418571901</c:v>
                </c:pt>
                <c:pt idx="37">
                  <c:v>357.70359462021202</c:v>
                </c:pt>
                <c:pt idx="38">
                  <c:v>358.147783933021</c:v>
                </c:pt>
                <c:pt idx="39">
                  <c:v>356.10167035050102</c:v>
                </c:pt>
                <c:pt idx="40">
                  <c:v>357.72752210875302</c:v>
                </c:pt>
                <c:pt idx="41">
                  <c:v>355.86324594702501</c:v>
                </c:pt>
                <c:pt idx="42">
                  <c:v>355.80317217426801</c:v>
                </c:pt>
                <c:pt idx="43">
                  <c:v>354.34141497212602</c:v>
                </c:pt>
                <c:pt idx="44">
                  <c:v>354.90462456412399</c:v>
                </c:pt>
                <c:pt idx="45">
                  <c:v>357.70305189413898</c:v>
                </c:pt>
                <c:pt idx="46">
                  <c:v>357.878676545085</c:v>
                </c:pt>
                <c:pt idx="47">
                  <c:v>353.56790087495699</c:v>
                </c:pt>
                <c:pt idx="48">
                  <c:v>350.65960066944098</c:v>
                </c:pt>
                <c:pt idx="49">
                  <c:v>349.82745061655402</c:v>
                </c:pt>
                <c:pt idx="50">
                  <c:v>345.909508023066</c:v>
                </c:pt>
                <c:pt idx="51">
                  <c:v>348.757586334503</c:v>
                </c:pt>
                <c:pt idx="52">
                  <c:v>350.32819219979001</c:v>
                </c:pt>
                <c:pt idx="53">
                  <c:v>352.71765261370001</c:v>
                </c:pt>
                <c:pt idx="54">
                  <c:v>355.82329553249099</c:v>
                </c:pt>
                <c:pt idx="55">
                  <c:v>357.724064934816</c:v>
                </c:pt>
                <c:pt idx="56">
                  <c:v>358.77612253823202</c:v>
                </c:pt>
                <c:pt idx="57">
                  <c:v>358.80485752780601</c:v>
                </c:pt>
                <c:pt idx="58">
                  <c:v>357.91746160533103</c:v>
                </c:pt>
                <c:pt idx="59">
                  <c:v>363.22349566671699</c:v>
                </c:pt>
                <c:pt idx="60">
                  <c:v>362.205752948314</c:v>
                </c:pt>
                <c:pt idx="61">
                  <c:v>361.25584163042299</c:v>
                </c:pt>
                <c:pt idx="62">
                  <c:v>362.64599825448101</c:v>
                </c:pt>
                <c:pt idx="63">
                  <c:v>361.750705864731</c:v>
                </c:pt>
                <c:pt idx="64">
                  <c:v>365.13263518423298</c:v>
                </c:pt>
                <c:pt idx="65">
                  <c:v>366.63855233224899</c:v>
                </c:pt>
                <c:pt idx="66">
                  <c:v>366.88191798397901</c:v>
                </c:pt>
                <c:pt idx="67">
                  <c:v>364.18348463732701</c:v>
                </c:pt>
                <c:pt idx="68">
                  <c:v>363.50224217334198</c:v>
                </c:pt>
                <c:pt idx="69">
                  <c:v>363.65855271760501</c:v>
                </c:pt>
                <c:pt idx="70">
                  <c:v>366.87228797131502</c:v>
                </c:pt>
                <c:pt idx="71">
                  <c:v>366.19561419523899</c:v>
                </c:pt>
                <c:pt idx="72">
                  <c:v>368.20028950232</c:v>
                </c:pt>
                <c:pt idx="73">
                  <c:v>370.44531841620301</c:v>
                </c:pt>
                <c:pt idx="74">
                  <c:v>372.08487283256102</c:v>
                </c:pt>
                <c:pt idx="75">
                  <c:v>374.54063987682599</c:v>
                </c:pt>
                <c:pt idx="76">
                  <c:v>376.93396576440398</c:v>
                </c:pt>
                <c:pt idx="77">
                  <c:v>374.64305705018199</c:v>
                </c:pt>
                <c:pt idx="78">
                  <c:v>374.46435189986198</c:v>
                </c:pt>
                <c:pt idx="79">
                  <c:v>374.71171911885102</c:v>
                </c:pt>
                <c:pt idx="80">
                  <c:v>377.21774714263302</c:v>
                </c:pt>
                <c:pt idx="81">
                  <c:v>376.62365691638797</c:v>
                </c:pt>
                <c:pt idx="82">
                  <c:v>375.22672926636898</c:v>
                </c:pt>
                <c:pt idx="83">
                  <c:v>372.902770060715</c:v>
                </c:pt>
                <c:pt idx="84">
                  <c:v>373.58289411039999</c:v>
                </c:pt>
                <c:pt idx="85">
                  <c:v>373.93205144508602</c:v>
                </c:pt>
                <c:pt idx="86">
                  <c:v>375.996843992712</c:v>
                </c:pt>
                <c:pt idx="87">
                  <c:v>376.21581225955703</c:v>
                </c:pt>
                <c:pt idx="88">
                  <c:v>374.90551955187101</c:v>
                </c:pt>
                <c:pt idx="89">
                  <c:v>370.06211147070599</c:v>
                </c:pt>
                <c:pt idx="90">
                  <c:v>370.96539896508</c:v>
                </c:pt>
                <c:pt idx="91">
                  <c:v>369.92055870770702</c:v>
                </c:pt>
                <c:pt idx="92">
                  <c:v>372.58608858202501</c:v>
                </c:pt>
                <c:pt idx="93">
                  <c:v>379.562345719787</c:v>
                </c:pt>
                <c:pt idx="94">
                  <c:v>381.55896196785602</c:v>
                </c:pt>
                <c:pt idx="95">
                  <c:v>382.67037748145901</c:v>
                </c:pt>
                <c:pt idx="96">
                  <c:v>383.62581410887799</c:v>
                </c:pt>
                <c:pt idx="97">
                  <c:v>381.16393442321697</c:v>
                </c:pt>
                <c:pt idx="98">
                  <c:v>381.08383846362398</c:v>
                </c:pt>
                <c:pt idx="99">
                  <c:v>380.62555298439599</c:v>
                </c:pt>
                <c:pt idx="100">
                  <c:v>378.607007219541</c:v>
                </c:pt>
                <c:pt idx="101">
                  <c:v>379.22348138616201</c:v>
                </c:pt>
                <c:pt idx="102">
                  <c:v>378.90026011161302</c:v>
                </c:pt>
                <c:pt idx="103">
                  <c:v>379.078837660815</c:v>
                </c:pt>
                <c:pt idx="104">
                  <c:v>379.13329025091099</c:v>
                </c:pt>
                <c:pt idx="105">
                  <c:v>381.18438163623699</c:v>
                </c:pt>
                <c:pt idx="106">
                  <c:v>383.077879106328</c:v>
                </c:pt>
                <c:pt idx="107">
                  <c:v>385.606887935087</c:v>
                </c:pt>
                <c:pt idx="108">
                  <c:v>384.37566480786103</c:v>
                </c:pt>
                <c:pt idx="109">
                  <c:v>383.96722138392698</c:v>
                </c:pt>
                <c:pt idx="110">
                  <c:v>385.61132179792401</c:v>
                </c:pt>
                <c:pt idx="111">
                  <c:v>388.81139879297598</c:v>
                </c:pt>
                <c:pt idx="112">
                  <c:v>389.92753786317098</c:v>
                </c:pt>
                <c:pt idx="113">
                  <c:v>391.80899699544102</c:v>
                </c:pt>
                <c:pt idx="114">
                  <c:v>390.90728185344</c:v>
                </c:pt>
                <c:pt idx="115">
                  <c:v>394.53224662132499</c:v>
                </c:pt>
                <c:pt idx="116">
                  <c:v>392.58417342689302</c:v>
                </c:pt>
                <c:pt idx="117">
                  <c:v>392.11960604014502</c:v>
                </c:pt>
                <c:pt idx="118">
                  <c:v>393.57372682003597</c:v>
                </c:pt>
                <c:pt idx="119">
                  <c:v>393.47262776574598</c:v>
                </c:pt>
                <c:pt idx="120">
                  <c:v>393.96740586296698</c:v>
                </c:pt>
                <c:pt idx="121">
                  <c:v>394.52834748953802</c:v>
                </c:pt>
                <c:pt idx="122">
                  <c:v>395.10473387606697</c:v>
                </c:pt>
                <c:pt idx="123">
                  <c:v>386.90992265610498</c:v>
                </c:pt>
                <c:pt idx="124">
                  <c:v>385.34034486333798</c:v>
                </c:pt>
                <c:pt idx="125">
                  <c:v>387.56629284397798</c:v>
                </c:pt>
                <c:pt idx="126">
                  <c:v>391.14441578098598</c:v>
                </c:pt>
                <c:pt idx="127">
                  <c:v>393.518865545187</c:v>
                </c:pt>
                <c:pt idx="128">
                  <c:v>393.60948369222803</c:v>
                </c:pt>
                <c:pt idx="129">
                  <c:v>394.45470983388702</c:v>
                </c:pt>
                <c:pt idx="130">
                  <c:v>392.18667264435697</c:v>
                </c:pt>
                <c:pt idx="131">
                  <c:v>387.95982956035198</c:v>
                </c:pt>
                <c:pt idx="132">
                  <c:v>386.71445643254998</c:v>
                </c:pt>
                <c:pt idx="133">
                  <c:v>386.75522433460401</c:v>
                </c:pt>
                <c:pt idx="134">
                  <c:v>387.19862666843397</c:v>
                </c:pt>
                <c:pt idx="135">
                  <c:v>390.96715907645302</c:v>
                </c:pt>
                <c:pt idx="136">
                  <c:v>391.54631565807102</c:v>
                </c:pt>
                <c:pt idx="137">
                  <c:v>388.35563856137497</c:v>
                </c:pt>
                <c:pt idx="138">
                  <c:v>389.08317477179202</c:v>
                </c:pt>
                <c:pt idx="139">
                  <c:v>389.237766076958</c:v>
                </c:pt>
                <c:pt idx="140">
                  <c:v>384.538088776515</c:v>
                </c:pt>
                <c:pt idx="141">
                  <c:v>383.50982631327201</c:v>
                </c:pt>
                <c:pt idx="142">
                  <c:v>382.94606955316101</c:v>
                </c:pt>
                <c:pt idx="143">
                  <c:v>388.51613034668998</c:v>
                </c:pt>
                <c:pt idx="144">
                  <c:v>390.43693039563999</c:v>
                </c:pt>
                <c:pt idx="145">
                  <c:v>393.811129452356</c:v>
                </c:pt>
                <c:pt idx="146">
                  <c:v>393.53385806282103</c:v>
                </c:pt>
                <c:pt idx="147">
                  <c:v>397.262560042671</c:v>
                </c:pt>
                <c:pt idx="148">
                  <c:v>399.27542368745299</c:v>
                </c:pt>
                <c:pt idx="149">
                  <c:v>401.01735882888403</c:v>
                </c:pt>
                <c:pt idx="150">
                  <c:v>399.95050668408101</c:v>
                </c:pt>
                <c:pt idx="151">
                  <c:v>397.34673401730703</c:v>
                </c:pt>
                <c:pt idx="152">
                  <c:v>399.79628496463198</c:v>
                </c:pt>
                <c:pt idx="153">
                  <c:v>400.57703529557</c:v>
                </c:pt>
                <c:pt idx="154">
                  <c:v>402.15083120459201</c:v>
                </c:pt>
                <c:pt idx="155">
                  <c:v>402.487925251315</c:v>
                </c:pt>
                <c:pt idx="156">
                  <c:v>400.50371846256598</c:v>
                </c:pt>
                <c:pt idx="157">
                  <c:v>397.275682722233</c:v>
                </c:pt>
                <c:pt idx="158">
                  <c:v>398.26962019778699</c:v>
                </c:pt>
                <c:pt idx="159">
                  <c:v>400.93004015241797</c:v>
                </c:pt>
                <c:pt idx="160">
                  <c:v>397.92355895745601</c:v>
                </c:pt>
                <c:pt idx="161">
                  <c:v>400.25445270919499</c:v>
                </c:pt>
                <c:pt idx="162">
                  <c:v>399.98064159998</c:v>
                </c:pt>
                <c:pt idx="163">
                  <c:v>399.093966153601</c:v>
                </c:pt>
                <c:pt idx="164">
                  <c:v>401.43635767342801</c:v>
                </c:pt>
                <c:pt idx="165">
                  <c:v>400.79611007821001</c:v>
                </c:pt>
                <c:pt idx="166">
                  <c:v>401.85778666964001</c:v>
                </c:pt>
                <c:pt idx="167">
                  <c:v>403.01257456870098</c:v>
                </c:pt>
                <c:pt idx="168">
                  <c:v>403.50465372827398</c:v>
                </c:pt>
                <c:pt idx="169">
                  <c:v>401.33048563555599</c:v>
                </c:pt>
                <c:pt idx="170">
                  <c:v>397.53234071463498</c:v>
                </c:pt>
                <c:pt idx="171">
                  <c:v>396.728274072364</c:v>
                </c:pt>
                <c:pt idx="172">
                  <c:v>396.52975913890998</c:v>
                </c:pt>
                <c:pt idx="173">
                  <c:v>399.10313544688</c:v>
                </c:pt>
                <c:pt idx="174">
                  <c:v>395.88916093031003</c:v>
                </c:pt>
                <c:pt idx="175">
                  <c:v>397.93615045360798</c:v>
                </c:pt>
                <c:pt idx="176">
                  <c:v>394.55059989767398</c:v>
                </c:pt>
                <c:pt idx="177">
                  <c:v>392.771711505474</c:v>
                </c:pt>
                <c:pt idx="178">
                  <c:v>395.81096298401798</c:v>
                </c:pt>
                <c:pt idx="179">
                  <c:v>388.56532748902799</c:v>
                </c:pt>
                <c:pt idx="180">
                  <c:v>391.932936376881</c:v>
                </c:pt>
                <c:pt idx="181">
                  <c:v>384.89481035263702</c:v>
                </c:pt>
                <c:pt idx="182">
                  <c:v>382.98523885058802</c:v>
                </c:pt>
                <c:pt idx="183">
                  <c:v>383.23883076476102</c:v>
                </c:pt>
                <c:pt idx="184">
                  <c:v>378.95756780643501</c:v>
                </c:pt>
                <c:pt idx="185">
                  <c:v>385.23018526125003</c:v>
                </c:pt>
                <c:pt idx="186">
                  <c:v>386.44801078782803</c:v>
                </c:pt>
                <c:pt idx="187">
                  <c:v>385.00849650773</c:v>
                </c:pt>
                <c:pt idx="188">
                  <c:v>388.198266144228</c:v>
                </c:pt>
                <c:pt idx="189">
                  <c:v>387.28770988277302</c:v>
                </c:pt>
                <c:pt idx="190">
                  <c:v>387.39873891767797</c:v>
                </c:pt>
                <c:pt idx="191">
                  <c:v>390.19570675351002</c:v>
                </c:pt>
                <c:pt idx="192">
                  <c:v>391.42359177213302</c:v>
                </c:pt>
                <c:pt idx="193">
                  <c:v>386.56143540005701</c:v>
                </c:pt>
                <c:pt idx="194">
                  <c:v>387.09103975841998</c:v>
                </c:pt>
                <c:pt idx="195">
                  <c:v>380.188569754767</c:v>
                </c:pt>
                <c:pt idx="196">
                  <c:v>382.83217422590002</c:v>
                </c:pt>
                <c:pt idx="197">
                  <c:v>383.41454538202902</c:v>
                </c:pt>
                <c:pt idx="198">
                  <c:v>384.72240237934398</c:v>
                </c:pt>
                <c:pt idx="199">
                  <c:v>364.89322125085403</c:v>
                </c:pt>
                <c:pt idx="200">
                  <c:v>349.63168447477699</c:v>
                </c:pt>
                <c:pt idx="201">
                  <c:v>341.07123514785002</c:v>
                </c:pt>
                <c:pt idx="202">
                  <c:v>339.33461583698301</c:v>
                </c:pt>
                <c:pt idx="203">
                  <c:v>358.77407451322301</c:v>
                </c:pt>
                <c:pt idx="204">
                  <c:v>351.04690526752199</c:v>
                </c:pt>
                <c:pt idx="205">
                  <c:v>353.35690704659999</c:v>
                </c:pt>
                <c:pt idx="206">
                  <c:v>357.20345334023801</c:v>
                </c:pt>
                <c:pt idx="207">
                  <c:v>359.47387356704797</c:v>
                </c:pt>
                <c:pt idx="208">
                  <c:v>353.625593800986</c:v>
                </c:pt>
                <c:pt idx="209">
                  <c:v>354.127440678364</c:v>
                </c:pt>
                <c:pt idx="210">
                  <c:v>354.36229009997999</c:v>
                </c:pt>
                <c:pt idx="211">
                  <c:v>348.08122538258601</c:v>
                </c:pt>
                <c:pt idx="212">
                  <c:v>354.45244328739102</c:v>
                </c:pt>
                <c:pt idx="213">
                  <c:v>360.349926716146</c:v>
                </c:pt>
                <c:pt idx="214">
                  <c:v>366.41946542795301</c:v>
                </c:pt>
                <c:pt idx="215">
                  <c:v>368.19130811528498</c:v>
                </c:pt>
                <c:pt idx="216">
                  <c:v>368.53570145183801</c:v>
                </c:pt>
                <c:pt idx="217">
                  <c:v>371.21227759447601</c:v>
                </c:pt>
                <c:pt idx="218">
                  <c:v>370.84455552895702</c:v>
                </c:pt>
                <c:pt idx="219">
                  <c:v>372.255156730838</c:v>
                </c:pt>
                <c:pt idx="220">
                  <c:v>376.63144772806299</c:v>
                </c:pt>
                <c:pt idx="221">
                  <c:v>376.52106484700499</c:v>
                </c:pt>
                <c:pt idx="222">
                  <c:v>374.13456439385402</c:v>
                </c:pt>
                <c:pt idx="223">
                  <c:v>374.681522077068</c:v>
                </c:pt>
                <c:pt idx="224">
                  <c:v>378.83561873510803</c:v>
                </c:pt>
                <c:pt idx="225">
                  <c:v>380.20349463424299</c:v>
                </c:pt>
                <c:pt idx="226">
                  <c:v>390.52843722758502</c:v>
                </c:pt>
                <c:pt idx="227">
                  <c:v>392.60910205548601</c:v>
                </c:pt>
                <c:pt idx="228">
                  <c:v>393.31645323264701</c:v>
                </c:pt>
                <c:pt idx="229">
                  <c:v>395.54538087697398</c:v>
                </c:pt>
                <c:pt idx="230">
                  <c:v>397.12072108712903</c:v>
                </c:pt>
                <c:pt idx="231">
                  <c:v>396.58172922670599</c:v>
                </c:pt>
                <c:pt idx="232">
                  <c:v>396.63999184171001</c:v>
                </c:pt>
                <c:pt idx="233">
                  <c:v>390.39193694977502</c:v>
                </c:pt>
                <c:pt idx="234">
                  <c:v>389.91237520011498</c:v>
                </c:pt>
                <c:pt idx="235">
                  <c:v>385.35504395473203</c:v>
                </c:pt>
                <c:pt idx="236">
                  <c:v>385.60010421364802</c:v>
                </c:pt>
                <c:pt idx="237">
                  <c:v>391.21152192845</c:v>
                </c:pt>
                <c:pt idx="238">
                  <c:v>390.69028949675601</c:v>
                </c:pt>
                <c:pt idx="239">
                  <c:v>392.37236633615402</c:v>
                </c:pt>
                <c:pt idx="240">
                  <c:v>390.35747384890999</c:v>
                </c:pt>
                <c:pt idx="241">
                  <c:v>390.472960756227</c:v>
                </c:pt>
                <c:pt idx="242">
                  <c:v>392.04476463821902</c:v>
                </c:pt>
                <c:pt idx="243">
                  <c:v>392.23194398041801</c:v>
                </c:pt>
                <c:pt idx="244">
                  <c:v>390.98049548634299</c:v>
                </c:pt>
                <c:pt idx="245">
                  <c:v>394.27896627081799</c:v>
                </c:pt>
                <c:pt idx="246">
                  <c:v>394.87761638788402</c:v>
                </c:pt>
                <c:pt idx="247">
                  <c:v>396.394897655504</c:v>
                </c:pt>
                <c:pt idx="248">
                  <c:v>395.93315273826499</c:v>
                </c:pt>
                <c:pt idx="249">
                  <c:v>395.48478980069501</c:v>
                </c:pt>
                <c:pt idx="250">
                  <c:v>390.67821316431099</c:v>
                </c:pt>
                <c:pt idx="251">
                  <c:v>393.136131387837</c:v>
                </c:pt>
                <c:pt idx="252">
                  <c:v>390.96963651979001</c:v>
                </c:pt>
                <c:pt idx="253">
                  <c:v>393.43582587511497</c:v>
                </c:pt>
                <c:pt idx="254">
                  <c:v>393.21374130533502</c:v>
                </c:pt>
                <c:pt idx="255">
                  <c:v>392.88701670468902</c:v>
                </c:pt>
                <c:pt idx="256">
                  <c:v>395.08298438962498</c:v>
                </c:pt>
                <c:pt idx="257">
                  <c:v>399.69494918124599</c:v>
                </c:pt>
                <c:pt idx="258">
                  <c:v>400.300394579814</c:v>
                </c:pt>
                <c:pt idx="259">
                  <c:v>400.83343142286299</c:v>
                </c:pt>
                <c:pt idx="260">
                  <c:v>403.775367592713</c:v>
                </c:pt>
                <c:pt idx="261">
                  <c:v>404.78490429061901</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B556-494A-A969-20A3CFB906E9}"/>
            </c:ext>
          </c:extLst>
        </c:ser>
        <c:dLbls>
          <c:showLegendKey val="0"/>
          <c:showVal val="0"/>
          <c:showCatName val="0"/>
          <c:showSerName val="0"/>
          <c:showPercent val="0"/>
          <c:showBubbleSize val="0"/>
        </c:dLbls>
        <c:axId val="2079027976"/>
        <c:axId val="2079031016"/>
      </c:areaChart>
      <c:lineChart>
        <c:grouping val="standard"/>
        <c:varyColors val="0"/>
        <c:ser>
          <c:idx val="0"/>
          <c:order val="0"/>
          <c:tx>
            <c:strRef>
              <c:f>Sheet1!$B$1</c:f>
              <c:strCache>
                <c:ptCount val="1"/>
                <c:pt idx="0">
                  <c:v>ACWI Standard (Large+Mid Cap) </c:v>
                </c:pt>
              </c:strCache>
            </c:strRef>
          </c:tx>
          <c:spPr>
            <a:ln w="44450">
              <a:solidFill>
                <a:schemeClr val="tx2"/>
              </a:solidFill>
            </a:ln>
          </c:spPr>
          <c:marker>
            <c:symbol val="none"/>
          </c:marker>
          <c:cat>
            <c:numRef>
              <c:f>Sheet1!$A$2:$A$263</c:f>
              <c:numCache>
                <c:formatCode>m/d/yyyy</c:formatCode>
                <c:ptCount val="262"/>
                <c:pt idx="0">
                  <c:v>45473</c:v>
                </c:pt>
                <c:pt idx="1">
                  <c:v>45474</c:v>
                </c:pt>
                <c:pt idx="2">
                  <c:v>45475</c:v>
                </c:pt>
                <c:pt idx="3">
                  <c:v>45476</c:v>
                </c:pt>
                <c:pt idx="4">
                  <c:v>45477</c:v>
                </c:pt>
                <c:pt idx="5">
                  <c:v>45478</c:v>
                </c:pt>
                <c:pt idx="6">
                  <c:v>45481</c:v>
                </c:pt>
                <c:pt idx="7">
                  <c:v>45482</c:v>
                </c:pt>
                <c:pt idx="8">
                  <c:v>45483</c:v>
                </c:pt>
                <c:pt idx="9">
                  <c:v>45484</c:v>
                </c:pt>
                <c:pt idx="10">
                  <c:v>45485</c:v>
                </c:pt>
                <c:pt idx="11">
                  <c:v>45488</c:v>
                </c:pt>
                <c:pt idx="12">
                  <c:v>45489</c:v>
                </c:pt>
                <c:pt idx="13">
                  <c:v>45490</c:v>
                </c:pt>
                <c:pt idx="14">
                  <c:v>45491</c:v>
                </c:pt>
                <c:pt idx="15">
                  <c:v>45492</c:v>
                </c:pt>
                <c:pt idx="16">
                  <c:v>45495</c:v>
                </c:pt>
                <c:pt idx="17">
                  <c:v>45496</c:v>
                </c:pt>
                <c:pt idx="18">
                  <c:v>45497</c:v>
                </c:pt>
                <c:pt idx="19">
                  <c:v>45498</c:v>
                </c:pt>
                <c:pt idx="20">
                  <c:v>45499</c:v>
                </c:pt>
                <c:pt idx="21">
                  <c:v>45502</c:v>
                </c:pt>
                <c:pt idx="22">
                  <c:v>45503</c:v>
                </c:pt>
                <c:pt idx="23">
                  <c:v>45504</c:v>
                </c:pt>
                <c:pt idx="24">
                  <c:v>45505</c:v>
                </c:pt>
                <c:pt idx="25">
                  <c:v>45506</c:v>
                </c:pt>
                <c:pt idx="26">
                  <c:v>45509</c:v>
                </c:pt>
                <c:pt idx="27">
                  <c:v>45510</c:v>
                </c:pt>
                <c:pt idx="28">
                  <c:v>45511</c:v>
                </c:pt>
                <c:pt idx="29">
                  <c:v>45512</c:v>
                </c:pt>
                <c:pt idx="30">
                  <c:v>45513</c:v>
                </c:pt>
                <c:pt idx="31">
                  <c:v>45516</c:v>
                </c:pt>
                <c:pt idx="32">
                  <c:v>45517</c:v>
                </c:pt>
                <c:pt idx="33">
                  <c:v>45518</c:v>
                </c:pt>
                <c:pt idx="34">
                  <c:v>45519</c:v>
                </c:pt>
                <c:pt idx="35">
                  <c:v>45520</c:v>
                </c:pt>
                <c:pt idx="36">
                  <c:v>45523</c:v>
                </c:pt>
                <c:pt idx="37">
                  <c:v>45524</c:v>
                </c:pt>
                <c:pt idx="38">
                  <c:v>45525</c:v>
                </c:pt>
                <c:pt idx="39">
                  <c:v>45526</c:v>
                </c:pt>
                <c:pt idx="40">
                  <c:v>45527</c:v>
                </c:pt>
                <c:pt idx="41">
                  <c:v>45530</c:v>
                </c:pt>
                <c:pt idx="42">
                  <c:v>45531</c:v>
                </c:pt>
                <c:pt idx="43">
                  <c:v>45532</c:v>
                </c:pt>
                <c:pt idx="44">
                  <c:v>45533</c:v>
                </c:pt>
                <c:pt idx="45">
                  <c:v>45534</c:v>
                </c:pt>
                <c:pt idx="46">
                  <c:v>45537</c:v>
                </c:pt>
                <c:pt idx="47">
                  <c:v>45538</c:v>
                </c:pt>
                <c:pt idx="48">
                  <c:v>45539</c:v>
                </c:pt>
                <c:pt idx="49">
                  <c:v>45540</c:v>
                </c:pt>
                <c:pt idx="50">
                  <c:v>45541</c:v>
                </c:pt>
                <c:pt idx="51">
                  <c:v>45544</c:v>
                </c:pt>
                <c:pt idx="52">
                  <c:v>45545</c:v>
                </c:pt>
                <c:pt idx="53">
                  <c:v>45546</c:v>
                </c:pt>
                <c:pt idx="54">
                  <c:v>45547</c:v>
                </c:pt>
                <c:pt idx="55">
                  <c:v>45548</c:v>
                </c:pt>
                <c:pt idx="56">
                  <c:v>45551</c:v>
                </c:pt>
                <c:pt idx="57">
                  <c:v>45552</c:v>
                </c:pt>
                <c:pt idx="58">
                  <c:v>45553</c:v>
                </c:pt>
                <c:pt idx="59">
                  <c:v>45554</c:v>
                </c:pt>
                <c:pt idx="60">
                  <c:v>45555</c:v>
                </c:pt>
                <c:pt idx="61">
                  <c:v>45558</c:v>
                </c:pt>
                <c:pt idx="62">
                  <c:v>45559</c:v>
                </c:pt>
                <c:pt idx="63">
                  <c:v>45560</c:v>
                </c:pt>
                <c:pt idx="64">
                  <c:v>45561</c:v>
                </c:pt>
                <c:pt idx="65">
                  <c:v>45562</c:v>
                </c:pt>
                <c:pt idx="66">
                  <c:v>45565</c:v>
                </c:pt>
                <c:pt idx="67">
                  <c:v>45566</c:v>
                </c:pt>
                <c:pt idx="68">
                  <c:v>45567</c:v>
                </c:pt>
                <c:pt idx="69">
                  <c:v>45568</c:v>
                </c:pt>
                <c:pt idx="70">
                  <c:v>45569</c:v>
                </c:pt>
                <c:pt idx="71">
                  <c:v>45572</c:v>
                </c:pt>
                <c:pt idx="72">
                  <c:v>45573</c:v>
                </c:pt>
                <c:pt idx="73">
                  <c:v>45574</c:v>
                </c:pt>
                <c:pt idx="74">
                  <c:v>45575</c:v>
                </c:pt>
                <c:pt idx="75">
                  <c:v>45576</c:v>
                </c:pt>
                <c:pt idx="76">
                  <c:v>45579</c:v>
                </c:pt>
                <c:pt idx="77">
                  <c:v>45580</c:v>
                </c:pt>
                <c:pt idx="78">
                  <c:v>45581</c:v>
                </c:pt>
                <c:pt idx="79">
                  <c:v>45582</c:v>
                </c:pt>
                <c:pt idx="80">
                  <c:v>45583</c:v>
                </c:pt>
                <c:pt idx="81">
                  <c:v>45586</c:v>
                </c:pt>
                <c:pt idx="82">
                  <c:v>45587</c:v>
                </c:pt>
                <c:pt idx="83">
                  <c:v>45588</c:v>
                </c:pt>
                <c:pt idx="84">
                  <c:v>45589</c:v>
                </c:pt>
                <c:pt idx="85">
                  <c:v>45590</c:v>
                </c:pt>
                <c:pt idx="86">
                  <c:v>45593</c:v>
                </c:pt>
                <c:pt idx="87">
                  <c:v>45594</c:v>
                </c:pt>
                <c:pt idx="88">
                  <c:v>45595</c:v>
                </c:pt>
                <c:pt idx="89">
                  <c:v>45596</c:v>
                </c:pt>
                <c:pt idx="90">
                  <c:v>45597</c:v>
                </c:pt>
                <c:pt idx="91">
                  <c:v>45600</c:v>
                </c:pt>
                <c:pt idx="92">
                  <c:v>45601</c:v>
                </c:pt>
                <c:pt idx="93">
                  <c:v>45602</c:v>
                </c:pt>
                <c:pt idx="94">
                  <c:v>45603</c:v>
                </c:pt>
                <c:pt idx="95">
                  <c:v>45604</c:v>
                </c:pt>
                <c:pt idx="96">
                  <c:v>45607</c:v>
                </c:pt>
                <c:pt idx="97">
                  <c:v>45608</c:v>
                </c:pt>
                <c:pt idx="98">
                  <c:v>45609</c:v>
                </c:pt>
                <c:pt idx="99">
                  <c:v>45610</c:v>
                </c:pt>
                <c:pt idx="100">
                  <c:v>45611</c:v>
                </c:pt>
                <c:pt idx="101">
                  <c:v>45614</c:v>
                </c:pt>
                <c:pt idx="102">
                  <c:v>45615</c:v>
                </c:pt>
                <c:pt idx="103">
                  <c:v>45616</c:v>
                </c:pt>
                <c:pt idx="104">
                  <c:v>45617</c:v>
                </c:pt>
                <c:pt idx="105">
                  <c:v>45618</c:v>
                </c:pt>
                <c:pt idx="106">
                  <c:v>45621</c:v>
                </c:pt>
                <c:pt idx="107">
                  <c:v>45622</c:v>
                </c:pt>
                <c:pt idx="108">
                  <c:v>45623</c:v>
                </c:pt>
                <c:pt idx="109">
                  <c:v>45624</c:v>
                </c:pt>
                <c:pt idx="110">
                  <c:v>45625</c:v>
                </c:pt>
                <c:pt idx="111">
                  <c:v>45628</c:v>
                </c:pt>
                <c:pt idx="112">
                  <c:v>45629</c:v>
                </c:pt>
                <c:pt idx="113">
                  <c:v>45630</c:v>
                </c:pt>
                <c:pt idx="114">
                  <c:v>45631</c:v>
                </c:pt>
                <c:pt idx="115">
                  <c:v>45632</c:v>
                </c:pt>
                <c:pt idx="116">
                  <c:v>45635</c:v>
                </c:pt>
                <c:pt idx="117">
                  <c:v>45636</c:v>
                </c:pt>
                <c:pt idx="118">
                  <c:v>45637</c:v>
                </c:pt>
                <c:pt idx="119">
                  <c:v>45638</c:v>
                </c:pt>
                <c:pt idx="120">
                  <c:v>45639</c:v>
                </c:pt>
                <c:pt idx="121">
                  <c:v>45642</c:v>
                </c:pt>
                <c:pt idx="122">
                  <c:v>45643</c:v>
                </c:pt>
                <c:pt idx="123">
                  <c:v>45644</c:v>
                </c:pt>
                <c:pt idx="124">
                  <c:v>45645</c:v>
                </c:pt>
                <c:pt idx="125">
                  <c:v>45646</c:v>
                </c:pt>
                <c:pt idx="126">
                  <c:v>45649</c:v>
                </c:pt>
                <c:pt idx="127">
                  <c:v>45650</c:v>
                </c:pt>
                <c:pt idx="128">
                  <c:v>45651</c:v>
                </c:pt>
                <c:pt idx="129">
                  <c:v>45652</c:v>
                </c:pt>
                <c:pt idx="130">
                  <c:v>45653</c:v>
                </c:pt>
                <c:pt idx="131">
                  <c:v>45656</c:v>
                </c:pt>
                <c:pt idx="132">
                  <c:v>45657</c:v>
                </c:pt>
                <c:pt idx="133">
                  <c:v>45658</c:v>
                </c:pt>
                <c:pt idx="134">
                  <c:v>45659</c:v>
                </c:pt>
                <c:pt idx="135">
                  <c:v>45660</c:v>
                </c:pt>
                <c:pt idx="136">
                  <c:v>45663</c:v>
                </c:pt>
                <c:pt idx="137">
                  <c:v>45664</c:v>
                </c:pt>
                <c:pt idx="138">
                  <c:v>45665</c:v>
                </c:pt>
                <c:pt idx="139">
                  <c:v>45666</c:v>
                </c:pt>
                <c:pt idx="140">
                  <c:v>45667</c:v>
                </c:pt>
                <c:pt idx="141">
                  <c:v>45670</c:v>
                </c:pt>
                <c:pt idx="142">
                  <c:v>45671</c:v>
                </c:pt>
                <c:pt idx="143">
                  <c:v>45672</c:v>
                </c:pt>
                <c:pt idx="144">
                  <c:v>45673</c:v>
                </c:pt>
                <c:pt idx="145">
                  <c:v>45674</c:v>
                </c:pt>
                <c:pt idx="146">
                  <c:v>45677</c:v>
                </c:pt>
                <c:pt idx="147">
                  <c:v>45678</c:v>
                </c:pt>
                <c:pt idx="148">
                  <c:v>45679</c:v>
                </c:pt>
                <c:pt idx="149">
                  <c:v>45680</c:v>
                </c:pt>
                <c:pt idx="150">
                  <c:v>45681</c:v>
                </c:pt>
                <c:pt idx="151">
                  <c:v>45684</c:v>
                </c:pt>
                <c:pt idx="152">
                  <c:v>45685</c:v>
                </c:pt>
                <c:pt idx="153">
                  <c:v>45686</c:v>
                </c:pt>
                <c:pt idx="154">
                  <c:v>45687</c:v>
                </c:pt>
                <c:pt idx="155">
                  <c:v>45688</c:v>
                </c:pt>
                <c:pt idx="156">
                  <c:v>45691</c:v>
                </c:pt>
                <c:pt idx="157">
                  <c:v>45692</c:v>
                </c:pt>
                <c:pt idx="158">
                  <c:v>45693</c:v>
                </c:pt>
                <c:pt idx="159">
                  <c:v>45694</c:v>
                </c:pt>
                <c:pt idx="160">
                  <c:v>45695</c:v>
                </c:pt>
                <c:pt idx="161">
                  <c:v>45698</c:v>
                </c:pt>
                <c:pt idx="162">
                  <c:v>45699</c:v>
                </c:pt>
                <c:pt idx="163">
                  <c:v>45700</c:v>
                </c:pt>
                <c:pt idx="164">
                  <c:v>45701</c:v>
                </c:pt>
                <c:pt idx="165">
                  <c:v>45702</c:v>
                </c:pt>
                <c:pt idx="166">
                  <c:v>45705</c:v>
                </c:pt>
                <c:pt idx="167">
                  <c:v>45706</c:v>
                </c:pt>
                <c:pt idx="168">
                  <c:v>45707</c:v>
                </c:pt>
                <c:pt idx="169">
                  <c:v>45708</c:v>
                </c:pt>
                <c:pt idx="170">
                  <c:v>45709</c:v>
                </c:pt>
                <c:pt idx="171">
                  <c:v>45712</c:v>
                </c:pt>
                <c:pt idx="172">
                  <c:v>45713</c:v>
                </c:pt>
                <c:pt idx="173">
                  <c:v>45714</c:v>
                </c:pt>
                <c:pt idx="174">
                  <c:v>45715</c:v>
                </c:pt>
                <c:pt idx="175">
                  <c:v>45716</c:v>
                </c:pt>
                <c:pt idx="176">
                  <c:v>45719</c:v>
                </c:pt>
                <c:pt idx="177">
                  <c:v>45720</c:v>
                </c:pt>
                <c:pt idx="178">
                  <c:v>45721</c:v>
                </c:pt>
                <c:pt idx="179">
                  <c:v>45722</c:v>
                </c:pt>
                <c:pt idx="180">
                  <c:v>45723</c:v>
                </c:pt>
                <c:pt idx="181">
                  <c:v>45726</c:v>
                </c:pt>
                <c:pt idx="182">
                  <c:v>45727</c:v>
                </c:pt>
                <c:pt idx="183">
                  <c:v>45728</c:v>
                </c:pt>
                <c:pt idx="184">
                  <c:v>45729</c:v>
                </c:pt>
                <c:pt idx="185">
                  <c:v>45730</c:v>
                </c:pt>
                <c:pt idx="186">
                  <c:v>45733</c:v>
                </c:pt>
                <c:pt idx="187">
                  <c:v>45734</c:v>
                </c:pt>
                <c:pt idx="188">
                  <c:v>45735</c:v>
                </c:pt>
                <c:pt idx="189">
                  <c:v>45736</c:v>
                </c:pt>
                <c:pt idx="190">
                  <c:v>45737</c:v>
                </c:pt>
                <c:pt idx="191">
                  <c:v>45740</c:v>
                </c:pt>
                <c:pt idx="192">
                  <c:v>45741</c:v>
                </c:pt>
                <c:pt idx="193">
                  <c:v>45742</c:v>
                </c:pt>
                <c:pt idx="194">
                  <c:v>45743</c:v>
                </c:pt>
                <c:pt idx="195">
                  <c:v>45744</c:v>
                </c:pt>
                <c:pt idx="196">
                  <c:v>45747</c:v>
                </c:pt>
                <c:pt idx="197">
                  <c:v>45748</c:v>
                </c:pt>
                <c:pt idx="198">
                  <c:v>45749</c:v>
                </c:pt>
                <c:pt idx="199">
                  <c:v>45750</c:v>
                </c:pt>
                <c:pt idx="200">
                  <c:v>45751</c:v>
                </c:pt>
                <c:pt idx="201">
                  <c:v>45754</c:v>
                </c:pt>
                <c:pt idx="202">
                  <c:v>45755</c:v>
                </c:pt>
                <c:pt idx="203">
                  <c:v>45756</c:v>
                </c:pt>
                <c:pt idx="204">
                  <c:v>45757</c:v>
                </c:pt>
                <c:pt idx="205">
                  <c:v>45758</c:v>
                </c:pt>
                <c:pt idx="206">
                  <c:v>45761</c:v>
                </c:pt>
                <c:pt idx="207">
                  <c:v>45762</c:v>
                </c:pt>
                <c:pt idx="208">
                  <c:v>45763</c:v>
                </c:pt>
                <c:pt idx="209">
                  <c:v>45764</c:v>
                </c:pt>
                <c:pt idx="210">
                  <c:v>45765</c:v>
                </c:pt>
                <c:pt idx="211">
                  <c:v>45768</c:v>
                </c:pt>
                <c:pt idx="212">
                  <c:v>45769</c:v>
                </c:pt>
                <c:pt idx="213">
                  <c:v>45770</c:v>
                </c:pt>
                <c:pt idx="214">
                  <c:v>45771</c:v>
                </c:pt>
                <c:pt idx="215">
                  <c:v>45772</c:v>
                </c:pt>
                <c:pt idx="216">
                  <c:v>45775</c:v>
                </c:pt>
                <c:pt idx="217">
                  <c:v>45776</c:v>
                </c:pt>
                <c:pt idx="218">
                  <c:v>45777</c:v>
                </c:pt>
                <c:pt idx="219">
                  <c:v>45778</c:v>
                </c:pt>
                <c:pt idx="220">
                  <c:v>45779</c:v>
                </c:pt>
                <c:pt idx="221">
                  <c:v>45782</c:v>
                </c:pt>
                <c:pt idx="222">
                  <c:v>45783</c:v>
                </c:pt>
                <c:pt idx="223">
                  <c:v>45784</c:v>
                </c:pt>
                <c:pt idx="224">
                  <c:v>45785</c:v>
                </c:pt>
                <c:pt idx="225">
                  <c:v>45786</c:v>
                </c:pt>
                <c:pt idx="226">
                  <c:v>45789</c:v>
                </c:pt>
                <c:pt idx="227">
                  <c:v>45790</c:v>
                </c:pt>
                <c:pt idx="228">
                  <c:v>45791</c:v>
                </c:pt>
                <c:pt idx="229">
                  <c:v>45792</c:v>
                </c:pt>
                <c:pt idx="230">
                  <c:v>45793</c:v>
                </c:pt>
                <c:pt idx="231">
                  <c:v>45796</c:v>
                </c:pt>
                <c:pt idx="232">
                  <c:v>45797</c:v>
                </c:pt>
                <c:pt idx="233">
                  <c:v>45798</c:v>
                </c:pt>
                <c:pt idx="234">
                  <c:v>45799</c:v>
                </c:pt>
                <c:pt idx="235">
                  <c:v>45800</c:v>
                </c:pt>
                <c:pt idx="236">
                  <c:v>45803</c:v>
                </c:pt>
                <c:pt idx="237">
                  <c:v>45804</c:v>
                </c:pt>
                <c:pt idx="238">
                  <c:v>45805</c:v>
                </c:pt>
                <c:pt idx="239">
                  <c:v>45806</c:v>
                </c:pt>
                <c:pt idx="240">
                  <c:v>45807</c:v>
                </c:pt>
                <c:pt idx="241">
                  <c:v>45810</c:v>
                </c:pt>
                <c:pt idx="242">
                  <c:v>45811</c:v>
                </c:pt>
                <c:pt idx="243">
                  <c:v>45812</c:v>
                </c:pt>
                <c:pt idx="244">
                  <c:v>45813</c:v>
                </c:pt>
                <c:pt idx="245">
                  <c:v>45814</c:v>
                </c:pt>
                <c:pt idx="246">
                  <c:v>45817</c:v>
                </c:pt>
                <c:pt idx="247">
                  <c:v>45818</c:v>
                </c:pt>
                <c:pt idx="248">
                  <c:v>45819</c:v>
                </c:pt>
                <c:pt idx="249">
                  <c:v>45820</c:v>
                </c:pt>
                <c:pt idx="250">
                  <c:v>45821</c:v>
                </c:pt>
                <c:pt idx="251">
                  <c:v>45824</c:v>
                </c:pt>
                <c:pt idx="252">
                  <c:v>45825</c:v>
                </c:pt>
                <c:pt idx="253">
                  <c:v>45826</c:v>
                </c:pt>
                <c:pt idx="254">
                  <c:v>45827</c:v>
                </c:pt>
                <c:pt idx="255">
                  <c:v>45828</c:v>
                </c:pt>
                <c:pt idx="256">
                  <c:v>45831</c:v>
                </c:pt>
                <c:pt idx="257">
                  <c:v>45832</c:v>
                </c:pt>
                <c:pt idx="258">
                  <c:v>45833</c:v>
                </c:pt>
                <c:pt idx="259">
                  <c:v>45834</c:v>
                </c:pt>
                <c:pt idx="260">
                  <c:v>45835</c:v>
                </c:pt>
                <c:pt idx="261">
                  <c:v>45838</c:v>
                </c:pt>
              </c:numCache>
            </c:numRef>
          </c:cat>
          <c:val>
            <c:numRef>
              <c:f>Sheet1!$B$2:$B$263</c:f>
              <c:numCache>
                <c:formatCode>#,##0.000</c:formatCode>
                <c:ptCount val="262"/>
                <c:pt idx="0">
                  <c:v>348.55432128053002</c:v>
                </c:pt>
                <c:pt idx="1">
                  <c:v>350.56136576251998</c:v>
                </c:pt>
                <c:pt idx="2">
                  <c:v>350.95365672629799</c:v>
                </c:pt>
                <c:pt idx="3">
                  <c:v>351.99034733126598</c:v>
                </c:pt>
                <c:pt idx="4">
                  <c:v>352.71147132860602</c:v>
                </c:pt>
                <c:pt idx="5">
                  <c:v>354.15093241341998</c:v>
                </c:pt>
                <c:pt idx="6">
                  <c:v>354.34599602003101</c:v>
                </c:pt>
                <c:pt idx="7">
                  <c:v>354.40612683469499</c:v>
                </c:pt>
                <c:pt idx="8">
                  <c:v>356.96810994205799</c:v>
                </c:pt>
                <c:pt idx="9">
                  <c:v>356.57854507497598</c:v>
                </c:pt>
                <c:pt idx="10">
                  <c:v>358.699413321809</c:v>
                </c:pt>
                <c:pt idx="11">
                  <c:v>359.71835858532199</c:v>
                </c:pt>
                <c:pt idx="12">
                  <c:v>361.89936034644302</c:v>
                </c:pt>
                <c:pt idx="13">
                  <c:v>358.32081341166901</c:v>
                </c:pt>
                <c:pt idx="14">
                  <c:v>355.61925965874201</c:v>
                </c:pt>
                <c:pt idx="15">
                  <c:v>353.72501334494501</c:v>
                </c:pt>
                <c:pt idx="16">
                  <c:v>357.33000737193299</c:v>
                </c:pt>
                <c:pt idx="17">
                  <c:v>357.299623458474</c:v>
                </c:pt>
                <c:pt idx="18">
                  <c:v>351.78831799900399</c:v>
                </c:pt>
                <c:pt idx="19">
                  <c:v>349.99390492450698</c:v>
                </c:pt>
                <c:pt idx="20">
                  <c:v>353.49883866677101</c:v>
                </c:pt>
                <c:pt idx="21">
                  <c:v>354.23627779054601</c:v>
                </c:pt>
                <c:pt idx="22">
                  <c:v>352.77765593113497</c:v>
                </c:pt>
                <c:pt idx="23">
                  <c:v>357.56635254271202</c:v>
                </c:pt>
                <c:pt idx="24">
                  <c:v>353.46867149876999</c:v>
                </c:pt>
                <c:pt idx="25">
                  <c:v>346.81026697365502</c:v>
                </c:pt>
                <c:pt idx="26">
                  <c:v>335.348270503148</c:v>
                </c:pt>
                <c:pt idx="27">
                  <c:v>338.49034207958402</c:v>
                </c:pt>
                <c:pt idx="28">
                  <c:v>336.41157746844601</c:v>
                </c:pt>
                <c:pt idx="29">
                  <c:v>341.79934257156401</c:v>
                </c:pt>
                <c:pt idx="30">
                  <c:v>343.62927561648797</c:v>
                </c:pt>
                <c:pt idx="31">
                  <c:v>343.93059505646403</c:v>
                </c:pt>
                <c:pt idx="32">
                  <c:v>348.69992182099702</c:v>
                </c:pt>
                <c:pt idx="33">
                  <c:v>349.95998961203799</c:v>
                </c:pt>
                <c:pt idx="34">
                  <c:v>354.33312008874901</c:v>
                </c:pt>
                <c:pt idx="35">
                  <c:v>356.771561108848</c:v>
                </c:pt>
                <c:pt idx="36">
                  <c:v>358.34527418571901</c:v>
                </c:pt>
                <c:pt idx="37">
                  <c:v>357.70359462021202</c:v>
                </c:pt>
                <c:pt idx="38">
                  <c:v>358.147783933021</c:v>
                </c:pt>
                <c:pt idx="39">
                  <c:v>356.10167035050102</c:v>
                </c:pt>
                <c:pt idx="40">
                  <c:v>357.72752210875302</c:v>
                </c:pt>
                <c:pt idx="41">
                  <c:v>355.86324594702501</c:v>
                </c:pt>
                <c:pt idx="42">
                  <c:v>355.80317217426801</c:v>
                </c:pt>
                <c:pt idx="43">
                  <c:v>354.34141497212602</c:v>
                </c:pt>
                <c:pt idx="44">
                  <c:v>354.90462456412399</c:v>
                </c:pt>
                <c:pt idx="45">
                  <c:v>357.70305189413898</c:v>
                </c:pt>
                <c:pt idx="46">
                  <c:v>357.878676545085</c:v>
                </c:pt>
                <c:pt idx="47">
                  <c:v>353.56790087495699</c:v>
                </c:pt>
                <c:pt idx="48">
                  <c:v>350.65960066944098</c:v>
                </c:pt>
                <c:pt idx="49">
                  <c:v>349.82745061655402</c:v>
                </c:pt>
                <c:pt idx="50">
                  <c:v>345.909508023066</c:v>
                </c:pt>
                <c:pt idx="51">
                  <c:v>348.757586334503</c:v>
                </c:pt>
                <c:pt idx="52">
                  <c:v>350.32819219979001</c:v>
                </c:pt>
                <c:pt idx="53">
                  <c:v>352.71765261370001</c:v>
                </c:pt>
                <c:pt idx="54">
                  <c:v>355.82329553249099</c:v>
                </c:pt>
                <c:pt idx="55">
                  <c:v>357.724064934816</c:v>
                </c:pt>
                <c:pt idx="56">
                  <c:v>358.77612253823202</c:v>
                </c:pt>
                <c:pt idx="57">
                  <c:v>358.80485752780601</c:v>
                </c:pt>
                <c:pt idx="58">
                  <c:v>357.91746160533103</c:v>
                </c:pt>
                <c:pt idx="59">
                  <c:v>363.22349566671699</c:v>
                </c:pt>
                <c:pt idx="60">
                  <c:v>362.205752948314</c:v>
                </c:pt>
                <c:pt idx="61">
                  <c:v>361.25584163042299</c:v>
                </c:pt>
                <c:pt idx="62">
                  <c:v>362.64599825448101</c:v>
                </c:pt>
                <c:pt idx="63">
                  <c:v>361.750705864731</c:v>
                </c:pt>
                <c:pt idx="64">
                  <c:v>365.13263518423298</c:v>
                </c:pt>
                <c:pt idx="65">
                  <c:v>366.63855233224899</c:v>
                </c:pt>
                <c:pt idx="66">
                  <c:v>366.88191798397901</c:v>
                </c:pt>
                <c:pt idx="67">
                  <c:v>364.18348463732701</c:v>
                </c:pt>
                <c:pt idx="68">
                  <c:v>363.50224217334198</c:v>
                </c:pt>
                <c:pt idx="69">
                  <c:v>363.65855271760501</c:v>
                </c:pt>
                <c:pt idx="70">
                  <c:v>366.87228797131502</c:v>
                </c:pt>
                <c:pt idx="71">
                  <c:v>366.19561419523899</c:v>
                </c:pt>
                <c:pt idx="72">
                  <c:v>368.20028950232</c:v>
                </c:pt>
                <c:pt idx="73">
                  <c:v>370.44531841620301</c:v>
                </c:pt>
                <c:pt idx="74">
                  <c:v>372.08487283256102</c:v>
                </c:pt>
                <c:pt idx="75">
                  <c:v>374.54063987682599</c:v>
                </c:pt>
                <c:pt idx="76">
                  <c:v>376.93396576440398</c:v>
                </c:pt>
                <c:pt idx="77">
                  <c:v>374.64305705018199</c:v>
                </c:pt>
                <c:pt idx="78">
                  <c:v>374.46435189986198</c:v>
                </c:pt>
                <c:pt idx="79">
                  <c:v>374.71171911885102</c:v>
                </c:pt>
                <c:pt idx="80">
                  <c:v>377.21774714263302</c:v>
                </c:pt>
                <c:pt idx="81">
                  <c:v>376.62365691638797</c:v>
                </c:pt>
                <c:pt idx="82">
                  <c:v>375.22672926636898</c:v>
                </c:pt>
                <c:pt idx="83">
                  <c:v>372.902770060715</c:v>
                </c:pt>
                <c:pt idx="84">
                  <c:v>373.58289411039999</c:v>
                </c:pt>
                <c:pt idx="85">
                  <c:v>373.93205144508602</c:v>
                </c:pt>
                <c:pt idx="86">
                  <c:v>375.996843992712</c:v>
                </c:pt>
                <c:pt idx="87">
                  <c:v>376.21581225955703</c:v>
                </c:pt>
                <c:pt idx="88">
                  <c:v>374.90551955187101</c:v>
                </c:pt>
                <c:pt idx="89">
                  <c:v>370.06211147070599</c:v>
                </c:pt>
                <c:pt idx="90">
                  <c:v>370.96539896508</c:v>
                </c:pt>
                <c:pt idx="91">
                  <c:v>369.92055870770702</c:v>
                </c:pt>
                <c:pt idx="92">
                  <c:v>372.58608858202501</c:v>
                </c:pt>
                <c:pt idx="93">
                  <c:v>379.562345719787</c:v>
                </c:pt>
                <c:pt idx="94">
                  <c:v>381.55896196785602</c:v>
                </c:pt>
                <c:pt idx="95">
                  <c:v>382.67037748145901</c:v>
                </c:pt>
                <c:pt idx="96">
                  <c:v>383.62581410887799</c:v>
                </c:pt>
                <c:pt idx="97">
                  <c:v>381.16393442321697</c:v>
                </c:pt>
                <c:pt idx="98">
                  <c:v>381.08383846362398</c:v>
                </c:pt>
                <c:pt idx="99">
                  <c:v>380.62555298439599</c:v>
                </c:pt>
                <c:pt idx="100">
                  <c:v>378.607007219541</c:v>
                </c:pt>
                <c:pt idx="101">
                  <c:v>379.22348138616201</c:v>
                </c:pt>
                <c:pt idx="102">
                  <c:v>378.90026011161302</c:v>
                </c:pt>
                <c:pt idx="103">
                  <c:v>379.078837660815</c:v>
                </c:pt>
                <c:pt idx="104">
                  <c:v>379.13329025091099</c:v>
                </c:pt>
                <c:pt idx="105">
                  <c:v>381.18438163623699</c:v>
                </c:pt>
                <c:pt idx="106">
                  <c:v>383.077879106328</c:v>
                </c:pt>
                <c:pt idx="107">
                  <c:v>385.606887935087</c:v>
                </c:pt>
                <c:pt idx="108">
                  <c:v>384.37566480786103</c:v>
                </c:pt>
                <c:pt idx="109">
                  <c:v>383.96722138392698</c:v>
                </c:pt>
                <c:pt idx="110">
                  <c:v>385.61132179792401</c:v>
                </c:pt>
                <c:pt idx="111">
                  <c:v>388.81139879297598</c:v>
                </c:pt>
                <c:pt idx="112">
                  <c:v>389.92753786317098</c:v>
                </c:pt>
                <c:pt idx="113">
                  <c:v>391.80899699544102</c:v>
                </c:pt>
                <c:pt idx="114">
                  <c:v>390.90728185344</c:v>
                </c:pt>
                <c:pt idx="115">
                  <c:v>394.53224662132499</c:v>
                </c:pt>
                <c:pt idx="116">
                  <c:v>392.58417342689302</c:v>
                </c:pt>
                <c:pt idx="117">
                  <c:v>392.11960604014502</c:v>
                </c:pt>
                <c:pt idx="118">
                  <c:v>393.57372682003597</c:v>
                </c:pt>
                <c:pt idx="119">
                  <c:v>393.47262776574598</c:v>
                </c:pt>
                <c:pt idx="120">
                  <c:v>393.96740586296698</c:v>
                </c:pt>
                <c:pt idx="121">
                  <c:v>394.52834748953802</c:v>
                </c:pt>
                <c:pt idx="122">
                  <c:v>395.10473387606697</c:v>
                </c:pt>
                <c:pt idx="123">
                  <c:v>386.90992265610498</c:v>
                </c:pt>
                <c:pt idx="124">
                  <c:v>385.34034486333798</c:v>
                </c:pt>
                <c:pt idx="125">
                  <c:v>387.56629284397798</c:v>
                </c:pt>
                <c:pt idx="126">
                  <c:v>391.14441578098598</c:v>
                </c:pt>
                <c:pt idx="127">
                  <c:v>393.518865545187</c:v>
                </c:pt>
                <c:pt idx="128">
                  <c:v>393.60948369222803</c:v>
                </c:pt>
                <c:pt idx="129">
                  <c:v>394.45470983388702</c:v>
                </c:pt>
                <c:pt idx="130">
                  <c:v>392.18667264435697</c:v>
                </c:pt>
                <c:pt idx="131">
                  <c:v>387.95982956035198</c:v>
                </c:pt>
                <c:pt idx="132">
                  <c:v>386.71445643254998</c:v>
                </c:pt>
                <c:pt idx="133">
                  <c:v>386.75522433460401</c:v>
                </c:pt>
                <c:pt idx="134">
                  <c:v>387.19862666843397</c:v>
                </c:pt>
                <c:pt idx="135">
                  <c:v>390.96715907645302</c:v>
                </c:pt>
                <c:pt idx="136">
                  <c:v>391.54631565807102</c:v>
                </c:pt>
                <c:pt idx="137">
                  <c:v>388.35563856137497</c:v>
                </c:pt>
                <c:pt idx="138">
                  <c:v>389.08317477179202</c:v>
                </c:pt>
                <c:pt idx="139">
                  <c:v>389.237766076958</c:v>
                </c:pt>
                <c:pt idx="140">
                  <c:v>384.538088776515</c:v>
                </c:pt>
                <c:pt idx="141">
                  <c:v>383.50982631327201</c:v>
                </c:pt>
                <c:pt idx="142">
                  <c:v>382.94606955316101</c:v>
                </c:pt>
                <c:pt idx="143">
                  <c:v>388.51613034668998</c:v>
                </c:pt>
                <c:pt idx="144">
                  <c:v>390.43693039563999</c:v>
                </c:pt>
                <c:pt idx="145">
                  <c:v>393.811129452356</c:v>
                </c:pt>
                <c:pt idx="146">
                  <c:v>393.53385806282103</c:v>
                </c:pt>
                <c:pt idx="147">
                  <c:v>397.262560042671</c:v>
                </c:pt>
                <c:pt idx="148">
                  <c:v>399.27542368745299</c:v>
                </c:pt>
                <c:pt idx="149">
                  <c:v>401.01735882888403</c:v>
                </c:pt>
                <c:pt idx="150">
                  <c:v>399.95050668408101</c:v>
                </c:pt>
                <c:pt idx="151">
                  <c:v>397.34673401730703</c:v>
                </c:pt>
                <c:pt idx="152">
                  <c:v>399.79628496463198</c:v>
                </c:pt>
                <c:pt idx="153">
                  <c:v>400.57703529557</c:v>
                </c:pt>
                <c:pt idx="154">
                  <c:v>402.15083120459201</c:v>
                </c:pt>
                <c:pt idx="155">
                  <c:v>402.487925251315</c:v>
                </c:pt>
                <c:pt idx="156">
                  <c:v>400.50371846256598</c:v>
                </c:pt>
                <c:pt idx="157">
                  <c:v>397.275682722233</c:v>
                </c:pt>
                <c:pt idx="158">
                  <c:v>398.26962019778699</c:v>
                </c:pt>
                <c:pt idx="159">
                  <c:v>400.93004015241797</c:v>
                </c:pt>
                <c:pt idx="160">
                  <c:v>397.92355895745601</c:v>
                </c:pt>
                <c:pt idx="161">
                  <c:v>400.25445270919499</c:v>
                </c:pt>
                <c:pt idx="162">
                  <c:v>399.98064159998</c:v>
                </c:pt>
                <c:pt idx="163">
                  <c:v>399.093966153601</c:v>
                </c:pt>
                <c:pt idx="164">
                  <c:v>401.43635767342801</c:v>
                </c:pt>
                <c:pt idx="165">
                  <c:v>400.79611007821001</c:v>
                </c:pt>
                <c:pt idx="166">
                  <c:v>401.85778666964001</c:v>
                </c:pt>
                <c:pt idx="167">
                  <c:v>403.01257456870098</c:v>
                </c:pt>
                <c:pt idx="168">
                  <c:v>403.50465372827398</c:v>
                </c:pt>
                <c:pt idx="169">
                  <c:v>401.33048563555599</c:v>
                </c:pt>
                <c:pt idx="170">
                  <c:v>397.53234071463498</c:v>
                </c:pt>
                <c:pt idx="171">
                  <c:v>396.728274072364</c:v>
                </c:pt>
                <c:pt idx="172">
                  <c:v>396.52975913890998</c:v>
                </c:pt>
                <c:pt idx="173">
                  <c:v>399.10313544688</c:v>
                </c:pt>
                <c:pt idx="174">
                  <c:v>395.88916093031003</c:v>
                </c:pt>
                <c:pt idx="175">
                  <c:v>397.93615045360798</c:v>
                </c:pt>
                <c:pt idx="176">
                  <c:v>394.55059989767398</c:v>
                </c:pt>
                <c:pt idx="177">
                  <c:v>392.771711505474</c:v>
                </c:pt>
                <c:pt idx="178">
                  <c:v>395.81096298401798</c:v>
                </c:pt>
                <c:pt idx="179">
                  <c:v>388.56532748902799</c:v>
                </c:pt>
                <c:pt idx="180">
                  <c:v>391.932936376881</c:v>
                </c:pt>
                <c:pt idx="181">
                  <c:v>384.89481035263702</c:v>
                </c:pt>
                <c:pt idx="182">
                  <c:v>382.98523885058802</c:v>
                </c:pt>
                <c:pt idx="183">
                  <c:v>383.23883076476102</c:v>
                </c:pt>
                <c:pt idx="184">
                  <c:v>378.95756780643501</c:v>
                </c:pt>
                <c:pt idx="185">
                  <c:v>385.23018526125003</c:v>
                </c:pt>
                <c:pt idx="186">
                  <c:v>386.44801078782803</c:v>
                </c:pt>
                <c:pt idx="187">
                  <c:v>385.00849650773</c:v>
                </c:pt>
                <c:pt idx="188">
                  <c:v>388.198266144228</c:v>
                </c:pt>
                <c:pt idx="189">
                  <c:v>387.28770988277302</c:v>
                </c:pt>
                <c:pt idx="190">
                  <c:v>387.39873891767797</c:v>
                </c:pt>
                <c:pt idx="191">
                  <c:v>390.19570675351002</c:v>
                </c:pt>
                <c:pt idx="192">
                  <c:v>391.42359177213302</c:v>
                </c:pt>
                <c:pt idx="193">
                  <c:v>386.56143540005701</c:v>
                </c:pt>
                <c:pt idx="194">
                  <c:v>387.09103975841998</c:v>
                </c:pt>
                <c:pt idx="195">
                  <c:v>380.188569754767</c:v>
                </c:pt>
                <c:pt idx="196">
                  <c:v>382.83217422590002</c:v>
                </c:pt>
                <c:pt idx="197">
                  <c:v>383.41454538202902</c:v>
                </c:pt>
                <c:pt idx="198">
                  <c:v>384.72240237934398</c:v>
                </c:pt>
                <c:pt idx="199">
                  <c:v>364.89322125085403</c:v>
                </c:pt>
                <c:pt idx="200">
                  <c:v>349.63168447477699</c:v>
                </c:pt>
                <c:pt idx="201">
                  <c:v>341.07123514785002</c:v>
                </c:pt>
                <c:pt idx="202">
                  <c:v>339.33461583698301</c:v>
                </c:pt>
                <c:pt idx="203">
                  <c:v>358.77407451322301</c:v>
                </c:pt>
                <c:pt idx="204">
                  <c:v>351.04690526752199</c:v>
                </c:pt>
                <c:pt idx="205">
                  <c:v>353.35690704659999</c:v>
                </c:pt>
                <c:pt idx="206">
                  <c:v>357.20345334023801</c:v>
                </c:pt>
                <c:pt idx="207">
                  <c:v>359.47387356704797</c:v>
                </c:pt>
                <c:pt idx="208">
                  <c:v>353.625593800986</c:v>
                </c:pt>
                <c:pt idx="209">
                  <c:v>354.127440678364</c:v>
                </c:pt>
                <c:pt idx="210">
                  <c:v>354.36229009997999</c:v>
                </c:pt>
                <c:pt idx="211">
                  <c:v>348.08122538258601</c:v>
                </c:pt>
                <c:pt idx="212">
                  <c:v>354.45244328739102</c:v>
                </c:pt>
                <c:pt idx="213">
                  <c:v>360.349926716146</c:v>
                </c:pt>
                <c:pt idx="214">
                  <c:v>366.41946542795301</c:v>
                </c:pt>
                <c:pt idx="215">
                  <c:v>368.19130811528498</c:v>
                </c:pt>
                <c:pt idx="216">
                  <c:v>368.53570145183801</c:v>
                </c:pt>
                <c:pt idx="217">
                  <c:v>371.21227759447601</c:v>
                </c:pt>
                <c:pt idx="218">
                  <c:v>370.84455552895702</c:v>
                </c:pt>
                <c:pt idx="219">
                  <c:v>372.255156730838</c:v>
                </c:pt>
                <c:pt idx="220">
                  <c:v>376.63144772806299</c:v>
                </c:pt>
                <c:pt idx="221">
                  <c:v>376.52106484700499</c:v>
                </c:pt>
                <c:pt idx="222">
                  <c:v>374.13456439385402</c:v>
                </c:pt>
                <c:pt idx="223">
                  <c:v>374.681522077068</c:v>
                </c:pt>
                <c:pt idx="224">
                  <c:v>378.83561873510803</c:v>
                </c:pt>
                <c:pt idx="225">
                  <c:v>380.20349463424299</c:v>
                </c:pt>
                <c:pt idx="226">
                  <c:v>390.52843722758502</c:v>
                </c:pt>
                <c:pt idx="227">
                  <c:v>392.60910205548601</c:v>
                </c:pt>
                <c:pt idx="228">
                  <c:v>393.31645323264701</c:v>
                </c:pt>
                <c:pt idx="229">
                  <c:v>395.54538087697398</c:v>
                </c:pt>
                <c:pt idx="230">
                  <c:v>397.12072108712903</c:v>
                </c:pt>
                <c:pt idx="231">
                  <c:v>396.58172922670599</c:v>
                </c:pt>
                <c:pt idx="232">
                  <c:v>396.63999184171001</c:v>
                </c:pt>
                <c:pt idx="233">
                  <c:v>390.39193694977502</c:v>
                </c:pt>
                <c:pt idx="234">
                  <c:v>389.91237520011498</c:v>
                </c:pt>
                <c:pt idx="235">
                  <c:v>385.35504395473203</c:v>
                </c:pt>
                <c:pt idx="236">
                  <c:v>385.60010421364802</c:v>
                </c:pt>
                <c:pt idx="237">
                  <c:v>391.21152192845</c:v>
                </c:pt>
                <c:pt idx="238">
                  <c:v>390.69028949675601</c:v>
                </c:pt>
                <c:pt idx="239">
                  <c:v>392.37236633615402</c:v>
                </c:pt>
                <c:pt idx="240">
                  <c:v>390.35747384890999</c:v>
                </c:pt>
                <c:pt idx="241">
                  <c:v>390.472960756227</c:v>
                </c:pt>
                <c:pt idx="242">
                  <c:v>392.04476463821902</c:v>
                </c:pt>
                <c:pt idx="243">
                  <c:v>392.23194398041801</c:v>
                </c:pt>
                <c:pt idx="244">
                  <c:v>390.98049548634299</c:v>
                </c:pt>
                <c:pt idx="245">
                  <c:v>394.27896627081799</c:v>
                </c:pt>
                <c:pt idx="246">
                  <c:v>394.87761638788402</c:v>
                </c:pt>
                <c:pt idx="247">
                  <c:v>396.394897655504</c:v>
                </c:pt>
                <c:pt idx="248">
                  <c:v>395.93315273826499</c:v>
                </c:pt>
                <c:pt idx="249">
                  <c:v>395.48478980069501</c:v>
                </c:pt>
                <c:pt idx="250">
                  <c:v>390.67821316431099</c:v>
                </c:pt>
                <c:pt idx="251">
                  <c:v>393.136131387837</c:v>
                </c:pt>
                <c:pt idx="252">
                  <c:v>390.96963651979001</c:v>
                </c:pt>
                <c:pt idx="253">
                  <c:v>393.43582587511497</c:v>
                </c:pt>
                <c:pt idx="254">
                  <c:v>393.21374130533502</c:v>
                </c:pt>
                <c:pt idx="255">
                  <c:v>392.88701670468902</c:v>
                </c:pt>
                <c:pt idx="256">
                  <c:v>395.08298438962498</c:v>
                </c:pt>
                <c:pt idx="257">
                  <c:v>399.69494918124599</c:v>
                </c:pt>
                <c:pt idx="258">
                  <c:v>400.300394579814</c:v>
                </c:pt>
                <c:pt idx="259">
                  <c:v>400.83343142286299</c:v>
                </c:pt>
                <c:pt idx="260">
                  <c:v>403.775367592713</c:v>
                </c:pt>
                <c:pt idx="261">
                  <c:v>404.78490429061901</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B556-494A-A969-20A3CFB906E9}"/>
            </c:ext>
          </c:extLst>
        </c:ser>
        <c:ser>
          <c:idx val="2"/>
          <c:order val="2"/>
          <c:tx>
            <c:strRef>
              <c:f>Sheet1!$D$1</c:f>
              <c:strCache>
                <c:ptCount val="1"/>
                <c:pt idx="0">
                  <c:v>Annotations</c:v>
                </c:pt>
              </c:strCache>
            </c:strRef>
          </c:tx>
          <c:spPr>
            <a:ln>
              <a:noFill/>
            </a:ln>
          </c:spPr>
          <c:marker>
            <c:symbol val="none"/>
          </c:marker>
          <c:cat>
            <c:numRef>
              <c:f>Sheet1!$A$2:$A$263</c:f>
              <c:numCache>
                <c:formatCode>m/d/yyyy</c:formatCode>
                <c:ptCount val="262"/>
                <c:pt idx="0">
                  <c:v>45473</c:v>
                </c:pt>
                <c:pt idx="1">
                  <c:v>45474</c:v>
                </c:pt>
                <c:pt idx="2">
                  <c:v>45475</c:v>
                </c:pt>
                <c:pt idx="3">
                  <c:v>45476</c:v>
                </c:pt>
                <c:pt idx="4">
                  <c:v>45477</c:v>
                </c:pt>
                <c:pt idx="5">
                  <c:v>45478</c:v>
                </c:pt>
                <c:pt idx="6">
                  <c:v>45481</c:v>
                </c:pt>
                <c:pt idx="7">
                  <c:v>45482</c:v>
                </c:pt>
                <c:pt idx="8">
                  <c:v>45483</c:v>
                </c:pt>
                <c:pt idx="9">
                  <c:v>45484</c:v>
                </c:pt>
                <c:pt idx="10">
                  <c:v>45485</c:v>
                </c:pt>
                <c:pt idx="11">
                  <c:v>45488</c:v>
                </c:pt>
                <c:pt idx="12">
                  <c:v>45489</c:v>
                </c:pt>
                <c:pt idx="13">
                  <c:v>45490</c:v>
                </c:pt>
                <c:pt idx="14">
                  <c:v>45491</c:v>
                </c:pt>
                <c:pt idx="15">
                  <c:v>45492</c:v>
                </c:pt>
                <c:pt idx="16">
                  <c:v>45495</c:v>
                </c:pt>
                <c:pt idx="17">
                  <c:v>45496</c:v>
                </c:pt>
                <c:pt idx="18">
                  <c:v>45497</c:v>
                </c:pt>
                <c:pt idx="19">
                  <c:v>45498</c:v>
                </c:pt>
                <c:pt idx="20">
                  <c:v>45499</c:v>
                </c:pt>
                <c:pt idx="21">
                  <c:v>45502</c:v>
                </c:pt>
                <c:pt idx="22">
                  <c:v>45503</c:v>
                </c:pt>
                <c:pt idx="23">
                  <c:v>45504</c:v>
                </c:pt>
                <c:pt idx="24">
                  <c:v>45505</c:v>
                </c:pt>
                <c:pt idx="25">
                  <c:v>45506</c:v>
                </c:pt>
                <c:pt idx="26">
                  <c:v>45509</c:v>
                </c:pt>
                <c:pt idx="27">
                  <c:v>45510</c:v>
                </c:pt>
                <c:pt idx="28">
                  <c:v>45511</c:v>
                </c:pt>
                <c:pt idx="29">
                  <c:v>45512</c:v>
                </c:pt>
                <c:pt idx="30">
                  <c:v>45513</c:v>
                </c:pt>
                <c:pt idx="31">
                  <c:v>45516</c:v>
                </c:pt>
                <c:pt idx="32">
                  <c:v>45517</c:v>
                </c:pt>
                <c:pt idx="33">
                  <c:v>45518</c:v>
                </c:pt>
                <c:pt idx="34">
                  <c:v>45519</c:v>
                </c:pt>
                <c:pt idx="35">
                  <c:v>45520</c:v>
                </c:pt>
                <c:pt idx="36">
                  <c:v>45523</c:v>
                </c:pt>
                <c:pt idx="37">
                  <c:v>45524</c:v>
                </c:pt>
                <c:pt idx="38">
                  <c:v>45525</c:v>
                </c:pt>
                <c:pt idx="39">
                  <c:v>45526</c:v>
                </c:pt>
                <c:pt idx="40">
                  <c:v>45527</c:v>
                </c:pt>
                <c:pt idx="41">
                  <c:v>45530</c:v>
                </c:pt>
                <c:pt idx="42">
                  <c:v>45531</c:v>
                </c:pt>
                <c:pt idx="43">
                  <c:v>45532</c:v>
                </c:pt>
                <c:pt idx="44">
                  <c:v>45533</c:v>
                </c:pt>
                <c:pt idx="45">
                  <c:v>45534</c:v>
                </c:pt>
                <c:pt idx="46">
                  <c:v>45537</c:v>
                </c:pt>
                <c:pt idx="47">
                  <c:v>45538</c:v>
                </c:pt>
                <c:pt idx="48">
                  <c:v>45539</c:v>
                </c:pt>
                <c:pt idx="49">
                  <c:v>45540</c:v>
                </c:pt>
                <c:pt idx="50">
                  <c:v>45541</c:v>
                </c:pt>
                <c:pt idx="51">
                  <c:v>45544</c:v>
                </c:pt>
                <c:pt idx="52">
                  <c:v>45545</c:v>
                </c:pt>
                <c:pt idx="53">
                  <c:v>45546</c:v>
                </c:pt>
                <c:pt idx="54">
                  <c:v>45547</c:v>
                </c:pt>
                <c:pt idx="55">
                  <c:v>45548</c:v>
                </c:pt>
                <c:pt idx="56">
                  <c:v>45551</c:v>
                </c:pt>
                <c:pt idx="57">
                  <c:v>45552</c:v>
                </c:pt>
                <c:pt idx="58">
                  <c:v>45553</c:v>
                </c:pt>
                <c:pt idx="59">
                  <c:v>45554</c:v>
                </c:pt>
                <c:pt idx="60">
                  <c:v>45555</c:v>
                </c:pt>
                <c:pt idx="61">
                  <c:v>45558</c:v>
                </c:pt>
                <c:pt idx="62">
                  <c:v>45559</c:v>
                </c:pt>
                <c:pt idx="63">
                  <c:v>45560</c:v>
                </c:pt>
                <c:pt idx="64">
                  <c:v>45561</c:v>
                </c:pt>
                <c:pt idx="65">
                  <c:v>45562</c:v>
                </c:pt>
                <c:pt idx="66">
                  <c:v>45565</c:v>
                </c:pt>
                <c:pt idx="67">
                  <c:v>45566</c:v>
                </c:pt>
                <c:pt idx="68">
                  <c:v>45567</c:v>
                </c:pt>
                <c:pt idx="69">
                  <c:v>45568</c:v>
                </c:pt>
                <c:pt idx="70">
                  <c:v>45569</c:v>
                </c:pt>
                <c:pt idx="71">
                  <c:v>45572</c:v>
                </c:pt>
                <c:pt idx="72">
                  <c:v>45573</c:v>
                </c:pt>
                <c:pt idx="73">
                  <c:v>45574</c:v>
                </c:pt>
                <c:pt idx="74">
                  <c:v>45575</c:v>
                </c:pt>
                <c:pt idx="75">
                  <c:v>45576</c:v>
                </c:pt>
                <c:pt idx="76">
                  <c:v>45579</c:v>
                </c:pt>
                <c:pt idx="77">
                  <c:v>45580</c:v>
                </c:pt>
                <c:pt idx="78">
                  <c:v>45581</c:v>
                </c:pt>
                <c:pt idx="79">
                  <c:v>45582</c:v>
                </c:pt>
                <c:pt idx="80">
                  <c:v>45583</c:v>
                </c:pt>
                <c:pt idx="81">
                  <c:v>45586</c:v>
                </c:pt>
                <c:pt idx="82">
                  <c:v>45587</c:v>
                </c:pt>
                <c:pt idx="83">
                  <c:v>45588</c:v>
                </c:pt>
                <c:pt idx="84">
                  <c:v>45589</c:v>
                </c:pt>
                <c:pt idx="85">
                  <c:v>45590</c:v>
                </c:pt>
                <c:pt idx="86">
                  <c:v>45593</c:v>
                </c:pt>
                <c:pt idx="87">
                  <c:v>45594</c:v>
                </c:pt>
                <c:pt idx="88">
                  <c:v>45595</c:v>
                </c:pt>
                <c:pt idx="89">
                  <c:v>45596</c:v>
                </c:pt>
                <c:pt idx="90">
                  <c:v>45597</c:v>
                </c:pt>
                <c:pt idx="91">
                  <c:v>45600</c:v>
                </c:pt>
                <c:pt idx="92">
                  <c:v>45601</c:v>
                </c:pt>
                <c:pt idx="93">
                  <c:v>45602</c:v>
                </c:pt>
                <c:pt idx="94">
                  <c:v>45603</c:v>
                </c:pt>
                <c:pt idx="95">
                  <c:v>45604</c:v>
                </c:pt>
                <c:pt idx="96">
                  <c:v>45607</c:v>
                </c:pt>
                <c:pt idx="97">
                  <c:v>45608</c:v>
                </c:pt>
                <c:pt idx="98">
                  <c:v>45609</c:v>
                </c:pt>
                <c:pt idx="99">
                  <c:v>45610</c:v>
                </c:pt>
                <c:pt idx="100">
                  <c:v>45611</c:v>
                </c:pt>
                <c:pt idx="101">
                  <c:v>45614</c:v>
                </c:pt>
                <c:pt idx="102">
                  <c:v>45615</c:v>
                </c:pt>
                <c:pt idx="103">
                  <c:v>45616</c:v>
                </c:pt>
                <c:pt idx="104">
                  <c:v>45617</c:v>
                </c:pt>
                <c:pt idx="105">
                  <c:v>45618</c:v>
                </c:pt>
                <c:pt idx="106">
                  <c:v>45621</c:v>
                </c:pt>
                <c:pt idx="107">
                  <c:v>45622</c:v>
                </c:pt>
                <c:pt idx="108">
                  <c:v>45623</c:v>
                </c:pt>
                <c:pt idx="109">
                  <c:v>45624</c:v>
                </c:pt>
                <c:pt idx="110">
                  <c:v>45625</c:v>
                </c:pt>
                <c:pt idx="111">
                  <c:v>45628</c:v>
                </c:pt>
                <c:pt idx="112">
                  <c:v>45629</c:v>
                </c:pt>
                <c:pt idx="113">
                  <c:v>45630</c:v>
                </c:pt>
                <c:pt idx="114">
                  <c:v>45631</c:v>
                </c:pt>
                <c:pt idx="115">
                  <c:v>45632</c:v>
                </c:pt>
                <c:pt idx="116">
                  <c:v>45635</c:v>
                </c:pt>
                <c:pt idx="117">
                  <c:v>45636</c:v>
                </c:pt>
                <c:pt idx="118">
                  <c:v>45637</c:v>
                </c:pt>
                <c:pt idx="119">
                  <c:v>45638</c:v>
                </c:pt>
                <c:pt idx="120">
                  <c:v>45639</c:v>
                </c:pt>
                <c:pt idx="121">
                  <c:v>45642</c:v>
                </c:pt>
                <c:pt idx="122">
                  <c:v>45643</c:v>
                </c:pt>
                <c:pt idx="123">
                  <c:v>45644</c:v>
                </c:pt>
                <c:pt idx="124">
                  <c:v>45645</c:v>
                </c:pt>
                <c:pt idx="125">
                  <c:v>45646</c:v>
                </c:pt>
                <c:pt idx="126">
                  <c:v>45649</c:v>
                </c:pt>
                <c:pt idx="127">
                  <c:v>45650</c:v>
                </c:pt>
                <c:pt idx="128">
                  <c:v>45651</c:v>
                </c:pt>
                <c:pt idx="129">
                  <c:v>45652</c:v>
                </c:pt>
                <c:pt idx="130">
                  <c:v>45653</c:v>
                </c:pt>
                <c:pt idx="131">
                  <c:v>45656</c:v>
                </c:pt>
                <c:pt idx="132">
                  <c:v>45657</c:v>
                </c:pt>
                <c:pt idx="133">
                  <c:v>45658</c:v>
                </c:pt>
                <c:pt idx="134">
                  <c:v>45659</c:v>
                </c:pt>
                <c:pt idx="135">
                  <c:v>45660</c:v>
                </c:pt>
                <c:pt idx="136">
                  <c:v>45663</c:v>
                </c:pt>
                <c:pt idx="137">
                  <c:v>45664</c:v>
                </c:pt>
                <c:pt idx="138">
                  <c:v>45665</c:v>
                </c:pt>
                <c:pt idx="139">
                  <c:v>45666</c:v>
                </c:pt>
                <c:pt idx="140">
                  <c:v>45667</c:v>
                </c:pt>
                <c:pt idx="141">
                  <c:v>45670</c:v>
                </c:pt>
                <c:pt idx="142">
                  <c:v>45671</c:v>
                </c:pt>
                <c:pt idx="143">
                  <c:v>45672</c:v>
                </c:pt>
                <c:pt idx="144">
                  <c:v>45673</c:v>
                </c:pt>
                <c:pt idx="145">
                  <c:v>45674</c:v>
                </c:pt>
                <c:pt idx="146">
                  <c:v>45677</c:v>
                </c:pt>
                <c:pt idx="147">
                  <c:v>45678</c:v>
                </c:pt>
                <c:pt idx="148">
                  <c:v>45679</c:v>
                </c:pt>
                <c:pt idx="149">
                  <c:v>45680</c:v>
                </c:pt>
                <c:pt idx="150">
                  <c:v>45681</c:v>
                </c:pt>
                <c:pt idx="151">
                  <c:v>45684</c:v>
                </c:pt>
                <c:pt idx="152">
                  <c:v>45685</c:v>
                </c:pt>
                <c:pt idx="153">
                  <c:v>45686</c:v>
                </c:pt>
                <c:pt idx="154">
                  <c:v>45687</c:v>
                </c:pt>
                <c:pt idx="155">
                  <c:v>45688</c:v>
                </c:pt>
                <c:pt idx="156">
                  <c:v>45691</c:v>
                </c:pt>
                <c:pt idx="157">
                  <c:v>45692</c:v>
                </c:pt>
                <c:pt idx="158">
                  <c:v>45693</c:v>
                </c:pt>
                <c:pt idx="159">
                  <c:v>45694</c:v>
                </c:pt>
                <c:pt idx="160">
                  <c:v>45695</c:v>
                </c:pt>
                <c:pt idx="161">
                  <c:v>45698</c:v>
                </c:pt>
                <c:pt idx="162">
                  <c:v>45699</c:v>
                </c:pt>
                <c:pt idx="163">
                  <c:v>45700</c:v>
                </c:pt>
                <c:pt idx="164">
                  <c:v>45701</c:v>
                </c:pt>
                <c:pt idx="165">
                  <c:v>45702</c:v>
                </c:pt>
                <c:pt idx="166">
                  <c:v>45705</c:v>
                </c:pt>
                <c:pt idx="167">
                  <c:v>45706</c:v>
                </c:pt>
                <c:pt idx="168">
                  <c:v>45707</c:v>
                </c:pt>
                <c:pt idx="169">
                  <c:v>45708</c:v>
                </c:pt>
                <c:pt idx="170">
                  <c:v>45709</c:v>
                </c:pt>
                <c:pt idx="171">
                  <c:v>45712</c:v>
                </c:pt>
                <c:pt idx="172">
                  <c:v>45713</c:v>
                </c:pt>
                <c:pt idx="173">
                  <c:v>45714</c:v>
                </c:pt>
                <c:pt idx="174">
                  <c:v>45715</c:v>
                </c:pt>
                <c:pt idx="175">
                  <c:v>45716</c:v>
                </c:pt>
                <c:pt idx="176">
                  <c:v>45719</c:v>
                </c:pt>
                <c:pt idx="177">
                  <c:v>45720</c:v>
                </c:pt>
                <c:pt idx="178">
                  <c:v>45721</c:v>
                </c:pt>
                <c:pt idx="179">
                  <c:v>45722</c:v>
                </c:pt>
                <c:pt idx="180">
                  <c:v>45723</c:v>
                </c:pt>
                <c:pt idx="181">
                  <c:v>45726</c:v>
                </c:pt>
                <c:pt idx="182">
                  <c:v>45727</c:v>
                </c:pt>
                <c:pt idx="183">
                  <c:v>45728</c:v>
                </c:pt>
                <c:pt idx="184">
                  <c:v>45729</c:v>
                </c:pt>
                <c:pt idx="185">
                  <c:v>45730</c:v>
                </c:pt>
                <c:pt idx="186">
                  <c:v>45733</c:v>
                </c:pt>
                <c:pt idx="187">
                  <c:v>45734</c:v>
                </c:pt>
                <c:pt idx="188">
                  <c:v>45735</c:v>
                </c:pt>
                <c:pt idx="189">
                  <c:v>45736</c:v>
                </c:pt>
                <c:pt idx="190">
                  <c:v>45737</c:v>
                </c:pt>
                <c:pt idx="191">
                  <c:v>45740</c:v>
                </c:pt>
                <c:pt idx="192">
                  <c:v>45741</c:v>
                </c:pt>
                <c:pt idx="193">
                  <c:v>45742</c:v>
                </c:pt>
                <c:pt idx="194">
                  <c:v>45743</c:v>
                </c:pt>
                <c:pt idx="195">
                  <c:v>45744</c:v>
                </c:pt>
                <c:pt idx="196">
                  <c:v>45747</c:v>
                </c:pt>
                <c:pt idx="197">
                  <c:v>45748</c:v>
                </c:pt>
                <c:pt idx="198">
                  <c:v>45749</c:v>
                </c:pt>
                <c:pt idx="199">
                  <c:v>45750</c:v>
                </c:pt>
                <c:pt idx="200">
                  <c:v>45751</c:v>
                </c:pt>
                <c:pt idx="201">
                  <c:v>45754</c:v>
                </c:pt>
                <c:pt idx="202">
                  <c:v>45755</c:v>
                </c:pt>
                <c:pt idx="203">
                  <c:v>45756</c:v>
                </c:pt>
                <c:pt idx="204">
                  <c:v>45757</c:v>
                </c:pt>
                <c:pt idx="205">
                  <c:v>45758</c:v>
                </c:pt>
                <c:pt idx="206">
                  <c:v>45761</c:v>
                </c:pt>
                <c:pt idx="207">
                  <c:v>45762</c:v>
                </c:pt>
                <c:pt idx="208">
                  <c:v>45763</c:v>
                </c:pt>
                <c:pt idx="209">
                  <c:v>45764</c:v>
                </c:pt>
                <c:pt idx="210">
                  <c:v>45765</c:v>
                </c:pt>
                <c:pt idx="211">
                  <c:v>45768</c:v>
                </c:pt>
                <c:pt idx="212">
                  <c:v>45769</c:v>
                </c:pt>
                <c:pt idx="213">
                  <c:v>45770</c:v>
                </c:pt>
                <c:pt idx="214">
                  <c:v>45771</c:v>
                </c:pt>
                <c:pt idx="215">
                  <c:v>45772</c:v>
                </c:pt>
                <c:pt idx="216">
                  <c:v>45775</c:v>
                </c:pt>
                <c:pt idx="217">
                  <c:v>45776</c:v>
                </c:pt>
                <c:pt idx="218">
                  <c:v>45777</c:v>
                </c:pt>
                <c:pt idx="219">
                  <c:v>45778</c:v>
                </c:pt>
                <c:pt idx="220">
                  <c:v>45779</c:v>
                </c:pt>
                <c:pt idx="221">
                  <c:v>45782</c:v>
                </c:pt>
                <c:pt idx="222">
                  <c:v>45783</c:v>
                </c:pt>
                <c:pt idx="223">
                  <c:v>45784</c:v>
                </c:pt>
                <c:pt idx="224">
                  <c:v>45785</c:v>
                </c:pt>
                <c:pt idx="225">
                  <c:v>45786</c:v>
                </c:pt>
                <c:pt idx="226">
                  <c:v>45789</c:v>
                </c:pt>
                <c:pt idx="227">
                  <c:v>45790</c:v>
                </c:pt>
                <c:pt idx="228">
                  <c:v>45791</c:v>
                </c:pt>
                <c:pt idx="229">
                  <c:v>45792</c:v>
                </c:pt>
                <c:pt idx="230">
                  <c:v>45793</c:v>
                </c:pt>
                <c:pt idx="231">
                  <c:v>45796</c:v>
                </c:pt>
                <c:pt idx="232">
                  <c:v>45797</c:v>
                </c:pt>
                <c:pt idx="233">
                  <c:v>45798</c:v>
                </c:pt>
                <c:pt idx="234">
                  <c:v>45799</c:v>
                </c:pt>
                <c:pt idx="235">
                  <c:v>45800</c:v>
                </c:pt>
                <c:pt idx="236">
                  <c:v>45803</c:v>
                </c:pt>
                <c:pt idx="237">
                  <c:v>45804</c:v>
                </c:pt>
                <c:pt idx="238">
                  <c:v>45805</c:v>
                </c:pt>
                <c:pt idx="239">
                  <c:v>45806</c:v>
                </c:pt>
                <c:pt idx="240">
                  <c:v>45807</c:v>
                </c:pt>
                <c:pt idx="241">
                  <c:v>45810</c:v>
                </c:pt>
                <c:pt idx="242">
                  <c:v>45811</c:v>
                </c:pt>
                <c:pt idx="243">
                  <c:v>45812</c:v>
                </c:pt>
                <c:pt idx="244">
                  <c:v>45813</c:v>
                </c:pt>
                <c:pt idx="245">
                  <c:v>45814</c:v>
                </c:pt>
                <c:pt idx="246">
                  <c:v>45817</c:v>
                </c:pt>
                <c:pt idx="247">
                  <c:v>45818</c:v>
                </c:pt>
                <c:pt idx="248">
                  <c:v>45819</c:v>
                </c:pt>
                <c:pt idx="249">
                  <c:v>45820</c:v>
                </c:pt>
                <c:pt idx="250">
                  <c:v>45821</c:v>
                </c:pt>
                <c:pt idx="251">
                  <c:v>45824</c:v>
                </c:pt>
                <c:pt idx="252">
                  <c:v>45825</c:v>
                </c:pt>
                <c:pt idx="253">
                  <c:v>45826</c:v>
                </c:pt>
                <c:pt idx="254">
                  <c:v>45827</c:v>
                </c:pt>
                <c:pt idx="255">
                  <c:v>45828</c:v>
                </c:pt>
                <c:pt idx="256">
                  <c:v>45831</c:v>
                </c:pt>
                <c:pt idx="257">
                  <c:v>45832</c:v>
                </c:pt>
                <c:pt idx="258">
                  <c:v>45833</c:v>
                </c:pt>
                <c:pt idx="259">
                  <c:v>45834</c:v>
                </c:pt>
                <c:pt idx="260">
                  <c:v>45835</c:v>
                </c:pt>
                <c:pt idx="261">
                  <c:v>45838</c:v>
                </c:pt>
              </c:numCache>
            </c:numRef>
          </c:cat>
          <c:val>
            <c:numRef>
              <c:f>Sheet1!$D$2:$D$263</c:f>
              <c:numCache>
                <c:formatCode>General</c:formatCode>
                <c:ptCount val="262"/>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B556-494A-A969-20A3CFB906E9}"/>
            </c:ext>
          </c:extLst>
        </c:ser>
        <c:dLbls>
          <c:showLegendKey val="0"/>
          <c:showVal val="0"/>
          <c:showCatName val="0"/>
          <c:showSerName val="0"/>
          <c:showPercent val="0"/>
          <c:showBubbleSize val="0"/>
        </c:dLbls>
        <c:marker val="1"/>
        <c:smooth val="0"/>
        <c:axId val="2079027976"/>
        <c:axId val="2079031016"/>
      </c:lineChart>
      <c:dateAx>
        <c:axId val="2079027976"/>
        <c:scaling>
          <c:orientation val="minMax"/>
        </c:scaling>
        <c:delete val="0"/>
        <c:axPos val="b"/>
        <c:numFmt formatCode="mmm\ d" sourceLinked="0"/>
        <c:majorTickMark val="none"/>
        <c:minorTickMark val="none"/>
        <c:tickLblPos val="nextTo"/>
        <c:spPr>
          <a:solidFill>
            <a:schemeClr val="bg1"/>
          </a:solidFill>
          <a:ln w="6350">
            <a:solidFill>
              <a:schemeClr val="tx1"/>
            </a:solidFill>
          </a:ln>
        </c:spPr>
        <c:txPr>
          <a:bodyPr/>
          <a:lstStyle/>
          <a:p>
            <a:pPr>
              <a:defRPr sz="800" smtId="4294967295"/>
            </a:pPr>
            <a:endParaRPr lang="en-US"/>
          </a:p>
        </c:txPr>
        <c:crossAx val="2079031016"/>
        <c:crosses val="autoZero"/>
        <c:auto val="0"/>
        <c:lblOffset val="100"/>
        <c:baseTimeUnit val="days"/>
        <c:majorUnit val="3"/>
        <c:majorTimeUnit val="months"/>
      </c:dateAx>
      <c:valAx>
        <c:axId val="2079031016"/>
        <c:scaling>
          <c:orientation val="minMax"/>
          <c:max val="440"/>
          <c:min val="280"/>
        </c:scaling>
        <c:delete val="0"/>
        <c:axPos val="l"/>
        <c:numFmt formatCode="#,##0" sourceLinked="0"/>
        <c:majorTickMark val="none"/>
        <c:minorTickMark val="none"/>
        <c:tickLblPos val="nextTo"/>
        <c:spPr>
          <a:ln w="6350">
            <a:solidFill>
              <a:schemeClr val="tx1"/>
            </a:solidFill>
          </a:ln>
        </c:spPr>
        <c:txPr>
          <a:bodyPr/>
          <a:lstStyle/>
          <a:p>
            <a:pPr>
              <a:defRPr sz="800" smtId="4294967295"/>
            </a:pPr>
            <a:endParaRPr lang="en-US"/>
          </a:p>
        </c:txPr>
        <c:crossAx val="2079027976"/>
        <c:crosses val="autoZero"/>
        <c:crossBetween val="midCat"/>
        <c:majorUnit val="20"/>
      </c:valAx>
    </c:plotArea>
    <c:plotVisOnly val="1"/>
    <c:dispBlanksAs val="gap"/>
    <c:showDLblsOverMax val="0"/>
  </c:chart>
  <c:txPr>
    <a:bodyPr/>
    <a:lstStyle/>
    <a:p>
      <a:pPr>
        <a:defRPr sz="1800" smtId="4294967295"/>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402736604213715E-2"/>
          <c:y val="0.22830556333065033"/>
          <c:w val="0.86077481508255005"/>
          <c:h val="0.57884353399276733"/>
        </c:manualLayout>
      </c:layout>
      <c:areaChart>
        <c:grouping val="standard"/>
        <c:varyColors val="0"/>
        <c:ser>
          <c:idx val="2"/>
          <c:order val="2"/>
          <c:tx>
            <c:strRef>
              <c:f>Sheet1!$D$1</c:f>
              <c:strCache>
                <c:ptCount val="1"/>
                <c:pt idx="0">
                  <c:v>blue area</c:v>
                </c:pt>
              </c:strCache>
            </c:strRef>
          </c:tx>
          <c:spPr>
            <a:solidFill>
              <a:schemeClr val="accent1">
                <a:lumMod val="20000"/>
                <a:lumOff val="80000"/>
              </a:schemeClr>
            </a:solidFill>
          </c:spPr>
          <c:cat>
            <c:numRef>
              <c:f>Sheet1!$A$2:$A$308</c:f>
              <c:numCache>
                <c:formatCode>m/d/yyyy</c:formatCode>
                <c:ptCount val="307"/>
                <c:pt idx="0">
                  <c:v>36525</c:v>
                </c:pt>
                <c:pt idx="1">
                  <c:v>36556</c:v>
                </c:pt>
                <c:pt idx="2">
                  <c:v>36585</c:v>
                </c:pt>
                <c:pt idx="3">
                  <c:v>36616</c:v>
                </c:pt>
                <c:pt idx="4">
                  <c:v>36646</c:v>
                </c:pt>
                <c:pt idx="5">
                  <c:v>36677</c:v>
                </c:pt>
                <c:pt idx="6">
                  <c:v>36707</c:v>
                </c:pt>
                <c:pt idx="7">
                  <c:v>36738</c:v>
                </c:pt>
                <c:pt idx="8">
                  <c:v>36769</c:v>
                </c:pt>
                <c:pt idx="9">
                  <c:v>36799</c:v>
                </c:pt>
                <c:pt idx="10">
                  <c:v>36830</c:v>
                </c:pt>
                <c:pt idx="11">
                  <c:v>36860</c:v>
                </c:pt>
                <c:pt idx="12">
                  <c:v>36891</c:v>
                </c:pt>
                <c:pt idx="13">
                  <c:v>36922</c:v>
                </c:pt>
                <c:pt idx="14">
                  <c:v>36950</c:v>
                </c:pt>
                <c:pt idx="15">
                  <c:v>36981</c:v>
                </c:pt>
                <c:pt idx="16">
                  <c:v>37011</c:v>
                </c:pt>
                <c:pt idx="17">
                  <c:v>37042</c:v>
                </c:pt>
                <c:pt idx="18">
                  <c:v>37072</c:v>
                </c:pt>
                <c:pt idx="19">
                  <c:v>37103</c:v>
                </c:pt>
                <c:pt idx="20">
                  <c:v>37134</c:v>
                </c:pt>
                <c:pt idx="21">
                  <c:v>37164</c:v>
                </c:pt>
                <c:pt idx="22">
                  <c:v>37195</c:v>
                </c:pt>
                <c:pt idx="23">
                  <c:v>37225</c:v>
                </c:pt>
                <c:pt idx="24">
                  <c:v>37256</c:v>
                </c:pt>
                <c:pt idx="25">
                  <c:v>37287</c:v>
                </c:pt>
                <c:pt idx="26">
                  <c:v>37315</c:v>
                </c:pt>
                <c:pt idx="27">
                  <c:v>37346</c:v>
                </c:pt>
                <c:pt idx="28">
                  <c:v>37376</c:v>
                </c:pt>
                <c:pt idx="29">
                  <c:v>37407</c:v>
                </c:pt>
                <c:pt idx="30">
                  <c:v>37437</c:v>
                </c:pt>
                <c:pt idx="31">
                  <c:v>37468</c:v>
                </c:pt>
                <c:pt idx="32">
                  <c:v>37499</c:v>
                </c:pt>
                <c:pt idx="33">
                  <c:v>37529</c:v>
                </c:pt>
                <c:pt idx="34">
                  <c:v>37560</c:v>
                </c:pt>
                <c:pt idx="35">
                  <c:v>37590</c:v>
                </c:pt>
                <c:pt idx="36">
                  <c:v>37621</c:v>
                </c:pt>
                <c:pt idx="37">
                  <c:v>37652</c:v>
                </c:pt>
                <c:pt idx="38">
                  <c:v>37680</c:v>
                </c:pt>
                <c:pt idx="39">
                  <c:v>37711</c:v>
                </c:pt>
                <c:pt idx="40">
                  <c:v>37741</c:v>
                </c:pt>
                <c:pt idx="41">
                  <c:v>37772</c:v>
                </c:pt>
                <c:pt idx="42">
                  <c:v>37802</c:v>
                </c:pt>
                <c:pt idx="43">
                  <c:v>37833</c:v>
                </c:pt>
                <c:pt idx="44">
                  <c:v>37864</c:v>
                </c:pt>
                <c:pt idx="45">
                  <c:v>37894</c:v>
                </c:pt>
                <c:pt idx="46">
                  <c:v>37925</c:v>
                </c:pt>
                <c:pt idx="47">
                  <c:v>37955</c:v>
                </c:pt>
                <c:pt idx="48">
                  <c:v>37986</c:v>
                </c:pt>
                <c:pt idx="49">
                  <c:v>38017</c:v>
                </c:pt>
                <c:pt idx="50">
                  <c:v>38046</c:v>
                </c:pt>
                <c:pt idx="51">
                  <c:v>38077</c:v>
                </c:pt>
                <c:pt idx="52">
                  <c:v>38107</c:v>
                </c:pt>
                <c:pt idx="53">
                  <c:v>38138</c:v>
                </c:pt>
                <c:pt idx="54">
                  <c:v>38168</c:v>
                </c:pt>
                <c:pt idx="55">
                  <c:v>38199</c:v>
                </c:pt>
                <c:pt idx="56">
                  <c:v>38230</c:v>
                </c:pt>
                <c:pt idx="57">
                  <c:v>38260</c:v>
                </c:pt>
                <c:pt idx="58">
                  <c:v>38291</c:v>
                </c:pt>
                <c:pt idx="59">
                  <c:v>38321</c:v>
                </c:pt>
                <c:pt idx="60">
                  <c:v>38352</c:v>
                </c:pt>
                <c:pt idx="61">
                  <c:v>38383</c:v>
                </c:pt>
                <c:pt idx="62">
                  <c:v>38411</c:v>
                </c:pt>
                <c:pt idx="63">
                  <c:v>38442</c:v>
                </c:pt>
                <c:pt idx="64">
                  <c:v>38472</c:v>
                </c:pt>
                <c:pt idx="65">
                  <c:v>38503</c:v>
                </c:pt>
                <c:pt idx="66">
                  <c:v>38533</c:v>
                </c:pt>
                <c:pt idx="67">
                  <c:v>38564</c:v>
                </c:pt>
                <c:pt idx="68">
                  <c:v>38595</c:v>
                </c:pt>
                <c:pt idx="69">
                  <c:v>38625</c:v>
                </c:pt>
                <c:pt idx="70">
                  <c:v>38656</c:v>
                </c:pt>
                <c:pt idx="71">
                  <c:v>38686</c:v>
                </c:pt>
                <c:pt idx="72">
                  <c:v>38717</c:v>
                </c:pt>
                <c:pt idx="73">
                  <c:v>38748</c:v>
                </c:pt>
                <c:pt idx="74">
                  <c:v>38776</c:v>
                </c:pt>
                <c:pt idx="75">
                  <c:v>38807</c:v>
                </c:pt>
                <c:pt idx="76">
                  <c:v>38837</c:v>
                </c:pt>
                <c:pt idx="77">
                  <c:v>38868</c:v>
                </c:pt>
                <c:pt idx="78">
                  <c:v>38898</c:v>
                </c:pt>
                <c:pt idx="79">
                  <c:v>38929</c:v>
                </c:pt>
                <c:pt idx="80">
                  <c:v>38960</c:v>
                </c:pt>
                <c:pt idx="81">
                  <c:v>38990</c:v>
                </c:pt>
                <c:pt idx="82">
                  <c:v>39021</c:v>
                </c:pt>
                <c:pt idx="83">
                  <c:v>39051</c:v>
                </c:pt>
                <c:pt idx="84">
                  <c:v>39082</c:v>
                </c:pt>
                <c:pt idx="85">
                  <c:v>39113</c:v>
                </c:pt>
                <c:pt idx="86">
                  <c:v>39141</c:v>
                </c:pt>
                <c:pt idx="87">
                  <c:v>39172</c:v>
                </c:pt>
                <c:pt idx="88">
                  <c:v>39202</c:v>
                </c:pt>
                <c:pt idx="89">
                  <c:v>39233</c:v>
                </c:pt>
                <c:pt idx="90">
                  <c:v>39263</c:v>
                </c:pt>
                <c:pt idx="91">
                  <c:v>39294</c:v>
                </c:pt>
                <c:pt idx="92">
                  <c:v>39325</c:v>
                </c:pt>
                <c:pt idx="93">
                  <c:v>39355</c:v>
                </c:pt>
                <c:pt idx="94">
                  <c:v>39386</c:v>
                </c:pt>
                <c:pt idx="95">
                  <c:v>39416</c:v>
                </c:pt>
                <c:pt idx="96">
                  <c:v>39447</c:v>
                </c:pt>
                <c:pt idx="97">
                  <c:v>39478</c:v>
                </c:pt>
                <c:pt idx="98">
                  <c:v>39507</c:v>
                </c:pt>
                <c:pt idx="99">
                  <c:v>39538</c:v>
                </c:pt>
                <c:pt idx="100">
                  <c:v>39568</c:v>
                </c:pt>
                <c:pt idx="101">
                  <c:v>39599</c:v>
                </c:pt>
                <c:pt idx="102">
                  <c:v>39629</c:v>
                </c:pt>
                <c:pt idx="103">
                  <c:v>39660</c:v>
                </c:pt>
                <c:pt idx="104">
                  <c:v>39691</c:v>
                </c:pt>
                <c:pt idx="105">
                  <c:v>39721</c:v>
                </c:pt>
                <c:pt idx="106">
                  <c:v>39752</c:v>
                </c:pt>
                <c:pt idx="107">
                  <c:v>39782</c:v>
                </c:pt>
                <c:pt idx="108">
                  <c:v>39813</c:v>
                </c:pt>
                <c:pt idx="109">
                  <c:v>39844</c:v>
                </c:pt>
                <c:pt idx="110">
                  <c:v>39872</c:v>
                </c:pt>
                <c:pt idx="111">
                  <c:v>39903</c:v>
                </c:pt>
                <c:pt idx="112">
                  <c:v>39933</c:v>
                </c:pt>
                <c:pt idx="113">
                  <c:v>39964</c:v>
                </c:pt>
                <c:pt idx="114">
                  <c:v>39994</c:v>
                </c:pt>
                <c:pt idx="115">
                  <c:v>40025</c:v>
                </c:pt>
                <c:pt idx="116">
                  <c:v>40056</c:v>
                </c:pt>
                <c:pt idx="117">
                  <c:v>40086</c:v>
                </c:pt>
                <c:pt idx="118">
                  <c:v>40117</c:v>
                </c:pt>
                <c:pt idx="119">
                  <c:v>40147</c:v>
                </c:pt>
                <c:pt idx="120">
                  <c:v>40178</c:v>
                </c:pt>
                <c:pt idx="121">
                  <c:v>40209</c:v>
                </c:pt>
                <c:pt idx="122">
                  <c:v>40237</c:v>
                </c:pt>
                <c:pt idx="123">
                  <c:v>40268</c:v>
                </c:pt>
                <c:pt idx="124">
                  <c:v>40298</c:v>
                </c:pt>
                <c:pt idx="125">
                  <c:v>40329</c:v>
                </c:pt>
                <c:pt idx="126">
                  <c:v>40359</c:v>
                </c:pt>
                <c:pt idx="127">
                  <c:v>40390</c:v>
                </c:pt>
                <c:pt idx="128">
                  <c:v>40421</c:v>
                </c:pt>
                <c:pt idx="129">
                  <c:v>40451</c:v>
                </c:pt>
                <c:pt idx="130">
                  <c:v>40482</c:v>
                </c:pt>
                <c:pt idx="131">
                  <c:v>40512</c:v>
                </c:pt>
                <c:pt idx="132">
                  <c:v>40543</c:v>
                </c:pt>
                <c:pt idx="133">
                  <c:v>40574</c:v>
                </c:pt>
                <c:pt idx="134">
                  <c:v>40602</c:v>
                </c:pt>
                <c:pt idx="135">
                  <c:v>40633</c:v>
                </c:pt>
                <c:pt idx="136">
                  <c:v>40663</c:v>
                </c:pt>
                <c:pt idx="137">
                  <c:v>40694</c:v>
                </c:pt>
                <c:pt idx="138">
                  <c:v>40724</c:v>
                </c:pt>
                <c:pt idx="139">
                  <c:v>40755</c:v>
                </c:pt>
                <c:pt idx="140">
                  <c:v>40786</c:v>
                </c:pt>
                <c:pt idx="141">
                  <c:v>40816</c:v>
                </c:pt>
                <c:pt idx="142">
                  <c:v>40847</c:v>
                </c:pt>
                <c:pt idx="143">
                  <c:v>40877</c:v>
                </c:pt>
                <c:pt idx="144">
                  <c:v>40908</c:v>
                </c:pt>
                <c:pt idx="145">
                  <c:v>40939</c:v>
                </c:pt>
                <c:pt idx="146">
                  <c:v>40968</c:v>
                </c:pt>
                <c:pt idx="147">
                  <c:v>40999</c:v>
                </c:pt>
                <c:pt idx="148">
                  <c:v>41029</c:v>
                </c:pt>
                <c:pt idx="149">
                  <c:v>41060</c:v>
                </c:pt>
                <c:pt idx="150">
                  <c:v>41090</c:v>
                </c:pt>
                <c:pt idx="151">
                  <c:v>41121</c:v>
                </c:pt>
                <c:pt idx="152">
                  <c:v>41152</c:v>
                </c:pt>
                <c:pt idx="153">
                  <c:v>41182</c:v>
                </c:pt>
                <c:pt idx="154">
                  <c:v>41213</c:v>
                </c:pt>
                <c:pt idx="155">
                  <c:v>41243</c:v>
                </c:pt>
                <c:pt idx="156">
                  <c:v>41274</c:v>
                </c:pt>
                <c:pt idx="157">
                  <c:v>41305</c:v>
                </c:pt>
                <c:pt idx="158">
                  <c:v>41333</c:v>
                </c:pt>
                <c:pt idx="159">
                  <c:v>41364</c:v>
                </c:pt>
                <c:pt idx="160">
                  <c:v>41394</c:v>
                </c:pt>
                <c:pt idx="161">
                  <c:v>41425</c:v>
                </c:pt>
                <c:pt idx="162">
                  <c:v>41455</c:v>
                </c:pt>
                <c:pt idx="163">
                  <c:v>41486</c:v>
                </c:pt>
                <c:pt idx="164">
                  <c:v>41517</c:v>
                </c:pt>
                <c:pt idx="165">
                  <c:v>41547</c:v>
                </c:pt>
                <c:pt idx="166">
                  <c:v>41578</c:v>
                </c:pt>
                <c:pt idx="167">
                  <c:v>41608</c:v>
                </c:pt>
                <c:pt idx="168">
                  <c:v>41639</c:v>
                </c:pt>
                <c:pt idx="169">
                  <c:v>41670</c:v>
                </c:pt>
                <c:pt idx="170">
                  <c:v>41698</c:v>
                </c:pt>
                <c:pt idx="171">
                  <c:v>41729</c:v>
                </c:pt>
                <c:pt idx="172">
                  <c:v>41759</c:v>
                </c:pt>
                <c:pt idx="173">
                  <c:v>41790</c:v>
                </c:pt>
                <c:pt idx="174">
                  <c:v>41820</c:v>
                </c:pt>
                <c:pt idx="175">
                  <c:v>41851</c:v>
                </c:pt>
                <c:pt idx="176">
                  <c:v>41882</c:v>
                </c:pt>
                <c:pt idx="177">
                  <c:v>41912</c:v>
                </c:pt>
                <c:pt idx="178">
                  <c:v>41943</c:v>
                </c:pt>
                <c:pt idx="179">
                  <c:v>41973</c:v>
                </c:pt>
                <c:pt idx="180">
                  <c:v>42004</c:v>
                </c:pt>
                <c:pt idx="181">
                  <c:v>42035</c:v>
                </c:pt>
                <c:pt idx="182">
                  <c:v>42063</c:v>
                </c:pt>
                <c:pt idx="183">
                  <c:v>42094</c:v>
                </c:pt>
                <c:pt idx="184">
                  <c:v>42124</c:v>
                </c:pt>
                <c:pt idx="185">
                  <c:v>42155</c:v>
                </c:pt>
                <c:pt idx="186">
                  <c:v>42185</c:v>
                </c:pt>
                <c:pt idx="187">
                  <c:v>42216</c:v>
                </c:pt>
                <c:pt idx="188">
                  <c:v>42247</c:v>
                </c:pt>
                <c:pt idx="189">
                  <c:v>42277</c:v>
                </c:pt>
                <c:pt idx="190">
                  <c:v>42308</c:v>
                </c:pt>
                <c:pt idx="191">
                  <c:v>42338</c:v>
                </c:pt>
                <c:pt idx="192">
                  <c:v>42369</c:v>
                </c:pt>
                <c:pt idx="193">
                  <c:v>42400</c:v>
                </c:pt>
                <c:pt idx="194">
                  <c:v>42429</c:v>
                </c:pt>
                <c:pt idx="195">
                  <c:v>42460</c:v>
                </c:pt>
                <c:pt idx="196">
                  <c:v>42490</c:v>
                </c:pt>
                <c:pt idx="197">
                  <c:v>42521</c:v>
                </c:pt>
                <c:pt idx="198">
                  <c:v>42551</c:v>
                </c:pt>
                <c:pt idx="199">
                  <c:v>42582</c:v>
                </c:pt>
                <c:pt idx="200">
                  <c:v>42613</c:v>
                </c:pt>
                <c:pt idx="201">
                  <c:v>42643</c:v>
                </c:pt>
                <c:pt idx="202">
                  <c:v>42674</c:v>
                </c:pt>
                <c:pt idx="203">
                  <c:v>42704</c:v>
                </c:pt>
                <c:pt idx="204">
                  <c:v>42735</c:v>
                </c:pt>
                <c:pt idx="205">
                  <c:v>42766</c:v>
                </c:pt>
                <c:pt idx="206">
                  <c:v>42794</c:v>
                </c:pt>
                <c:pt idx="207">
                  <c:v>42825</c:v>
                </c:pt>
                <c:pt idx="208">
                  <c:v>42855</c:v>
                </c:pt>
                <c:pt idx="209">
                  <c:v>42886</c:v>
                </c:pt>
                <c:pt idx="210">
                  <c:v>42916</c:v>
                </c:pt>
                <c:pt idx="211">
                  <c:v>42947</c:v>
                </c:pt>
                <c:pt idx="212">
                  <c:v>42978</c:v>
                </c:pt>
                <c:pt idx="213">
                  <c:v>43008</c:v>
                </c:pt>
                <c:pt idx="214">
                  <c:v>43039</c:v>
                </c:pt>
                <c:pt idx="215">
                  <c:v>43069</c:v>
                </c:pt>
                <c:pt idx="216">
                  <c:v>43100</c:v>
                </c:pt>
                <c:pt idx="217">
                  <c:v>43131</c:v>
                </c:pt>
                <c:pt idx="218">
                  <c:v>43159</c:v>
                </c:pt>
                <c:pt idx="219">
                  <c:v>43190</c:v>
                </c:pt>
                <c:pt idx="220">
                  <c:v>43220</c:v>
                </c:pt>
                <c:pt idx="221">
                  <c:v>43251</c:v>
                </c:pt>
                <c:pt idx="222">
                  <c:v>43281</c:v>
                </c:pt>
                <c:pt idx="223">
                  <c:v>43312</c:v>
                </c:pt>
                <c:pt idx="224">
                  <c:v>43343</c:v>
                </c:pt>
                <c:pt idx="225">
                  <c:v>43373</c:v>
                </c:pt>
                <c:pt idx="226">
                  <c:v>43404</c:v>
                </c:pt>
                <c:pt idx="227">
                  <c:v>43434</c:v>
                </c:pt>
                <c:pt idx="228">
                  <c:v>43465</c:v>
                </c:pt>
                <c:pt idx="229">
                  <c:v>43496</c:v>
                </c:pt>
                <c:pt idx="230">
                  <c:v>43524</c:v>
                </c:pt>
                <c:pt idx="231">
                  <c:v>43555</c:v>
                </c:pt>
                <c:pt idx="232">
                  <c:v>43585</c:v>
                </c:pt>
                <c:pt idx="233">
                  <c:v>43616</c:v>
                </c:pt>
                <c:pt idx="234">
                  <c:v>43646</c:v>
                </c:pt>
                <c:pt idx="235">
                  <c:v>43677</c:v>
                </c:pt>
                <c:pt idx="236">
                  <c:v>43708</c:v>
                </c:pt>
                <c:pt idx="237">
                  <c:v>43738</c:v>
                </c:pt>
                <c:pt idx="238">
                  <c:v>43769</c:v>
                </c:pt>
                <c:pt idx="239">
                  <c:v>43799</c:v>
                </c:pt>
                <c:pt idx="240">
                  <c:v>43830</c:v>
                </c:pt>
                <c:pt idx="241">
                  <c:v>43861</c:v>
                </c:pt>
                <c:pt idx="242">
                  <c:v>43890</c:v>
                </c:pt>
                <c:pt idx="243">
                  <c:v>43921</c:v>
                </c:pt>
                <c:pt idx="244">
                  <c:v>43951</c:v>
                </c:pt>
                <c:pt idx="245">
                  <c:v>43982</c:v>
                </c:pt>
                <c:pt idx="246">
                  <c:v>44012</c:v>
                </c:pt>
                <c:pt idx="247">
                  <c:v>44043</c:v>
                </c:pt>
                <c:pt idx="248">
                  <c:v>44074</c:v>
                </c:pt>
                <c:pt idx="249">
                  <c:v>44104</c:v>
                </c:pt>
                <c:pt idx="250">
                  <c:v>44135</c:v>
                </c:pt>
                <c:pt idx="251">
                  <c:v>44165</c:v>
                </c:pt>
                <c:pt idx="252">
                  <c:v>44196</c:v>
                </c:pt>
                <c:pt idx="253">
                  <c:v>44227</c:v>
                </c:pt>
                <c:pt idx="254">
                  <c:v>44255</c:v>
                </c:pt>
                <c:pt idx="255">
                  <c:v>44286</c:v>
                </c:pt>
                <c:pt idx="256">
                  <c:v>44316</c:v>
                </c:pt>
                <c:pt idx="257">
                  <c:v>44347</c:v>
                </c:pt>
                <c:pt idx="258">
                  <c:v>44377</c:v>
                </c:pt>
                <c:pt idx="259">
                  <c:v>44408</c:v>
                </c:pt>
                <c:pt idx="260">
                  <c:v>44439</c:v>
                </c:pt>
                <c:pt idx="261">
                  <c:v>44469</c:v>
                </c:pt>
                <c:pt idx="262">
                  <c:v>44500</c:v>
                </c:pt>
                <c:pt idx="263">
                  <c:v>44530</c:v>
                </c:pt>
                <c:pt idx="264">
                  <c:v>44561</c:v>
                </c:pt>
                <c:pt idx="265">
                  <c:v>44592</c:v>
                </c:pt>
                <c:pt idx="266">
                  <c:v>44620</c:v>
                </c:pt>
                <c:pt idx="267">
                  <c:v>44651</c:v>
                </c:pt>
                <c:pt idx="268">
                  <c:v>44681</c:v>
                </c:pt>
                <c:pt idx="269">
                  <c:v>44712</c:v>
                </c:pt>
                <c:pt idx="270">
                  <c:v>44742</c:v>
                </c:pt>
                <c:pt idx="271">
                  <c:v>44773</c:v>
                </c:pt>
                <c:pt idx="272">
                  <c:v>44804</c:v>
                </c:pt>
                <c:pt idx="273">
                  <c:v>44834</c:v>
                </c:pt>
                <c:pt idx="274">
                  <c:v>44865</c:v>
                </c:pt>
                <c:pt idx="275">
                  <c:v>44895</c:v>
                </c:pt>
                <c:pt idx="276">
                  <c:v>44926</c:v>
                </c:pt>
                <c:pt idx="277">
                  <c:v>44957</c:v>
                </c:pt>
                <c:pt idx="278">
                  <c:v>44985</c:v>
                </c:pt>
                <c:pt idx="279">
                  <c:v>45016</c:v>
                </c:pt>
                <c:pt idx="280">
                  <c:v>45046</c:v>
                </c:pt>
                <c:pt idx="281">
                  <c:v>45077</c:v>
                </c:pt>
                <c:pt idx="282">
                  <c:v>45107</c:v>
                </c:pt>
                <c:pt idx="283">
                  <c:v>45138</c:v>
                </c:pt>
                <c:pt idx="284">
                  <c:v>45169</c:v>
                </c:pt>
                <c:pt idx="285">
                  <c:v>45199</c:v>
                </c:pt>
                <c:pt idx="286">
                  <c:v>45230</c:v>
                </c:pt>
                <c:pt idx="287">
                  <c:v>45260</c:v>
                </c:pt>
                <c:pt idx="288">
                  <c:v>45291</c:v>
                </c:pt>
                <c:pt idx="289">
                  <c:v>45322</c:v>
                </c:pt>
                <c:pt idx="290">
                  <c:v>45351</c:v>
                </c:pt>
                <c:pt idx="291">
                  <c:v>45382</c:v>
                </c:pt>
                <c:pt idx="292">
                  <c:v>45412</c:v>
                </c:pt>
                <c:pt idx="293">
                  <c:v>45443</c:v>
                </c:pt>
                <c:pt idx="294">
                  <c:v>45473</c:v>
                </c:pt>
                <c:pt idx="295">
                  <c:v>45504</c:v>
                </c:pt>
                <c:pt idx="296">
                  <c:v>45535</c:v>
                </c:pt>
                <c:pt idx="297">
                  <c:v>45565</c:v>
                </c:pt>
                <c:pt idx="298">
                  <c:v>45596</c:v>
                </c:pt>
                <c:pt idx="299">
                  <c:v>45626</c:v>
                </c:pt>
                <c:pt idx="300">
                  <c:v>45657</c:v>
                </c:pt>
                <c:pt idx="301">
                  <c:v>45688</c:v>
                </c:pt>
                <c:pt idx="302">
                  <c:v>45716</c:v>
                </c:pt>
                <c:pt idx="303">
                  <c:v>45747</c:v>
                </c:pt>
                <c:pt idx="304">
                  <c:v>45777</c:v>
                </c:pt>
                <c:pt idx="305">
                  <c:v>45808</c:v>
                </c:pt>
                <c:pt idx="306">
                  <c:v>45838</c:v>
                </c:pt>
              </c:numCache>
            </c:numRef>
          </c:cat>
          <c:val>
            <c:numRef>
              <c:f>Sheet1!$D$2:$D$308</c:f>
              <c:numCache>
                <c:formatCode>General</c:formatCode>
                <c:ptCount val="307"/>
                <c:pt idx="203">
                  <c:v>0</c:v>
                </c:pt>
                <c:pt idx="295">
                  <c:v>500</c:v>
                </c:pt>
                <c:pt idx="296">
                  <c:v>500</c:v>
                </c:pt>
                <c:pt idx="297">
                  <c:v>500</c:v>
                </c:pt>
                <c:pt idx="298">
                  <c:v>500</c:v>
                </c:pt>
                <c:pt idx="299">
                  <c:v>500</c:v>
                </c:pt>
                <c:pt idx="300">
                  <c:v>500</c:v>
                </c:pt>
                <c:pt idx="301">
                  <c:v>500</c:v>
                </c:pt>
                <c:pt idx="302">
                  <c:v>500</c:v>
                </c:pt>
                <c:pt idx="303">
                  <c:v>500</c:v>
                </c:pt>
                <c:pt idx="304">
                  <c:v>500</c:v>
                </c:pt>
                <c:pt idx="305">
                  <c:v>500</c:v>
                </c:pt>
                <c:pt idx="306">
                  <c:v>500</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06FA-42EA-9301-16C9310993C8}"/>
            </c:ext>
          </c:extLst>
        </c:ser>
        <c:dLbls>
          <c:showLegendKey val="0"/>
          <c:showVal val="0"/>
          <c:showCatName val="0"/>
          <c:showSerName val="0"/>
          <c:showPercent val="0"/>
          <c:showBubbleSize val="0"/>
        </c:dLbls>
        <c:axId val="43202048"/>
        <c:axId val="43203584"/>
      </c:areaChart>
      <c:lineChart>
        <c:grouping val="standard"/>
        <c:varyColors val="0"/>
        <c:ser>
          <c:idx val="0"/>
          <c:order val="0"/>
          <c:tx>
            <c:strRef>
              <c:f>Sheet1!$B$1</c:f>
              <c:strCache>
                <c:ptCount val="1"/>
                <c:pt idx="0">
                  <c:v>MSCI All Country World Index (gross div.)</c:v>
                </c:pt>
              </c:strCache>
            </c:strRef>
          </c:tx>
          <c:spPr>
            <a:ln w="28575">
              <a:solidFill>
                <a:schemeClr val="bg1">
                  <a:lumMod val="65000"/>
                </a:schemeClr>
              </a:solidFill>
            </a:ln>
          </c:spPr>
          <c:marker>
            <c:symbol val="none"/>
          </c:marker>
          <c:cat>
            <c:numRef>
              <c:f>Sheet1!$A$2:$A$308</c:f>
              <c:numCache>
                <c:formatCode>m/d/yyyy</c:formatCode>
                <c:ptCount val="307"/>
                <c:pt idx="0">
                  <c:v>36525</c:v>
                </c:pt>
                <c:pt idx="1">
                  <c:v>36556</c:v>
                </c:pt>
                <c:pt idx="2">
                  <c:v>36585</c:v>
                </c:pt>
                <c:pt idx="3">
                  <c:v>36616</c:v>
                </c:pt>
                <c:pt idx="4">
                  <c:v>36646</c:v>
                </c:pt>
                <c:pt idx="5">
                  <c:v>36677</c:v>
                </c:pt>
                <c:pt idx="6">
                  <c:v>36707</c:v>
                </c:pt>
                <c:pt idx="7">
                  <c:v>36738</c:v>
                </c:pt>
                <c:pt idx="8">
                  <c:v>36769</c:v>
                </c:pt>
                <c:pt idx="9">
                  <c:v>36799</c:v>
                </c:pt>
                <c:pt idx="10">
                  <c:v>36830</c:v>
                </c:pt>
                <c:pt idx="11">
                  <c:v>36860</c:v>
                </c:pt>
                <c:pt idx="12">
                  <c:v>36891</c:v>
                </c:pt>
                <c:pt idx="13">
                  <c:v>36922</c:v>
                </c:pt>
                <c:pt idx="14">
                  <c:v>36950</c:v>
                </c:pt>
                <c:pt idx="15">
                  <c:v>36981</c:v>
                </c:pt>
                <c:pt idx="16">
                  <c:v>37011</c:v>
                </c:pt>
                <c:pt idx="17">
                  <c:v>37042</c:v>
                </c:pt>
                <c:pt idx="18">
                  <c:v>37072</c:v>
                </c:pt>
                <c:pt idx="19">
                  <c:v>37103</c:v>
                </c:pt>
                <c:pt idx="20">
                  <c:v>37134</c:v>
                </c:pt>
                <c:pt idx="21">
                  <c:v>37164</c:v>
                </c:pt>
                <c:pt idx="22">
                  <c:v>37195</c:v>
                </c:pt>
                <c:pt idx="23">
                  <c:v>37225</c:v>
                </c:pt>
                <c:pt idx="24">
                  <c:v>37256</c:v>
                </c:pt>
                <c:pt idx="25">
                  <c:v>37287</c:v>
                </c:pt>
                <c:pt idx="26">
                  <c:v>37315</c:v>
                </c:pt>
                <c:pt idx="27">
                  <c:v>37346</c:v>
                </c:pt>
                <c:pt idx="28">
                  <c:v>37376</c:v>
                </c:pt>
                <c:pt idx="29">
                  <c:v>37407</c:v>
                </c:pt>
                <c:pt idx="30">
                  <c:v>37437</c:v>
                </c:pt>
                <c:pt idx="31">
                  <c:v>37468</c:v>
                </c:pt>
                <c:pt idx="32">
                  <c:v>37499</c:v>
                </c:pt>
                <c:pt idx="33">
                  <c:v>37529</c:v>
                </c:pt>
                <c:pt idx="34">
                  <c:v>37560</c:v>
                </c:pt>
                <c:pt idx="35">
                  <c:v>37590</c:v>
                </c:pt>
                <c:pt idx="36">
                  <c:v>37621</c:v>
                </c:pt>
                <c:pt idx="37">
                  <c:v>37652</c:v>
                </c:pt>
                <c:pt idx="38">
                  <c:v>37680</c:v>
                </c:pt>
                <c:pt idx="39">
                  <c:v>37711</c:v>
                </c:pt>
                <c:pt idx="40">
                  <c:v>37741</c:v>
                </c:pt>
                <c:pt idx="41">
                  <c:v>37772</c:v>
                </c:pt>
                <c:pt idx="42">
                  <c:v>37802</c:v>
                </c:pt>
                <c:pt idx="43">
                  <c:v>37833</c:v>
                </c:pt>
                <c:pt idx="44">
                  <c:v>37864</c:v>
                </c:pt>
                <c:pt idx="45">
                  <c:v>37894</c:v>
                </c:pt>
                <c:pt idx="46">
                  <c:v>37925</c:v>
                </c:pt>
                <c:pt idx="47">
                  <c:v>37955</c:v>
                </c:pt>
                <c:pt idx="48">
                  <c:v>37986</c:v>
                </c:pt>
                <c:pt idx="49">
                  <c:v>38017</c:v>
                </c:pt>
                <c:pt idx="50">
                  <c:v>38046</c:v>
                </c:pt>
                <c:pt idx="51">
                  <c:v>38077</c:v>
                </c:pt>
                <c:pt idx="52">
                  <c:v>38107</c:v>
                </c:pt>
                <c:pt idx="53">
                  <c:v>38138</c:v>
                </c:pt>
                <c:pt idx="54">
                  <c:v>38168</c:v>
                </c:pt>
                <c:pt idx="55">
                  <c:v>38199</c:v>
                </c:pt>
                <c:pt idx="56">
                  <c:v>38230</c:v>
                </c:pt>
                <c:pt idx="57">
                  <c:v>38260</c:v>
                </c:pt>
                <c:pt idx="58">
                  <c:v>38291</c:v>
                </c:pt>
                <c:pt idx="59">
                  <c:v>38321</c:v>
                </c:pt>
                <c:pt idx="60">
                  <c:v>38352</c:v>
                </c:pt>
                <c:pt idx="61">
                  <c:v>38383</c:v>
                </c:pt>
                <c:pt idx="62">
                  <c:v>38411</c:v>
                </c:pt>
                <c:pt idx="63">
                  <c:v>38442</c:v>
                </c:pt>
                <c:pt idx="64">
                  <c:v>38472</c:v>
                </c:pt>
                <c:pt idx="65">
                  <c:v>38503</c:v>
                </c:pt>
                <c:pt idx="66">
                  <c:v>38533</c:v>
                </c:pt>
                <c:pt idx="67">
                  <c:v>38564</c:v>
                </c:pt>
                <c:pt idx="68">
                  <c:v>38595</c:v>
                </c:pt>
                <c:pt idx="69">
                  <c:v>38625</c:v>
                </c:pt>
                <c:pt idx="70">
                  <c:v>38656</c:v>
                </c:pt>
                <c:pt idx="71">
                  <c:v>38686</c:v>
                </c:pt>
                <c:pt idx="72">
                  <c:v>38717</c:v>
                </c:pt>
                <c:pt idx="73">
                  <c:v>38748</c:v>
                </c:pt>
                <c:pt idx="74">
                  <c:v>38776</c:v>
                </c:pt>
                <c:pt idx="75">
                  <c:v>38807</c:v>
                </c:pt>
                <c:pt idx="76">
                  <c:v>38837</c:v>
                </c:pt>
                <c:pt idx="77">
                  <c:v>38868</c:v>
                </c:pt>
                <c:pt idx="78">
                  <c:v>38898</c:v>
                </c:pt>
                <c:pt idx="79">
                  <c:v>38929</c:v>
                </c:pt>
                <c:pt idx="80">
                  <c:v>38960</c:v>
                </c:pt>
                <c:pt idx="81">
                  <c:v>38990</c:v>
                </c:pt>
                <c:pt idx="82">
                  <c:v>39021</c:v>
                </c:pt>
                <c:pt idx="83">
                  <c:v>39051</c:v>
                </c:pt>
                <c:pt idx="84">
                  <c:v>39082</c:v>
                </c:pt>
                <c:pt idx="85">
                  <c:v>39113</c:v>
                </c:pt>
                <c:pt idx="86">
                  <c:v>39141</c:v>
                </c:pt>
                <c:pt idx="87">
                  <c:v>39172</c:v>
                </c:pt>
                <c:pt idx="88">
                  <c:v>39202</c:v>
                </c:pt>
                <c:pt idx="89">
                  <c:v>39233</c:v>
                </c:pt>
                <c:pt idx="90">
                  <c:v>39263</c:v>
                </c:pt>
                <c:pt idx="91">
                  <c:v>39294</c:v>
                </c:pt>
                <c:pt idx="92">
                  <c:v>39325</c:v>
                </c:pt>
                <c:pt idx="93">
                  <c:v>39355</c:v>
                </c:pt>
                <c:pt idx="94">
                  <c:v>39386</c:v>
                </c:pt>
                <c:pt idx="95">
                  <c:v>39416</c:v>
                </c:pt>
                <c:pt idx="96">
                  <c:v>39447</c:v>
                </c:pt>
                <c:pt idx="97">
                  <c:v>39478</c:v>
                </c:pt>
                <c:pt idx="98">
                  <c:v>39507</c:v>
                </c:pt>
                <c:pt idx="99">
                  <c:v>39538</c:v>
                </c:pt>
                <c:pt idx="100">
                  <c:v>39568</c:v>
                </c:pt>
                <c:pt idx="101">
                  <c:v>39599</c:v>
                </c:pt>
                <c:pt idx="102">
                  <c:v>39629</c:v>
                </c:pt>
                <c:pt idx="103">
                  <c:v>39660</c:v>
                </c:pt>
                <c:pt idx="104">
                  <c:v>39691</c:v>
                </c:pt>
                <c:pt idx="105">
                  <c:v>39721</c:v>
                </c:pt>
                <c:pt idx="106">
                  <c:v>39752</c:v>
                </c:pt>
                <c:pt idx="107">
                  <c:v>39782</c:v>
                </c:pt>
                <c:pt idx="108">
                  <c:v>39813</c:v>
                </c:pt>
                <c:pt idx="109">
                  <c:v>39844</c:v>
                </c:pt>
                <c:pt idx="110">
                  <c:v>39872</c:v>
                </c:pt>
                <c:pt idx="111">
                  <c:v>39903</c:v>
                </c:pt>
                <c:pt idx="112">
                  <c:v>39933</c:v>
                </c:pt>
                <c:pt idx="113">
                  <c:v>39964</c:v>
                </c:pt>
                <c:pt idx="114">
                  <c:v>39994</c:v>
                </c:pt>
                <c:pt idx="115">
                  <c:v>40025</c:v>
                </c:pt>
                <c:pt idx="116">
                  <c:v>40056</c:v>
                </c:pt>
                <c:pt idx="117">
                  <c:v>40086</c:v>
                </c:pt>
                <c:pt idx="118">
                  <c:v>40117</c:v>
                </c:pt>
                <c:pt idx="119">
                  <c:v>40147</c:v>
                </c:pt>
                <c:pt idx="120">
                  <c:v>40178</c:v>
                </c:pt>
                <c:pt idx="121">
                  <c:v>40209</c:v>
                </c:pt>
                <c:pt idx="122">
                  <c:v>40237</c:v>
                </c:pt>
                <c:pt idx="123">
                  <c:v>40268</c:v>
                </c:pt>
                <c:pt idx="124">
                  <c:v>40298</c:v>
                </c:pt>
                <c:pt idx="125">
                  <c:v>40329</c:v>
                </c:pt>
                <c:pt idx="126">
                  <c:v>40359</c:v>
                </c:pt>
                <c:pt idx="127">
                  <c:v>40390</c:v>
                </c:pt>
                <c:pt idx="128">
                  <c:v>40421</c:v>
                </c:pt>
                <c:pt idx="129">
                  <c:v>40451</c:v>
                </c:pt>
                <c:pt idx="130">
                  <c:v>40482</c:v>
                </c:pt>
                <c:pt idx="131">
                  <c:v>40512</c:v>
                </c:pt>
                <c:pt idx="132">
                  <c:v>40543</c:v>
                </c:pt>
                <c:pt idx="133">
                  <c:v>40574</c:v>
                </c:pt>
                <c:pt idx="134">
                  <c:v>40602</c:v>
                </c:pt>
                <c:pt idx="135">
                  <c:v>40633</c:v>
                </c:pt>
                <c:pt idx="136">
                  <c:v>40663</c:v>
                </c:pt>
                <c:pt idx="137">
                  <c:v>40694</c:v>
                </c:pt>
                <c:pt idx="138">
                  <c:v>40724</c:v>
                </c:pt>
                <c:pt idx="139">
                  <c:v>40755</c:v>
                </c:pt>
                <c:pt idx="140">
                  <c:v>40786</c:v>
                </c:pt>
                <c:pt idx="141">
                  <c:v>40816</c:v>
                </c:pt>
                <c:pt idx="142">
                  <c:v>40847</c:v>
                </c:pt>
                <c:pt idx="143">
                  <c:v>40877</c:v>
                </c:pt>
                <c:pt idx="144">
                  <c:v>40908</c:v>
                </c:pt>
                <c:pt idx="145">
                  <c:v>40939</c:v>
                </c:pt>
                <c:pt idx="146">
                  <c:v>40968</c:v>
                </c:pt>
                <c:pt idx="147">
                  <c:v>40999</c:v>
                </c:pt>
                <c:pt idx="148">
                  <c:v>41029</c:v>
                </c:pt>
                <c:pt idx="149">
                  <c:v>41060</c:v>
                </c:pt>
                <c:pt idx="150">
                  <c:v>41090</c:v>
                </c:pt>
                <c:pt idx="151">
                  <c:v>41121</c:v>
                </c:pt>
                <c:pt idx="152">
                  <c:v>41152</c:v>
                </c:pt>
                <c:pt idx="153">
                  <c:v>41182</c:v>
                </c:pt>
                <c:pt idx="154">
                  <c:v>41213</c:v>
                </c:pt>
                <c:pt idx="155">
                  <c:v>41243</c:v>
                </c:pt>
                <c:pt idx="156">
                  <c:v>41274</c:v>
                </c:pt>
                <c:pt idx="157">
                  <c:v>41305</c:v>
                </c:pt>
                <c:pt idx="158">
                  <c:v>41333</c:v>
                </c:pt>
                <c:pt idx="159">
                  <c:v>41364</c:v>
                </c:pt>
                <c:pt idx="160">
                  <c:v>41394</c:v>
                </c:pt>
                <c:pt idx="161">
                  <c:v>41425</c:v>
                </c:pt>
                <c:pt idx="162">
                  <c:v>41455</c:v>
                </c:pt>
                <c:pt idx="163">
                  <c:v>41486</c:v>
                </c:pt>
                <c:pt idx="164">
                  <c:v>41517</c:v>
                </c:pt>
                <c:pt idx="165">
                  <c:v>41547</c:v>
                </c:pt>
                <c:pt idx="166">
                  <c:v>41578</c:v>
                </c:pt>
                <c:pt idx="167">
                  <c:v>41608</c:v>
                </c:pt>
                <c:pt idx="168">
                  <c:v>41639</c:v>
                </c:pt>
                <c:pt idx="169">
                  <c:v>41670</c:v>
                </c:pt>
                <c:pt idx="170">
                  <c:v>41698</c:v>
                </c:pt>
                <c:pt idx="171">
                  <c:v>41729</c:v>
                </c:pt>
                <c:pt idx="172">
                  <c:v>41759</c:v>
                </c:pt>
                <c:pt idx="173">
                  <c:v>41790</c:v>
                </c:pt>
                <c:pt idx="174">
                  <c:v>41820</c:v>
                </c:pt>
                <c:pt idx="175">
                  <c:v>41851</c:v>
                </c:pt>
                <c:pt idx="176">
                  <c:v>41882</c:v>
                </c:pt>
                <c:pt idx="177">
                  <c:v>41912</c:v>
                </c:pt>
                <c:pt idx="178">
                  <c:v>41943</c:v>
                </c:pt>
                <c:pt idx="179">
                  <c:v>41973</c:v>
                </c:pt>
                <c:pt idx="180">
                  <c:v>42004</c:v>
                </c:pt>
                <c:pt idx="181">
                  <c:v>42035</c:v>
                </c:pt>
                <c:pt idx="182">
                  <c:v>42063</c:v>
                </c:pt>
                <c:pt idx="183">
                  <c:v>42094</c:v>
                </c:pt>
                <c:pt idx="184">
                  <c:v>42124</c:v>
                </c:pt>
                <c:pt idx="185">
                  <c:v>42155</c:v>
                </c:pt>
                <c:pt idx="186">
                  <c:v>42185</c:v>
                </c:pt>
                <c:pt idx="187">
                  <c:v>42216</c:v>
                </c:pt>
                <c:pt idx="188">
                  <c:v>42247</c:v>
                </c:pt>
                <c:pt idx="189">
                  <c:v>42277</c:v>
                </c:pt>
                <c:pt idx="190">
                  <c:v>42308</c:v>
                </c:pt>
                <c:pt idx="191">
                  <c:v>42338</c:v>
                </c:pt>
                <c:pt idx="192">
                  <c:v>42369</c:v>
                </c:pt>
                <c:pt idx="193">
                  <c:v>42400</c:v>
                </c:pt>
                <c:pt idx="194">
                  <c:v>42429</c:v>
                </c:pt>
                <c:pt idx="195">
                  <c:v>42460</c:v>
                </c:pt>
                <c:pt idx="196">
                  <c:v>42490</c:v>
                </c:pt>
                <c:pt idx="197">
                  <c:v>42521</c:v>
                </c:pt>
                <c:pt idx="198">
                  <c:v>42551</c:v>
                </c:pt>
                <c:pt idx="199">
                  <c:v>42582</c:v>
                </c:pt>
                <c:pt idx="200">
                  <c:v>42613</c:v>
                </c:pt>
                <c:pt idx="201">
                  <c:v>42643</c:v>
                </c:pt>
                <c:pt idx="202">
                  <c:v>42674</c:v>
                </c:pt>
                <c:pt idx="203">
                  <c:v>42704</c:v>
                </c:pt>
                <c:pt idx="204">
                  <c:v>42735</c:v>
                </c:pt>
                <c:pt idx="205">
                  <c:v>42766</c:v>
                </c:pt>
                <c:pt idx="206">
                  <c:v>42794</c:v>
                </c:pt>
                <c:pt idx="207">
                  <c:v>42825</c:v>
                </c:pt>
                <c:pt idx="208">
                  <c:v>42855</c:v>
                </c:pt>
                <c:pt idx="209">
                  <c:v>42886</c:v>
                </c:pt>
                <c:pt idx="210">
                  <c:v>42916</c:v>
                </c:pt>
                <c:pt idx="211">
                  <c:v>42947</c:v>
                </c:pt>
                <c:pt idx="212">
                  <c:v>42978</c:v>
                </c:pt>
                <c:pt idx="213">
                  <c:v>43008</c:v>
                </c:pt>
                <c:pt idx="214">
                  <c:v>43039</c:v>
                </c:pt>
                <c:pt idx="215">
                  <c:v>43069</c:v>
                </c:pt>
                <c:pt idx="216">
                  <c:v>43100</c:v>
                </c:pt>
                <c:pt idx="217">
                  <c:v>43131</c:v>
                </c:pt>
                <c:pt idx="218">
                  <c:v>43159</c:v>
                </c:pt>
                <c:pt idx="219">
                  <c:v>43190</c:v>
                </c:pt>
                <c:pt idx="220">
                  <c:v>43220</c:v>
                </c:pt>
                <c:pt idx="221">
                  <c:v>43251</c:v>
                </c:pt>
                <c:pt idx="222">
                  <c:v>43281</c:v>
                </c:pt>
                <c:pt idx="223">
                  <c:v>43312</c:v>
                </c:pt>
                <c:pt idx="224">
                  <c:v>43343</c:v>
                </c:pt>
                <c:pt idx="225">
                  <c:v>43373</c:v>
                </c:pt>
                <c:pt idx="226">
                  <c:v>43404</c:v>
                </c:pt>
                <c:pt idx="227">
                  <c:v>43434</c:v>
                </c:pt>
                <c:pt idx="228">
                  <c:v>43465</c:v>
                </c:pt>
                <c:pt idx="229">
                  <c:v>43496</c:v>
                </c:pt>
                <c:pt idx="230">
                  <c:v>43524</c:v>
                </c:pt>
                <c:pt idx="231">
                  <c:v>43555</c:v>
                </c:pt>
                <c:pt idx="232">
                  <c:v>43585</c:v>
                </c:pt>
                <c:pt idx="233">
                  <c:v>43616</c:v>
                </c:pt>
                <c:pt idx="234">
                  <c:v>43646</c:v>
                </c:pt>
                <c:pt idx="235">
                  <c:v>43677</c:v>
                </c:pt>
                <c:pt idx="236">
                  <c:v>43708</c:v>
                </c:pt>
                <c:pt idx="237">
                  <c:v>43738</c:v>
                </c:pt>
                <c:pt idx="238">
                  <c:v>43769</c:v>
                </c:pt>
                <c:pt idx="239">
                  <c:v>43799</c:v>
                </c:pt>
                <c:pt idx="240">
                  <c:v>43830</c:v>
                </c:pt>
                <c:pt idx="241">
                  <c:v>43861</c:v>
                </c:pt>
                <c:pt idx="242">
                  <c:v>43890</c:v>
                </c:pt>
                <c:pt idx="243">
                  <c:v>43921</c:v>
                </c:pt>
                <c:pt idx="244">
                  <c:v>43951</c:v>
                </c:pt>
                <c:pt idx="245">
                  <c:v>43982</c:v>
                </c:pt>
                <c:pt idx="246">
                  <c:v>44012</c:v>
                </c:pt>
                <c:pt idx="247">
                  <c:v>44043</c:v>
                </c:pt>
                <c:pt idx="248">
                  <c:v>44074</c:v>
                </c:pt>
                <c:pt idx="249">
                  <c:v>44104</c:v>
                </c:pt>
                <c:pt idx="250">
                  <c:v>44135</c:v>
                </c:pt>
                <c:pt idx="251">
                  <c:v>44165</c:v>
                </c:pt>
                <c:pt idx="252">
                  <c:v>44196</c:v>
                </c:pt>
                <c:pt idx="253">
                  <c:v>44227</c:v>
                </c:pt>
                <c:pt idx="254">
                  <c:v>44255</c:v>
                </c:pt>
                <c:pt idx="255">
                  <c:v>44286</c:v>
                </c:pt>
                <c:pt idx="256">
                  <c:v>44316</c:v>
                </c:pt>
                <c:pt idx="257">
                  <c:v>44347</c:v>
                </c:pt>
                <c:pt idx="258">
                  <c:v>44377</c:v>
                </c:pt>
                <c:pt idx="259">
                  <c:v>44408</c:v>
                </c:pt>
                <c:pt idx="260">
                  <c:v>44439</c:v>
                </c:pt>
                <c:pt idx="261">
                  <c:v>44469</c:v>
                </c:pt>
                <c:pt idx="262">
                  <c:v>44500</c:v>
                </c:pt>
                <c:pt idx="263">
                  <c:v>44530</c:v>
                </c:pt>
                <c:pt idx="264">
                  <c:v>44561</c:v>
                </c:pt>
                <c:pt idx="265">
                  <c:v>44592</c:v>
                </c:pt>
                <c:pt idx="266">
                  <c:v>44620</c:v>
                </c:pt>
                <c:pt idx="267">
                  <c:v>44651</c:v>
                </c:pt>
                <c:pt idx="268">
                  <c:v>44681</c:v>
                </c:pt>
                <c:pt idx="269">
                  <c:v>44712</c:v>
                </c:pt>
                <c:pt idx="270">
                  <c:v>44742</c:v>
                </c:pt>
                <c:pt idx="271">
                  <c:v>44773</c:v>
                </c:pt>
                <c:pt idx="272">
                  <c:v>44804</c:v>
                </c:pt>
                <c:pt idx="273">
                  <c:v>44834</c:v>
                </c:pt>
                <c:pt idx="274">
                  <c:v>44865</c:v>
                </c:pt>
                <c:pt idx="275">
                  <c:v>44895</c:v>
                </c:pt>
                <c:pt idx="276">
                  <c:v>44926</c:v>
                </c:pt>
                <c:pt idx="277">
                  <c:v>44957</c:v>
                </c:pt>
                <c:pt idx="278">
                  <c:v>44985</c:v>
                </c:pt>
                <c:pt idx="279">
                  <c:v>45016</c:v>
                </c:pt>
                <c:pt idx="280">
                  <c:v>45046</c:v>
                </c:pt>
                <c:pt idx="281">
                  <c:v>45077</c:v>
                </c:pt>
                <c:pt idx="282">
                  <c:v>45107</c:v>
                </c:pt>
                <c:pt idx="283">
                  <c:v>45138</c:v>
                </c:pt>
                <c:pt idx="284">
                  <c:v>45169</c:v>
                </c:pt>
                <c:pt idx="285">
                  <c:v>45199</c:v>
                </c:pt>
                <c:pt idx="286">
                  <c:v>45230</c:v>
                </c:pt>
                <c:pt idx="287">
                  <c:v>45260</c:v>
                </c:pt>
                <c:pt idx="288">
                  <c:v>45291</c:v>
                </c:pt>
                <c:pt idx="289">
                  <c:v>45322</c:v>
                </c:pt>
                <c:pt idx="290">
                  <c:v>45351</c:v>
                </c:pt>
                <c:pt idx="291">
                  <c:v>45382</c:v>
                </c:pt>
                <c:pt idx="292">
                  <c:v>45412</c:v>
                </c:pt>
                <c:pt idx="293">
                  <c:v>45443</c:v>
                </c:pt>
                <c:pt idx="294">
                  <c:v>45473</c:v>
                </c:pt>
                <c:pt idx="295">
                  <c:v>45504</c:v>
                </c:pt>
                <c:pt idx="296">
                  <c:v>45535</c:v>
                </c:pt>
                <c:pt idx="297">
                  <c:v>45565</c:v>
                </c:pt>
                <c:pt idx="298">
                  <c:v>45596</c:v>
                </c:pt>
                <c:pt idx="299">
                  <c:v>45626</c:v>
                </c:pt>
                <c:pt idx="300">
                  <c:v>45657</c:v>
                </c:pt>
                <c:pt idx="301">
                  <c:v>45688</c:v>
                </c:pt>
                <c:pt idx="302">
                  <c:v>45716</c:v>
                </c:pt>
                <c:pt idx="303">
                  <c:v>45747</c:v>
                </c:pt>
                <c:pt idx="304">
                  <c:v>45777</c:v>
                </c:pt>
                <c:pt idx="305">
                  <c:v>45808</c:v>
                </c:pt>
                <c:pt idx="306">
                  <c:v>45838</c:v>
                </c:pt>
              </c:numCache>
            </c:numRef>
          </c:cat>
          <c:val>
            <c:numRef>
              <c:f>Sheet1!$B$2:$B$308</c:f>
              <c:numCache>
                <c:formatCode>_(* #,##0.000_);_(* \(#,##0.000\);_(* "-"??_);_(@_)</c:formatCode>
                <c:ptCount val="307"/>
                <c:pt idx="0">
                  <c:v>100</c:v>
                </c:pt>
                <c:pt idx="1">
                  <c:v>94.378586940000005</c:v>
                </c:pt>
                <c:pt idx="2">
                  <c:v>94.815858156559102</c:v>
                </c:pt>
                <c:pt idx="3">
                  <c:v>101.134125309233</c:v>
                </c:pt>
                <c:pt idx="4">
                  <c:v>98.574158923220693</c:v>
                </c:pt>
                <c:pt idx="5">
                  <c:v>97.083996072870903</c:v>
                </c:pt>
                <c:pt idx="6">
                  <c:v>99.268538891804297</c:v>
                </c:pt>
                <c:pt idx="7">
                  <c:v>96.568435130289899</c:v>
                </c:pt>
                <c:pt idx="8">
                  <c:v>98.828413605806404</c:v>
                </c:pt>
                <c:pt idx="9">
                  <c:v>95.260008495602307</c:v>
                </c:pt>
                <c:pt idx="10">
                  <c:v>94.749570066723606</c:v>
                </c:pt>
                <c:pt idx="11">
                  <c:v>89.407075413118605</c:v>
                </c:pt>
                <c:pt idx="12">
                  <c:v>88.792822081255594</c:v>
                </c:pt>
                <c:pt idx="13">
                  <c:v>90.994788083830102</c:v>
                </c:pt>
                <c:pt idx="14">
                  <c:v>84.947088756515797</c:v>
                </c:pt>
                <c:pt idx="15">
                  <c:v>81.464011940835405</c:v>
                </c:pt>
                <c:pt idx="16">
                  <c:v>85.248921509302406</c:v>
                </c:pt>
                <c:pt idx="17">
                  <c:v>84.767917052426995</c:v>
                </c:pt>
                <c:pt idx="18">
                  <c:v>80.637693445511502</c:v>
                </c:pt>
                <c:pt idx="19">
                  <c:v>79.914922131255594</c:v>
                </c:pt>
                <c:pt idx="20">
                  <c:v>77.297096778625999</c:v>
                </c:pt>
                <c:pt idx="21">
                  <c:v>71.557120864055406</c:v>
                </c:pt>
                <c:pt idx="22">
                  <c:v>73.384001229773602</c:v>
                </c:pt>
                <c:pt idx="23">
                  <c:v>77.144329470605399</c:v>
                </c:pt>
                <c:pt idx="24">
                  <c:v>79.068931617770005</c:v>
                </c:pt>
                <c:pt idx="25">
                  <c:v>76.5949717356213</c:v>
                </c:pt>
                <c:pt idx="26">
                  <c:v>76.690402735999797</c:v>
                </c:pt>
                <c:pt idx="27">
                  <c:v>79.673837147776595</c:v>
                </c:pt>
                <c:pt idx="28">
                  <c:v>75.878487254009599</c:v>
                </c:pt>
                <c:pt idx="29">
                  <c:v>73.917252746355899</c:v>
                </c:pt>
                <c:pt idx="30">
                  <c:v>69.059094818300906</c:v>
                </c:pt>
                <c:pt idx="31">
                  <c:v>65.889412984512902</c:v>
                </c:pt>
                <c:pt idx="32">
                  <c:v>65.022691930976904</c:v>
                </c:pt>
                <c:pt idx="33">
                  <c:v>58.840865572056899</c:v>
                </c:pt>
                <c:pt idx="34">
                  <c:v>62.333017928138602</c:v>
                </c:pt>
                <c:pt idx="35">
                  <c:v>65.764321330036495</c:v>
                </c:pt>
                <c:pt idx="36">
                  <c:v>63.137802820939299</c:v>
                </c:pt>
                <c:pt idx="37">
                  <c:v>59.409540213361097</c:v>
                </c:pt>
                <c:pt idx="38">
                  <c:v>56.7515969390872</c:v>
                </c:pt>
                <c:pt idx="39">
                  <c:v>55.7916980902937</c:v>
                </c:pt>
                <c:pt idx="40">
                  <c:v>59.236109669906298</c:v>
                </c:pt>
                <c:pt idx="41">
                  <c:v>59.9653054809568</c:v>
                </c:pt>
                <c:pt idx="42">
                  <c:v>60.440901394318203</c:v>
                </c:pt>
                <c:pt idx="43">
                  <c:v>64.013106082080895</c:v>
                </c:pt>
                <c:pt idx="44">
                  <c:v>64.528403027489304</c:v>
                </c:pt>
                <c:pt idx="45">
                  <c:v>63.155962942388399</c:v>
                </c:pt>
                <c:pt idx="46">
                  <c:v>65.410909779319994</c:v>
                </c:pt>
                <c:pt idx="47">
                  <c:v>65.476150699226906</c:v>
                </c:pt>
                <c:pt idx="48">
                  <c:v>69.198409988538202</c:v>
                </c:pt>
                <c:pt idx="49">
                  <c:v>72.444684396793605</c:v>
                </c:pt>
                <c:pt idx="50">
                  <c:v>74.385024343038296</c:v>
                </c:pt>
                <c:pt idx="51">
                  <c:v>72.443890756396797</c:v>
                </c:pt>
                <c:pt idx="52">
                  <c:v>74.025911908844606</c:v>
                </c:pt>
                <c:pt idx="53">
                  <c:v>74.022991179477302</c:v>
                </c:pt>
                <c:pt idx="54">
                  <c:v>74.168588918023701</c:v>
                </c:pt>
                <c:pt idx="55">
                  <c:v>71.165601382122404</c:v>
                </c:pt>
                <c:pt idx="56">
                  <c:v>70.985133786092106</c:v>
                </c:pt>
                <c:pt idx="57">
                  <c:v>69.596415986396096</c:v>
                </c:pt>
                <c:pt idx="58">
                  <c:v>68.717405367213999</c:v>
                </c:pt>
                <c:pt idx="59">
                  <c:v>70.639129271671095</c:v>
                </c:pt>
                <c:pt idx="60">
                  <c:v>73.933257943078402</c:v>
                </c:pt>
                <c:pt idx="61">
                  <c:v>74.938323412226197</c:v>
                </c:pt>
                <c:pt idx="62">
                  <c:v>76.813131001847495</c:v>
                </c:pt>
                <c:pt idx="63">
                  <c:v>73.937984529712594</c:v>
                </c:pt>
                <c:pt idx="64">
                  <c:v>75.002223220715507</c:v>
                </c:pt>
                <c:pt idx="65">
                  <c:v>76.354139171794898</c:v>
                </c:pt>
                <c:pt idx="66">
                  <c:v>75.320630571895407</c:v>
                </c:pt>
                <c:pt idx="67">
                  <c:v>78.179660286388597</c:v>
                </c:pt>
                <c:pt idx="68">
                  <c:v>76.341324287679001</c:v>
                </c:pt>
                <c:pt idx="69">
                  <c:v>76.818048100150094</c:v>
                </c:pt>
                <c:pt idx="70">
                  <c:v>75.969425925446998</c:v>
                </c:pt>
                <c:pt idx="71">
                  <c:v>78.001369091929604</c:v>
                </c:pt>
                <c:pt idx="72">
                  <c:v>79.892452279110202</c:v>
                </c:pt>
                <c:pt idx="73">
                  <c:v>82.0420209998247</c:v>
                </c:pt>
                <c:pt idx="74">
                  <c:v>81.538113918688893</c:v>
                </c:pt>
                <c:pt idx="75">
                  <c:v>85.349433563967807</c:v>
                </c:pt>
                <c:pt idx="76">
                  <c:v>84.7090983632513</c:v>
                </c:pt>
                <c:pt idx="77">
                  <c:v>79.946409307050004</c:v>
                </c:pt>
                <c:pt idx="78">
                  <c:v>80.721213498459207</c:v>
                </c:pt>
                <c:pt idx="79">
                  <c:v>82.598571574493803</c:v>
                </c:pt>
                <c:pt idx="80">
                  <c:v>83.202567384680293</c:v>
                </c:pt>
                <c:pt idx="81">
                  <c:v>84.619599220803806</c:v>
                </c:pt>
                <c:pt idx="82">
                  <c:v>88.171509098206599</c:v>
                </c:pt>
                <c:pt idx="83">
                  <c:v>92.4079285089216</c:v>
                </c:pt>
                <c:pt idx="84">
                  <c:v>96.265052013625606</c:v>
                </c:pt>
                <c:pt idx="85">
                  <c:v>98.618037597948202</c:v>
                </c:pt>
                <c:pt idx="86">
                  <c:v>97.446351200222296</c:v>
                </c:pt>
                <c:pt idx="87">
                  <c:v>97.799669344715298</c:v>
                </c:pt>
                <c:pt idx="88">
                  <c:v>97.837019234037399</c:v>
                </c:pt>
                <c:pt idx="89">
                  <c:v>97.468133196350195</c:v>
                </c:pt>
                <c:pt idx="90">
                  <c:v>96.695318943528804</c:v>
                </c:pt>
                <c:pt idx="91">
                  <c:v>95.576745028259396</c:v>
                </c:pt>
                <c:pt idx="92">
                  <c:v>94.428592094119196</c:v>
                </c:pt>
                <c:pt idx="93">
                  <c:v>93.463980768115505</c:v>
                </c:pt>
                <c:pt idx="94">
                  <c:v>92.820016763235401</c:v>
                </c:pt>
                <c:pt idx="95">
                  <c:v>93.367824917691195</c:v>
                </c:pt>
                <c:pt idx="96">
                  <c:v>91.165580374278207</c:v>
                </c:pt>
                <c:pt idx="97">
                  <c:v>85.500710211709205</c:v>
                </c:pt>
                <c:pt idx="98">
                  <c:v>83.293109687423893</c:v>
                </c:pt>
                <c:pt idx="99">
                  <c:v>85.980317397882402</c:v>
                </c:pt>
                <c:pt idx="100">
                  <c:v>89.100265012915003</c:v>
                </c:pt>
                <c:pt idx="101">
                  <c:v>89.288810591580301</c:v>
                </c:pt>
                <c:pt idx="102">
                  <c:v>83.676941959651501</c:v>
                </c:pt>
                <c:pt idx="103">
                  <c:v>82.387522540908904</c:v>
                </c:pt>
                <c:pt idx="104">
                  <c:v>83.307821708745493</c:v>
                </c:pt>
                <c:pt idx="105">
                  <c:v>73.126685744384503</c:v>
                </c:pt>
                <c:pt idx="106">
                  <c:v>67.055085963851994</c:v>
                </c:pt>
                <c:pt idx="107">
                  <c:v>63.956152995979899</c:v>
                </c:pt>
                <c:pt idx="108">
                  <c:v>65.916375079820099</c:v>
                </c:pt>
                <c:pt idx="109">
                  <c:v>60.546063946477503</c:v>
                </c:pt>
                <c:pt idx="110">
                  <c:v>55.894829484008802</c:v>
                </c:pt>
                <c:pt idx="111">
                  <c:v>59.988923918662202</c:v>
                </c:pt>
                <c:pt idx="112">
                  <c:v>63.3358618773009</c:v>
                </c:pt>
                <c:pt idx="113">
                  <c:v>64.2360431133758</c:v>
                </c:pt>
                <c:pt idx="114">
                  <c:v>67.697356399887298</c:v>
                </c:pt>
                <c:pt idx="115">
                  <c:v>68.566844497161497</c:v>
                </c:pt>
                <c:pt idx="116">
                  <c:v>72.145544377204004</c:v>
                </c:pt>
                <c:pt idx="117">
                  <c:v>73.740962576678299</c:v>
                </c:pt>
                <c:pt idx="118">
                  <c:v>72.865510532636705</c:v>
                </c:pt>
                <c:pt idx="119">
                  <c:v>74.245844218944896</c:v>
                </c:pt>
                <c:pt idx="120">
                  <c:v>75.359090364467306</c:v>
                </c:pt>
                <c:pt idx="121">
                  <c:v>73.282386685470698</c:v>
                </c:pt>
                <c:pt idx="122">
                  <c:v>73.620135393192498</c:v>
                </c:pt>
                <c:pt idx="123">
                  <c:v>75.212694886004002</c:v>
                </c:pt>
                <c:pt idx="124">
                  <c:v>75.213473690895796</c:v>
                </c:pt>
                <c:pt idx="125">
                  <c:v>70.535911358737707</c:v>
                </c:pt>
                <c:pt idx="126">
                  <c:v>69.229591408334599</c:v>
                </c:pt>
                <c:pt idx="127">
                  <c:v>72.558730625679502</c:v>
                </c:pt>
                <c:pt idx="128">
                  <c:v>72.496921093690602</c:v>
                </c:pt>
                <c:pt idx="129">
                  <c:v>76.415666476624395</c:v>
                </c:pt>
                <c:pt idx="130">
                  <c:v>78.540569477075493</c:v>
                </c:pt>
                <c:pt idx="131">
                  <c:v>77.510059077660799</c:v>
                </c:pt>
                <c:pt idx="132">
                  <c:v>80.476646137024105</c:v>
                </c:pt>
                <c:pt idx="133">
                  <c:v>82.2825195348303</c:v>
                </c:pt>
                <c:pt idx="134">
                  <c:v>82.503318488356598</c:v>
                </c:pt>
                <c:pt idx="135">
                  <c:v>82.268285179733198</c:v>
                </c:pt>
                <c:pt idx="136">
                  <c:v>83.530070890263104</c:v>
                </c:pt>
                <c:pt idx="137">
                  <c:v>83.457801516582606</c:v>
                </c:pt>
                <c:pt idx="138">
                  <c:v>81.824727532009305</c:v>
                </c:pt>
                <c:pt idx="139">
                  <c:v>79.579379471419102</c:v>
                </c:pt>
                <c:pt idx="140">
                  <c:v>75.598309212291099</c:v>
                </c:pt>
                <c:pt idx="141">
                  <c:v>72.955502491645504</c:v>
                </c:pt>
                <c:pt idx="142">
                  <c:v>76.989887091988805</c:v>
                </c:pt>
                <c:pt idx="143">
                  <c:v>76.451803793331294</c:v>
                </c:pt>
                <c:pt idx="144">
                  <c:v>76.410125220942803</c:v>
                </c:pt>
                <c:pt idx="145">
                  <c:v>79.630043351350906</c:v>
                </c:pt>
                <c:pt idx="146">
                  <c:v>82.143692448728302</c:v>
                </c:pt>
                <c:pt idx="147">
                  <c:v>83.906788988442202</c:v>
                </c:pt>
                <c:pt idx="148">
                  <c:v>81.992857645441006</c:v>
                </c:pt>
                <c:pt idx="149">
                  <c:v>78.256498213539302</c:v>
                </c:pt>
                <c:pt idx="150">
                  <c:v>80.825419381538396</c:v>
                </c:pt>
                <c:pt idx="151">
                  <c:v>80.553393527883799</c:v>
                </c:pt>
                <c:pt idx="152">
                  <c:v>81.036492971369299</c:v>
                </c:pt>
                <c:pt idx="153">
                  <c:v>83.343307447752395</c:v>
                </c:pt>
                <c:pt idx="154">
                  <c:v>84.0957606309575</c:v>
                </c:pt>
                <c:pt idx="155">
                  <c:v>84.647267323197795</c:v>
                </c:pt>
                <c:pt idx="156">
                  <c:v>86.769411271987295</c:v>
                </c:pt>
                <c:pt idx="157">
                  <c:v>91.053782921139302</c:v>
                </c:pt>
                <c:pt idx="158">
                  <c:v>93.700814655899407</c:v>
                </c:pt>
                <c:pt idx="159">
                  <c:v>94.291022631979899</c:v>
                </c:pt>
                <c:pt idx="160">
                  <c:v>96.020529643139199</c:v>
                </c:pt>
                <c:pt idx="161">
                  <c:v>98.394591081497197</c:v>
                </c:pt>
                <c:pt idx="162">
                  <c:v>97.496251456118699</c:v>
                </c:pt>
                <c:pt idx="163">
                  <c:v>99.558635983639107</c:v>
                </c:pt>
                <c:pt idx="164">
                  <c:v>100.030206991866</c:v>
                </c:pt>
                <c:pt idx="165">
                  <c:v>102.504666996081</c:v>
                </c:pt>
                <c:pt idx="166">
                  <c:v>108.175001334863</c:v>
                </c:pt>
                <c:pt idx="167">
                  <c:v>111.374580451855</c:v>
                </c:pt>
                <c:pt idx="168">
                  <c:v>113.702918558178</c:v>
                </c:pt>
                <c:pt idx="169">
                  <c:v>114.542972059595</c:v>
                </c:pt>
                <c:pt idx="170">
                  <c:v>119.21490064559499</c:v>
                </c:pt>
                <c:pt idx="171">
                  <c:v>119.398632003899</c:v>
                </c:pt>
                <c:pt idx="172">
                  <c:v>119.84696147349599</c:v>
                </c:pt>
                <c:pt idx="173">
                  <c:v>121.102341484524</c:v>
                </c:pt>
                <c:pt idx="174">
                  <c:v>121.030520602545</c:v>
                </c:pt>
                <c:pt idx="175">
                  <c:v>122.200544212848</c:v>
                </c:pt>
                <c:pt idx="176">
                  <c:v>124.452236418306</c:v>
                </c:pt>
                <c:pt idx="177">
                  <c:v>124.057587711067</c:v>
                </c:pt>
                <c:pt idx="178">
                  <c:v>126.03799807041</c:v>
                </c:pt>
                <c:pt idx="179">
                  <c:v>129.60129144110499</c:v>
                </c:pt>
                <c:pt idx="180">
                  <c:v>129.10631843507599</c:v>
                </c:pt>
                <c:pt idx="181">
                  <c:v>139.12506562701901</c:v>
                </c:pt>
                <c:pt idx="182">
                  <c:v>144.63478572471001</c:v>
                </c:pt>
                <c:pt idx="183">
                  <c:v>144.4288209735</c:v>
                </c:pt>
                <c:pt idx="184">
                  <c:v>142.13637909099199</c:v>
                </c:pt>
                <c:pt idx="185">
                  <c:v>146.28710982199601</c:v>
                </c:pt>
                <c:pt idx="186">
                  <c:v>142.86592606993099</c:v>
                </c:pt>
                <c:pt idx="187">
                  <c:v>150.166663852726</c:v>
                </c:pt>
                <c:pt idx="188">
                  <c:v>143.049760432022</c:v>
                </c:pt>
                <c:pt idx="189">
                  <c:v>138.92417387021499</c:v>
                </c:pt>
                <c:pt idx="190" formatCode="_(* #,##0.00_);_(* \(#,##0.00\);_(* &quot;-&quot;??_);_(@_)">
                  <c:v>146.211972878897</c:v>
                </c:pt>
                <c:pt idx="191" formatCode="_(* #,##0.00_);_(* \(#,##0.00\);_(* &quot;-&quot;??_);_(@_)">
                  <c:v>147.58718675509499</c:v>
                </c:pt>
                <c:pt idx="192" formatCode="_(* #,##0.00_);_(* \(#,##0.00\);_(* &quot;-&quot;??_);_(@_)">
                  <c:v>151.178121607973</c:v>
                </c:pt>
                <c:pt idx="193" formatCode="_(* #,##0.00_);_(* \(#,##0.00\);_(* &quot;-&quot;??_);_(@_)">
                  <c:v>143.91662582736399</c:v>
                </c:pt>
                <c:pt idx="194" formatCode="_(* #,##0.00_);_(* \(#,##0.00\);_(* &quot;-&quot;??_);_(@_)">
                  <c:v>137.578661984283</c:v>
                </c:pt>
                <c:pt idx="195" formatCode="_(* #,##0.00_);_(* \(#,##0.00\);_(* &quot;-&quot;??_);_(@_)">
                  <c:v>141.103660266269</c:v>
                </c:pt>
                <c:pt idx="196" formatCode="_(* #,##0.00_);_(* \(#,##0.00\);_(* &quot;-&quot;??_);_(@_)">
                  <c:v>138.66436260062201</c:v>
                </c:pt>
                <c:pt idx="197" formatCode="_(* #,##0.00_);_(* \(#,##0.00\);_(* &quot;-&quot;??_);_(@_)">
                  <c:v>144.99124254538501</c:v>
                </c:pt>
                <c:pt idx="198" formatCode="_(* #,##0.00_);_(* \(#,##0.00\);_(* &quot;-&quot;??_);_(@_)">
                  <c:v>143.077334205732</c:v>
                </c:pt>
                <c:pt idx="199" formatCode="_(* #,##0.00_);_(* \(#,##0.00\);_(* &quot;-&quot;??_);_(@_)">
                  <c:v>149.858267841329</c:v>
                </c:pt>
                <c:pt idx="200" formatCode="_(* #,##0.00_);_(* \(#,##0.00\);_(* &quot;-&quot;??_);_(@_)">
                  <c:v>151.28464678320901</c:v>
                </c:pt>
                <c:pt idx="201" formatCode="_(* #,##0.00_);_(* \(#,##0.00\);_(* &quot;-&quot;??_);_(@_)">
                  <c:v>152.46703915625099</c:v>
                </c:pt>
                <c:pt idx="202" formatCode="_(* #,##0.00_);_(* \(#,##0.00\);_(* &quot;-&quot;??_);_(@_)">
                  <c:v>152.84433883307199</c:v>
                </c:pt>
                <c:pt idx="203" formatCode="_(* #,##0.00_);_(* \(#,##0.00\);_(* &quot;-&quot;??_);_(@_)">
                  <c:v>154.505750071037</c:v>
                </c:pt>
                <c:pt idx="204" formatCode="_(* #,##0.00_);_(* \(#,##0.00\);_(* &quot;-&quot;??_);_(@_)">
                  <c:v>157.42660014516099</c:v>
                </c:pt>
                <c:pt idx="205" formatCode="_(* #,##0.00_);_(* \(#,##0.00\);_(* &quot;-&quot;??_);_(@_)">
                  <c:v>157.232736560191</c:v>
                </c:pt>
                <c:pt idx="206" formatCode="_(* #,##0.00_);_(* \(#,##0.00\);_(* &quot;-&quot;??_);_(@_)">
                  <c:v>164.20977476388401</c:v>
                </c:pt>
                <c:pt idx="207" formatCode="_(* #,##0.00_);_(* \(#,##0.00\);_(* &quot;-&quot;??_);_(@_)">
                  <c:v>167.373243134229</c:v>
                </c:pt>
                <c:pt idx="208" formatCode="_(* #,##0.00_);_(* \(#,##0.00\);_(* &quot;-&quot;??_);_(@_)">
                  <c:v>174.270593925946</c:v>
                </c:pt>
                <c:pt idx="209" formatCode="_(* #,##0.00_);_(* \(#,##0.00\);_(* &quot;-&quot;??_);_(@_)">
                  <c:v>175.95649416930601</c:v>
                </c:pt>
                <c:pt idx="210" formatCode="_(* #,##0.00_);_(* \(#,##0.00\);_(* &quot;-&quot;??_);_(@_)">
                  <c:v>169.951770825202</c:v>
                </c:pt>
                <c:pt idx="211" formatCode="_(* #,##0.00_);_(* \(#,##0.00\);_(* &quot;-&quot;??_);_(@_)">
                  <c:v>168.22421083683099</c:v>
                </c:pt>
                <c:pt idx="212" formatCode="_(* #,##0.00_);_(* \(#,##0.00\);_(* &quot;-&quot;??_);_(@_)">
                  <c:v>169.30081044228001</c:v>
                </c:pt>
                <c:pt idx="213" formatCode="_(* #,##0.00_);_(* \(#,##0.00\);_(* &quot;-&quot;??_);_(@_)">
                  <c:v>172.145006783247</c:v>
                </c:pt>
                <c:pt idx="214" formatCode="_(* #,##0.00_);_(* \(#,##0.00\);_(* &quot;-&quot;??_);_(@_)">
                  <c:v>181.12198285181501</c:v>
                </c:pt>
                <c:pt idx="215" formatCode="_(* #,##0.00_);_(* \(#,##0.00\);_(* &quot;-&quot;??_);_(@_)">
                  <c:v>184.513603914101</c:v>
                </c:pt>
                <c:pt idx="216" formatCode="_(* #,##0.00_);_(* \(#,##0.00\);_(* &quot;-&quot;??_);_(@_)">
                  <c:v>182.343739634179</c:v>
                </c:pt>
                <c:pt idx="217" formatCode="_(* #,##0.00_);_(* \(#,##0.00\);_(* &quot;-&quot;??_);_(@_)">
                  <c:v>188.61829035628199</c:v>
                </c:pt>
                <c:pt idx="218" formatCode="_(* #,##0.00_);_(* \(#,##0.00\);_(* &quot;-&quot;??_);_(@_)">
                  <c:v>188.72368303285199</c:v>
                </c:pt>
                <c:pt idx="219" formatCode="_(* #,##0.00_);_(* \(#,##0.00\);_(* &quot;-&quot;??_);_(@_)">
                  <c:v>185.82236753608601</c:v>
                </c:pt>
                <c:pt idx="220" formatCode="_(* #,##0.00_);_(* \(#,##0.00\);_(* &quot;-&quot;??_);_(@_)">
                  <c:v>186.53467794612499</c:v>
                </c:pt>
                <c:pt idx="221" formatCode="_(* #,##0.00_);_(* \(#,##0.00\);_(* &quot;-&quot;??_);_(@_)">
                  <c:v>188.989339406017</c:v>
                </c:pt>
                <c:pt idx="222" formatCode="_(* #,##0.00_);_(* \(#,##0.00\);_(* &quot;-&quot;??_);_(@_)">
                  <c:v>190.610335479555</c:v>
                </c:pt>
                <c:pt idx="223" formatCode="_(* #,##0.00_);_(* \(#,##0.00\);_(* &quot;-&quot;??_);_(@_)">
                  <c:v>194.35082697558701</c:v>
                </c:pt>
                <c:pt idx="224" formatCode="_(* #,##0.00_);_(* \(#,##0.00\);_(* &quot;-&quot;??_);_(@_)">
                  <c:v>196.17108708536401</c:v>
                </c:pt>
                <c:pt idx="225" formatCode="_(* #,##0.00_);_(* \(#,##0.00\);_(* &quot;-&quot;??_);_(@_)">
                  <c:v>195.30989615037899</c:v>
                </c:pt>
                <c:pt idx="226" formatCode="_(* #,##0.00_);_(* \(#,##0.00\);_(* &quot;-&quot;??_);_(@_)">
                  <c:v>183.55994092446301</c:v>
                </c:pt>
                <c:pt idx="227" formatCode="_(* #,##0.00_);_(* \(#,##0.00\);_(* &quot;-&quot;??_);_(@_)">
                  <c:v>188.49242255445901</c:v>
                </c:pt>
                <c:pt idx="228" formatCode="_(* #,##0.00_);_(* \(#,##0.00\);_(* &quot;-&quot;??_);_(@_)">
                  <c:v>180.05424191296601</c:v>
                </c:pt>
                <c:pt idx="229" formatCode="_(* #,##0.00_);_(* \(#,##0.00\);_(* &quot;-&quot;??_);_(@_)">
                  <c:v>186.80365426890199</c:v>
                </c:pt>
                <c:pt idx="230" formatCode="_(* #,##0.00_);_(* \(#,##0.00\);_(* &quot;-&quot;??_);_(@_)">
                  <c:v>192.34048381487</c:v>
                </c:pt>
                <c:pt idx="231" formatCode="_(* #,##0.00_);_(* \(#,##0.00\);_(* &quot;-&quot;??_);_(@_)">
                  <c:v>197.56170415615199</c:v>
                </c:pt>
                <c:pt idx="232" formatCode="_(* #,##0.00_);_(* \(#,##0.00\);_(* &quot;-&quot;??_);_(@_)">
                  <c:v>205.64658691142799</c:v>
                </c:pt>
                <c:pt idx="233" formatCode="_(* #,##0.00_);_(* \(#,##0.00\);_(* &quot;-&quot;??_);_(@_)">
                  <c:v>194.41133150658101</c:v>
                </c:pt>
                <c:pt idx="234" formatCode="_(* #,##0.00_);_(* \(#,##0.00\);_(* &quot;-&quot;??_);_(@_)">
                  <c:v>200.22332053192</c:v>
                </c:pt>
                <c:pt idx="235" formatCode="_(* #,##0.00_);_(* \(#,##0.00\);_(* &quot;-&quot;??_);_(@_)">
                  <c:v>201.79350172489501</c:v>
                </c:pt>
                <c:pt idx="236" formatCode="_(* #,##0.00_);_(* \(#,##0.00\);_(* &quot;-&quot;??_);_(@_)">
                  <c:v>199.35440100813599</c:v>
                </c:pt>
                <c:pt idx="237" formatCode="_(* #,##0.00_);_(* \(#,##0.00\);_(* &quot;-&quot;??_);_(@_)">
                  <c:v>202.81385023942499</c:v>
                </c:pt>
                <c:pt idx="238" formatCode="_(* #,##0.00_);_(* \(#,##0.00\);_(* &quot;-&quot;??_);_(@_)">
                  <c:v>206.84593605434799</c:v>
                </c:pt>
                <c:pt idx="239" formatCode="_(* #,##0.00_);_(* \(#,##0.00\);_(* &quot;-&quot;??_);_(@_)">
                  <c:v>214.13626161238699</c:v>
                </c:pt>
                <c:pt idx="240" formatCode="_(* #,##0.00_);_(* \(#,##0.00\);_(* &quot;-&quot;??_);_(@_)">
                  <c:v>216.41995186484499</c:v>
                </c:pt>
                <c:pt idx="241" formatCode="_(* #,##0.00_);_(* \(#,##0.00\);_(* &quot;-&quot;??_);_(@_)">
                  <c:v>218.28769877073699</c:v>
                </c:pt>
                <c:pt idx="242" formatCode="_(* #,##0.00_);_(* \(#,##0.00\);_(* &quot;-&quot;??_);_(@_)">
                  <c:v>203.66069485670201</c:v>
                </c:pt>
                <c:pt idx="243" formatCode="_(* #,##0.00_);_(* \(#,##0.00\);_(* &quot;-&quot;??_);_(@_)">
                  <c:v>186.79601331464599</c:v>
                </c:pt>
                <c:pt idx="244" formatCode="_(* #,##0.00_);_(* \(#,##0.00\);_(* &quot;-&quot;??_);_(@_)">
                  <c:v>201.80837723783699</c:v>
                </c:pt>
                <c:pt idx="245" formatCode="_(* #,##0.00_);_(* \(#,##0.00\);_(* &quot;-&quot;??_);_(@_)">
                  <c:v>209.561829905629</c:v>
                </c:pt>
                <c:pt idx="246" formatCode="_(* #,##0.00_);_(* \(#,##0.00\);_(* &quot;-&quot;??_);_(@_)">
                  <c:v>213.09737823877501</c:v>
                </c:pt>
                <c:pt idx="247" formatCode="_(* #,##0.00_);_(* \(#,##0.00\);_(* &quot;-&quot;??_);_(@_)">
                  <c:v>220.660955573824</c:v>
                </c:pt>
                <c:pt idx="248" formatCode="_(* #,##0.00_);_(* \(#,##0.00\);_(* &quot;-&quot;??_);_(@_)">
                  <c:v>227.77699477050601</c:v>
                </c:pt>
                <c:pt idx="249" formatCode="_(* #,##0.00_);_(* \(#,##0.00\);_(* &quot;-&quot;??_);_(@_)">
                  <c:v>225.98182856046699</c:v>
                </c:pt>
                <c:pt idx="250" formatCode="_(* #,##0.00_);_(* \(#,##0.00\);_(* &quot;-&quot;??_);_(@_)">
                  <c:v>220.092367136533</c:v>
                </c:pt>
                <c:pt idx="251" formatCode="_(* #,##0.00_);_(* \(#,##0.00\);_(* &quot;-&quot;??_);_(@_)">
                  <c:v>240.27784595364901</c:v>
                </c:pt>
                <c:pt idx="252" formatCode="_(* #,##0.00_);_(* \(#,##0.00\);_(* &quot;-&quot;??_);_(@_)">
                  <c:v>247.18472434963999</c:v>
                </c:pt>
                <c:pt idx="253" formatCode="_(* #,##0.00_);_(* \(#,##0.00\);_(* &quot;-&quot;??_);_(@_)">
                  <c:v>246.72685048956799</c:v>
                </c:pt>
                <c:pt idx="254" formatCode="_(* #,##0.00_);_(* \(#,##0.00\);_(* &quot;-&quot;??_);_(@_)">
                  <c:v>250.17921682768201</c:v>
                </c:pt>
                <c:pt idx="255" formatCode="_(* #,##0.00_);_(* \(#,##0.00\);_(* &quot;-&quot;??_);_(@_)">
                  <c:v>255.00487648221701</c:v>
                </c:pt>
                <c:pt idx="256" formatCode="_(* #,##0.00_);_(* \(#,##0.00\);_(* &quot;-&quot;??_);_(@_)">
                  <c:v>260.51085004996702</c:v>
                </c:pt>
                <c:pt idx="257" formatCode="_(* #,##0.00_);_(* \(#,##0.00\);_(* &quot;-&quot;??_);_(@_)">
                  <c:v>259.81223409152102</c:v>
                </c:pt>
                <c:pt idx="258" formatCode="_(* #,##0.00_);_(* \(#,##0.00\);_(* &quot;-&quot;??_);_(@_)">
                  <c:v>269.81668154248501</c:v>
                </c:pt>
                <c:pt idx="259" formatCode="_(* #,##0.00_);_(* \(#,##0.00\);_(* &quot;-&quot;??_);_(@_)">
                  <c:v>273.88036716310899</c:v>
                </c:pt>
                <c:pt idx="260" formatCode="_(* #,##0.00_);_(* \(#,##0.00\);_(* &quot;-&quot;??_);_(@_)">
                  <c:v>284.17615017514498</c:v>
                </c:pt>
                <c:pt idx="261" formatCode="_(* #,##0.00_);_(* \(#,##0.00\);_(* &quot;-&quot;??_);_(@_)">
                  <c:v>273.12680858563402</c:v>
                </c:pt>
                <c:pt idx="262" formatCode="_(* #,##0.00_);_(* \(#,##0.00\);_(* &quot;-&quot;??_);_(@_)">
                  <c:v>280.881983725135</c:v>
                </c:pt>
                <c:pt idx="263" formatCode="_(* #,##0.00_);_(* \(#,##0.00\);_(* &quot;-&quot;??_);_(@_)">
                  <c:v>283.68266731014</c:v>
                </c:pt>
                <c:pt idx="264" formatCode="_(* #,##0.00_);_(* \(#,##0.00\);_(* &quot;-&quot;??_);_(@_)">
                  <c:v>290.510827440056</c:v>
                </c:pt>
                <c:pt idx="265" formatCode="_(* #,##0.00_);_(* \(#,##0.00\);_(* &quot;-&quot;??_);_(@_)">
                  <c:v>278.134844938063</c:v>
                </c:pt>
                <c:pt idx="266" formatCode="_(* #,##0.00_);_(* \(#,##0.00\);_(* &quot;-&quot;??_);_(@_)">
                  <c:v>270.21638155956299</c:v>
                </c:pt>
                <c:pt idx="267" formatCode="_(* #,##0.00_);_(* \(#,##0.00\);_(* &quot;-&quot;??_);_(@_)">
                  <c:v>271.86816522874199</c:v>
                </c:pt>
                <c:pt idx="268" formatCode="_(* #,##0.00_);_(* \(#,##0.00\);_(* &quot;-&quot;??_);_(@_)">
                  <c:v>255.914242129759</c:v>
                </c:pt>
                <c:pt idx="269" formatCode="_(* #,##0.00_);_(* \(#,##0.00\);_(* &quot;-&quot;??_);_(@_)">
                  <c:v>253.56749325134899</c:v>
                </c:pt>
                <c:pt idx="270" formatCode="_(* #,##0.00_);_(* \(#,##0.00\);_(* &quot;-&quot;??_);_(@_)">
                  <c:v>236.80036644330701</c:v>
                </c:pt>
                <c:pt idx="271" formatCode="_(* #,##0.00_);_(* \(#,##0.00\);_(* &quot;-&quot;??_);_(@_)">
                  <c:v>251.64775671275399</c:v>
                </c:pt>
                <c:pt idx="272" formatCode="_(* #,##0.00_);_(* \(#,##0.00\);_(* &quot;-&quot;??_);_(@_)">
                  <c:v>247.72721048704801</c:v>
                </c:pt>
                <c:pt idx="273" formatCode="_(* #,##0.00_);_(* \(#,##0.00\);_(* &quot;-&quot;??_);_(@_)">
                  <c:v>235.036894918153</c:v>
                </c:pt>
                <c:pt idx="274" formatCode="_(* #,##0.00_);_(* \(#,##0.00\);_(* &quot;-&quot;??_);_(@_)">
                  <c:v>247.40690857963099</c:v>
                </c:pt>
                <c:pt idx="275" formatCode="_(* #,##0.00_);_(* \(#,##0.00\);_(* &quot;-&quot;??_);_(@_)">
                  <c:v>264.96466286518898</c:v>
                </c:pt>
                <c:pt idx="276" formatCode="_(* #,##0.00_);_(* \(#,##0.00\);_(* &quot;-&quot;??_);_(@_)">
                  <c:v>254.397233810252</c:v>
                </c:pt>
                <c:pt idx="277" formatCode="_(* #,##0.00_);_(* \(#,##0.00\);_(* &quot;-&quot;??_);_(@_)">
                  <c:v>268.48667005140902</c:v>
                </c:pt>
                <c:pt idx="278" formatCode="_(* #,##0.00_);_(* \(#,##0.00\);_(* &quot;-&quot;??_);_(@_)">
                  <c:v>266.08839700361199</c:v>
                </c:pt>
                <c:pt idx="279" formatCode="_(* #,##0.00_);_(* \(#,##0.00\);_(* &quot;-&quot;??_);_(@_)">
                  <c:v>272.660674320157</c:v>
                </c:pt>
                <c:pt idx="280" formatCode="_(* #,##0.00_);_(* \(#,##0.00\);_(* &quot;-&quot;??_);_(@_)">
                  <c:v>277.18238899232699</c:v>
                </c:pt>
                <c:pt idx="281" formatCode="_(* #,##0.00_);_(* \(#,##0.00\);_(* &quot;-&quot;??_);_(@_)">
                  <c:v>274.82015427558298</c:v>
                </c:pt>
                <c:pt idx="282" formatCode="_(* #,##0.00_);_(* \(#,##0.00\);_(* &quot;-&quot;??_);_(@_)">
                  <c:v>283.06478679809601</c:v>
                </c:pt>
                <c:pt idx="283" formatCode="_(* #,##0.00_);_(* \(#,##0.00\);_(* &quot;-&quot;??_);_(@_)">
                  <c:v>291.874977820705</c:v>
                </c:pt>
                <c:pt idx="284" formatCode="_(* #,##0.00_);_(* \(#,##0.00\);_(* &quot;-&quot;??_);_(@_)">
                  <c:v>291.62956458179099</c:v>
                </c:pt>
                <c:pt idx="285" formatCode="_(* #,##0.00_);_(* \(#,##0.00\);_(* &quot;-&quot;??_);_(@_)">
                  <c:v>279.37413253785598</c:v>
                </c:pt>
                <c:pt idx="286" formatCode="_(* #,##0.00_);_(* \(#,##0.00\);_(* &quot;-&quot;??_);_(@_)">
                  <c:v>278.23962818545198</c:v>
                </c:pt>
                <c:pt idx="287" formatCode="_(* #,##0.00_);_(* \(#,##0.00\);_(* &quot;-&quot;??_);_(@_)">
                  <c:v>296.826881224533</c:v>
                </c:pt>
                <c:pt idx="288" formatCode="_(* #,##0.00_);_(* \(#,##0.00\);_(* &quot;-&quot;??_);_(@_)">
                  <c:v>302.53805820424202</c:v>
                </c:pt>
                <c:pt idx="289" formatCode="_(* #,##0.00_);_(* \(#,##0.00\);_(* &quot;-&quot;??_);_(@_)">
                  <c:v>308.33879695540298</c:v>
                </c:pt>
                <c:pt idx="290" formatCode="_(* #,##0.00_);_(* \(#,##0.00\);_(* &quot;-&quot;??_);_(@_)">
                  <c:v>326.45659892121103</c:v>
                </c:pt>
                <c:pt idx="291" formatCode="_(* #,##0.00_);_(* \(#,##0.00\);_(* &quot;-&quot;??_);_(@_)">
                  <c:v>335.93675504356202</c:v>
                </c:pt>
                <c:pt idx="292" formatCode="_(* #,##0.00_);_(* \(#,##0.00\);_(* &quot;-&quot;??_);_(@_)">
                  <c:v>329.79831524570102</c:v>
                </c:pt>
                <c:pt idx="293" formatCode="_(* #,##0.00_);_(* \(#,##0.00\);_(* &quot;-&quot;??_);_(@_)">
                  <c:v>340.51971868313501</c:v>
                </c:pt>
                <c:pt idx="294" formatCode="_(* #,##0.00_);_(* \(#,##0.00\);_(* &quot;-&quot;??_);_(@_)">
                  <c:v>349.43172904705699</c:v>
                </c:pt>
                <c:pt idx="295" formatCode="_(* #,##0.00_);_(* \(#,##0.00\);_(* &quot;-&quot;??_);_(@_)">
                  <c:v>358.46644609186899</c:v>
                </c:pt>
                <c:pt idx="296" formatCode="_(* #,##0.00_);_(* \(#,##0.00\);_(* &quot;-&quot;??_);_(@_)">
                  <c:v>358.60348960654198</c:v>
                </c:pt>
                <c:pt idx="297" formatCode="_(* #,##0.00_);_(* \(#,##0.00\);_(* &quot;-&quot;??_);_(@_)">
                  <c:v>367.80546141857297</c:v>
                </c:pt>
                <c:pt idx="298" formatCode="_(* #,##0.00_);_(* \(#,##0.00\);_(* &quot;-&quot;??_);_(@_)">
                  <c:v>370.99366050809999</c:v>
                </c:pt>
                <c:pt idx="299" formatCode="_(* #,##0.00_);_(* \(#,##0.00\);_(* &quot;-&quot;??_);_(@_)">
                  <c:v>386.58201255374797</c:v>
                </c:pt>
                <c:pt idx="300" formatCode="_(* #,##0.00_);_(* \(#,##0.00\);_(* &quot;-&quot;??_);_(@_)">
                  <c:v>387.68792418545399</c:v>
                </c:pt>
                <c:pt idx="301" formatCode="_(* #,##0.00_);_(* \(#,##0.00\);_(* &quot;-&quot;??_);_(@_)">
                  <c:v>403.501099197168</c:v>
                </c:pt>
                <c:pt idx="302" formatCode="_(* #,##0.00_);_(* \(#,##0.00\);_(* &quot;-&quot;??_);_(@_)">
                  <c:v>398.93786624779102</c:v>
                </c:pt>
                <c:pt idx="303" formatCode="_(* #,##0.00_);_(* \(#,##0.00\);_(* &quot;-&quot;??_);_(@_)">
                  <c:v>382.83217422590002</c:v>
                </c:pt>
                <c:pt idx="304" formatCode="_(* #,##0.00_);_(* \(#,##0.00\);_(* &quot;-&quot;??_);_(@_)">
                  <c:v>370.84455552259902</c:v>
                </c:pt>
                <c:pt idx="305" formatCode="_(* #,##0.00_);_(* \(#,##0.00\);_(* &quot;-&quot;??_);_(@_)">
                  <c:v>390.35747378087302</c:v>
                </c:pt>
                <c:pt idx="306" formatCode="_(* #,##0.00_);_(* \(#,##0.00\);_(* &quot;-&quot;??_);_(@_)">
                  <c:v>404.78490418330199</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06FA-42EA-9301-16C9310993C8}"/>
            </c:ext>
          </c:extLst>
        </c:ser>
        <c:ser>
          <c:idx val="1"/>
          <c:order val="1"/>
          <c:tx>
            <c:strRef>
              <c:f>Sheet1!$C$1</c:f>
              <c:strCache>
                <c:ptCount val="1"/>
                <c:pt idx="0">
                  <c:v>blue line</c:v>
                </c:pt>
              </c:strCache>
            </c:strRef>
          </c:tx>
          <c:spPr>
            <a:ln w="28575">
              <a:solidFill>
                <a:schemeClr val="accent1"/>
              </a:solidFill>
            </a:ln>
          </c:spPr>
          <c:marker>
            <c:symbol val="none"/>
          </c:marker>
          <c:cat>
            <c:numRef>
              <c:f>Sheet1!$A$2:$A$308</c:f>
              <c:numCache>
                <c:formatCode>m/d/yyyy</c:formatCode>
                <c:ptCount val="307"/>
                <c:pt idx="0">
                  <c:v>36525</c:v>
                </c:pt>
                <c:pt idx="1">
                  <c:v>36556</c:v>
                </c:pt>
                <c:pt idx="2">
                  <c:v>36585</c:v>
                </c:pt>
                <c:pt idx="3">
                  <c:v>36616</c:v>
                </c:pt>
                <c:pt idx="4">
                  <c:v>36646</c:v>
                </c:pt>
                <c:pt idx="5">
                  <c:v>36677</c:v>
                </c:pt>
                <c:pt idx="6">
                  <c:v>36707</c:v>
                </c:pt>
                <c:pt idx="7">
                  <c:v>36738</c:v>
                </c:pt>
                <c:pt idx="8">
                  <c:v>36769</c:v>
                </c:pt>
                <c:pt idx="9">
                  <c:v>36799</c:v>
                </c:pt>
                <c:pt idx="10">
                  <c:v>36830</c:v>
                </c:pt>
                <c:pt idx="11">
                  <c:v>36860</c:v>
                </c:pt>
                <c:pt idx="12">
                  <c:v>36891</c:v>
                </c:pt>
                <c:pt idx="13">
                  <c:v>36922</c:v>
                </c:pt>
                <c:pt idx="14">
                  <c:v>36950</c:v>
                </c:pt>
                <c:pt idx="15">
                  <c:v>36981</c:v>
                </c:pt>
                <c:pt idx="16">
                  <c:v>37011</c:v>
                </c:pt>
                <c:pt idx="17">
                  <c:v>37042</c:v>
                </c:pt>
                <c:pt idx="18">
                  <c:v>37072</c:v>
                </c:pt>
                <c:pt idx="19">
                  <c:v>37103</c:v>
                </c:pt>
                <c:pt idx="20">
                  <c:v>37134</c:v>
                </c:pt>
                <c:pt idx="21">
                  <c:v>37164</c:v>
                </c:pt>
                <c:pt idx="22">
                  <c:v>37195</c:v>
                </c:pt>
                <c:pt idx="23">
                  <c:v>37225</c:v>
                </c:pt>
                <c:pt idx="24">
                  <c:v>37256</c:v>
                </c:pt>
                <c:pt idx="25">
                  <c:v>37287</c:v>
                </c:pt>
                <c:pt idx="26">
                  <c:v>37315</c:v>
                </c:pt>
                <c:pt idx="27">
                  <c:v>37346</c:v>
                </c:pt>
                <c:pt idx="28">
                  <c:v>37376</c:v>
                </c:pt>
                <c:pt idx="29">
                  <c:v>37407</c:v>
                </c:pt>
                <c:pt idx="30">
                  <c:v>37437</c:v>
                </c:pt>
                <c:pt idx="31">
                  <c:v>37468</c:v>
                </c:pt>
                <c:pt idx="32">
                  <c:v>37499</c:v>
                </c:pt>
                <c:pt idx="33">
                  <c:v>37529</c:v>
                </c:pt>
                <c:pt idx="34">
                  <c:v>37560</c:v>
                </c:pt>
                <c:pt idx="35">
                  <c:v>37590</c:v>
                </c:pt>
                <c:pt idx="36">
                  <c:v>37621</c:v>
                </c:pt>
                <c:pt idx="37">
                  <c:v>37652</c:v>
                </c:pt>
                <c:pt idx="38">
                  <c:v>37680</c:v>
                </c:pt>
                <c:pt idx="39">
                  <c:v>37711</c:v>
                </c:pt>
                <c:pt idx="40">
                  <c:v>37741</c:v>
                </c:pt>
                <c:pt idx="41">
                  <c:v>37772</c:v>
                </c:pt>
                <c:pt idx="42">
                  <c:v>37802</c:v>
                </c:pt>
                <c:pt idx="43">
                  <c:v>37833</c:v>
                </c:pt>
                <c:pt idx="44">
                  <c:v>37864</c:v>
                </c:pt>
                <c:pt idx="45">
                  <c:v>37894</c:v>
                </c:pt>
                <c:pt idx="46">
                  <c:v>37925</c:v>
                </c:pt>
                <c:pt idx="47">
                  <c:v>37955</c:v>
                </c:pt>
                <c:pt idx="48">
                  <c:v>37986</c:v>
                </c:pt>
                <c:pt idx="49">
                  <c:v>38017</c:v>
                </c:pt>
                <c:pt idx="50">
                  <c:v>38046</c:v>
                </c:pt>
                <c:pt idx="51">
                  <c:v>38077</c:v>
                </c:pt>
                <c:pt idx="52">
                  <c:v>38107</c:v>
                </c:pt>
                <c:pt idx="53">
                  <c:v>38138</c:v>
                </c:pt>
                <c:pt idx="54">
                  <c:v>38168</c:v>
                </c:pt>
                <c:pt idx="55">
                  <c:v>38199</c:v>
                </c:pt>
                <c:pt idx="56">
                  <c:v>38230</c:v>
                </c:pt>
                <c:pt idx="57">
                  <c:v>38260</c:v>
                </c:pt>
                <c:pt idx="58">
                  <c:v>38291</c:v>
                </c:pt>
                <c:pt idx="59">
                  <c:v>38321</c:v>
                </c:pt>
                <c:pt idx="60">
                  <c:v>38352</c:v>
                </c:pt>
                <c:pt idx="61">
                  <c:v>38383</c:v>
                </c:pt>
                <c:pt idx="62">
                  <c:v>38411</c:v>
                </c:pt>
                <c:pt idx="63">
                  <c:v>38442</c:v>
                </c:pt>
                <c:pt idx="64">
                  <c:v>38472</c:v>
                </c:pt>
                <c:pt idx="65">
                  <c:v>38503</c:v>
                </c:pt>
                <c:pt idx="66">
                  <c:v>38533</c:v>
                </c:pt>
                <c:pt idx="67">
                  <c:v>38564</c:v>
                </c:pt>
                <c:pt idx="68">
                  <c:v>38595</c:v>
                </c:pt>
                <c:pt idx="69">
                  <c:v>38625</c:v>
                </c:pt>
                <c:pt idx="70">
                  <c:v>38656</c:v>
                </c:pt>
                <c:pt idx="71">
                  <c:v>38686</c:v>
                </c:pt>
                <c:pt idx="72">
                  <c:v>38717</c:v>
                </c:pt>
                <c:pt idx="73">
                  <c:v>38748</c:v>
                </c:pt>
                <c:pt idx="74">
                  <c:v>38776</c:v>
                </c:pt>
                <c:pt idx="75">
                  <c:v>38807</c:v>
                </c:pt>
                <c:pt idx="76">
                  <c:v>38837</c:v>
                </c:pt>
                <c:pt idx="77">
                  <c:v>38868</c:v>
                </c:pt>
                <c:pt idx="78">
                  <c:v>38898</c:v>
                </c:pt>
                <c:pt idx="79">
                  <c:v>38929</c:v>
                </c:pt>
                <c:pt idx="80">
                  <c:v>38960</c:v>
                </c:pt>
                <c:pt idx="81">
                  <c:v>38990</c:v>
                </c:pt>
                <c:pt idx="82">
                  <c:v>39021</c:v>
                </c:pt>
                <c:pt idx="83">
                  <c:v>39051</c:v>
                </c:pt>
                <c:pt idx="84">
                  <c:v>39082</c:v>
                </c:pt>
                <c:pt idx="85">
                  <c:v>39113</c:v>
                </c:pt>
                <c:pt idx="86">
                  <c:v>39141</c:v>
                </c:pt>
                <c:pt idx="87">
                  <c:v>39172</c:v>
                </c:pt>
                <c:pt idx="88">
                  <c:v>39202</c:v>
                </c:pt>
                <c:pt idx="89">
                  <c:v>39233</c:v>
                </c:pt>
                <c:pt idx="90">
                  <c:v>39263</c:v>
                </c:pt>
                <c:pt idx="91">
                  <c:v>39294</c:v>
                </c:pt>
                <c:pt idx="92">
                  <c:v>39325</c:v>
                </c:pt>
                <c:pt idx="93">
                  <c:v>39355</c:v>
                </c:pt>
                <c:pt idx="94">
                  <c:v>39386</c:v>
                </c:pt>
                <c:pt idx="95">
                  <c:v>39416</c:v>
                </c:pt>
                <c:pt idx="96">
                  <c:v>39447</c:v>
                </c:pt>
                <c:pt idx="97">
                  <c:v>39478</c:v>
                </c:pt>
                <c:pt idx="98">
                  <c:v>39507</c:v>
                </c:pt>
                <c:pt idx="99">
                  <c:v>39538</c:v>
                </c:pt>
                <c:pt idx="100">
                  <c:v>39568</c:v>
                </c:pt>
                <c:pt idx="101">
                  <c:v>39599</c:v>
                </c:pt>
                <c:pt idx="102">
                  <c:v>39629</c:v>
                </c:pt>
                <c:pt idx="103">
                  <c:v>39660</c:v>
                </c:pt>
                <c:pt idx="104">
                  <c:v>39691</c:v>
                </c:pt>
                <c:pt idx="105">
                  <c:v>39721</c:v>
                </c:pt>
                <c:pt idx="106">
                  <c:v>39752</c:v>
                </c:pt>
                <c:pt idx="107">
                  <c:v>39782</c:v>
                </c:pt>
                <c:pt idx="108">
                  <c:v>39813</c:v>
                </c:pt>
                <c:pt idx="109">
                  <c:v>39844</c:v>
                </c:pt>
                <c:pt idx="110">
                  <c:v>39872</c:v>
                </c:pt>
                <c:pt idx="111">
                  <c:v>39903</c:v>
                </c:pt>
                <c:pt idx="112">
                  <c:v>39933</c:v>
                </c:pt>
                <c:pt idx="113">
                  <c:v>39964</c:v>
                </c:pt>
                <c:pt idx="114">
                  <c:v>39994</c:v>
                </c:pt>
                <c:pt idx="115">
                  <c:v>40025</c:v>
                </c:pt>
                <c:pt idx="116">
                  <c:v>40056</c:v>
                </c:pt>
                <c:pt idx="117">
                  <c:v>40086</c:v>
                </c:pt>
                <c:pt idx="118">
                  <c:v>40117</c:v>
                </c:pt>
                <c:pt idx="119">
                  <c:v>40147</c:v>
                </c:pt>
                <c:pt idx="120">
                  <c:v>40178</c:v>
                </c:pt>
                <c:pt idx="121">
                  <c:v>40209</c:v>
                </c:pt>
                <c:pt idx="122">
                  <c:v>40237</c:v>
                </c:pt>
                <c:pt idx="123">
                  <c:v>40268</c:v>
                </c:pt>
                <c:pt idx="124">
                  <c:v>40298</c:v>
                </c:pt>
                <c:pt idx="125">
                  <c:v>40329</c:v>
                </c:pt>
                <c:pt idx="126">
                  <c:v>40359</c:v>
                </c:pt>
                <c:pt idx="127">
                  <c:v>40390</c:v>
                </c:pt>
                <c:pt idx="128">
                  <c:v>40421</c:v>
                </c:pt>
                <c:pt idx="129">
                  <c:v>40451</c:v>
                </c:pt>
                <c:pt idx="130">
                  <c:v>40482</c:v>
                </c:pt>
                <c:pt idx="131">
                  <c:v>40512</c:v>
                </c:pt>
                <c:pt idx="132">
                  <c:v>40543</c:v>
                </c:pt>
                <c:pt idx="133">
                  <c:v>40574</c:v>
                </c:pt>
                <c:pt idx="134">
                  <c:v>40602</c:v>
                </c:pt>
                <c:pt idx="135">
                  <c:v>40633</c:v>
                </c:pt>
                <c:pt idx="136">
                  <c:v>40663</c:v>
                </c:pt>
                <c:pt idx="137">
                  <c:v>40694</c:v>
                </c:pt>
                <c:pt idx="138">
                  <c:v>40724</c:v>
                </c:pt>
                <c:pt idx="139">
                  <c:v>40755</c:v>
                </c:pt>
                <c:pt idx="140">
                  <c:v>40786</c:v>
                </c:pt>
                <c:pt idx="141">
                  <c:v>40816</c:v>
                </c:pt>
                <c:pt idx="142">
                  <c:v>40847</c:v>
                </c:pt>
                <c:pt idx="143">
                  <c:v>40877</c:v>
                </c:pt>
                <c:pt idx="144">
                  <c:v>40908</c:v>
                </c:pt>
                <c:pt idx="145">
                  <c:v>40939</c:v>
                </c:pt>
                <c:pt idx="146">
                  <c:v>40968</c:v>
                </c:pt>
                <c:pt idx="147">
                  <c:v>40999</c:v>
                </c:pt>
                <c:pt idx="148">
                  <c:v>41029</c:v>
                </c:pt>
                <c:pt idx="149">
                  <c:v>41060</c:v>
                </c:pt>
                <c:pt idx="150">
                  <c:v>41090</c:v>
                </c:pt>
                <c:pt idx="151">
                  <c:v>41121</c:v>
                </c:pt>
                <c:pt idx="152">
                  <c:v>41152</c:v>
                </c:pt>
                <c:pt idx="153">
                  <c:v>41182</c:v>
                </c:pt>
                <c:pt idx="154">
                  <c:v>41213</c:v>
                </c:pt>
                <c:pt idx="155">
                  <c:v>41243</c:v>
                </c:pt>
                <c:pt idx="156">
                  <c:v>41274</c:v>
                </c:pt>
                <c:pt idx="157">
                  <c:v>41305</c:v>
                </c:pt>
                <c:pt idx="158">
                  <c:v>41333</c:v>
                </c:pt>
                <c:pt idx="159">
                  <c:v>41364</c:v>
                </c:pt>
                <c:pt idx="160">
                  <c:v>41394</c:v>
                </c:pt>
                <c:pt idx="161">
                  <c:v>41425</c:v>
                </c:pt>
                <c:pt idx="162">
                  <c:v>41455</c:v>
                </c:pt>
                <c:pt idx="163">
                  <c:v>41486</c:v>
                </c:pt>
                <c:pt idx="164">
                  <c:v>41517</c:v>
                </c:pt>
                <c:pt idx="165">
                  <c:v>41547</c:v>
                </c:pt>
                <c:pt idx="166">
                  <c:v>41578</c:v>
                </c:pt>
                <c:pt idx="167">
                  <c:v>41608</c:v>
                </c:pt>
                <c:pt idx="168">
                  <c:v>41639</c:v>
                </c:pt>
                <c:pt idx="169">
                  <c:v>41670</c:v>
                </c:pt>
                <c:pt idx="170">
                  <c:v>41698</c:v>
                </c:pt>
                <c:pt idx="171">
                  <c:v>41729</c:v>
                </c:pt>
                <c:pt idx="172">
                  <c:v>41759</c:v>
                </c:pt>
                <c:pt idx="173">
                  <c:v>41790</c:v>
                </c:pt>
                <c:pt idx="174">
                  <c:v>41820</c:v>
                </c:pt>
                <c:pt idx="175">
                  <c:v>41851</c:v>
                </c:pt>
                <c:pt idx="176">
                  <c:v>41882</c:v>
                </c:pt>
                <c:pt idx="177">
                  <c:v>41912</c:v>
                </c:pt>
                <c:pt idx="178">
                  <c:v>41943</c:v>
                </c:pt>
                <c:pt idx="179">
                  <c:v>41973</c:v>
                </c:pt>
                <c:pt idx="180">
                  <c:v>42004</c:v>
                </c:pt>
                <c:pt idx="181">
                  <c:v>42035</c:v>
                </c:pt>
                <c:pt idx="182">
                  <c:v>42063</c:v>
                </c:pt>
                <c:pt idx="183">
                  <c:v>42094</c:v>
                </c:pt>
                <c:pt idx="184">
                  <c:v>42124</c:v>
                </c:pt>
                <c:pt idx="185">
                  <c:v>42155</c:v>
                </c:pt>
                <c:pt idx="186">
                  <c:v>42185</c:v>
                </c:pt>
                <c:pt idx="187">
                  <c:v>42216</c:v>
                </c:pt>
                <c:pt idx="188">
                  <c:v>42247</c:v>
                </c:pt>
                <c:pt idx="189">
                  <c:v>42277</c:v>
                </c:pt>
                <c:pt idx="190">
                  <c:v>42308</c:v>
                </c:pt>
                <c:pt idx="191">
                  <c:v>42338</c:v>
                </c:pt>
                <c:pt idx="192">
                  <c:v>42369</c:v>
                </c:pt>
                <c:pt idx="193">
                  <c:v>42400</c:v>
                </c:pt>
                <c:pt idx="194">
                  <c:v>42429</c:v>
                </c:pt>
                <c:pt idx="195">
                  <c:v>42460</c:v>
                </c:pt>
                <c:pt idx="196">
                  <c:v>42490</c:v>
                </c:pt>
                <c:pt idx="197">
                  <c:v>42521</c:v>
                </c:pt>
                <c:pt idx="198">
                  <c:v>42551</c:v>
                </c:pt>
                <c:pt idx="199">
                  <c:v>42582</c:v>
                </c:pt>
                <c:pt idx="200">
                  <c:v>42613</c:v>
                </c:pt>
                <c:pt idx="201">
                  <c:v>42643</c:v>
                </c:pt>
                <c:pt idx="202">
                  <c:v>42674</c:v>
                </c:pt>
                <c:pt idx="203">
                  <c:v>42704</c:v>
                </c:pt>
                <c:pt idx="204">
                  <c:v>42735</c:v>
                </c:pt>
                <c:pt idx="205">
                  <c:v>42766</c:v>
                </c:pt>
                <c:pt idx="206">
                  <c:v>42794</c:v>
                </c:pt>
                <c:pt idx="207">
                  <c:v>42825</c:v>
                </c:pt>
                <c:pt idx="208">
                  <c:v>42855</c:v>
                </c:pt>
                <c:pt idx="209">
                  <c:v>42886</c:v>
                </c:pt>
                <c:pt idx="210">
                  <c:v>42916</c:v>
                </c:pt>
                <c:pt idx="211">
                  <c:v>42947</c:v>
                </c:pt>
                <c:pt idx="212">
                  <c:v>42978</c:v>
                </c:pt>
                <c:pt idx="213">
                  <c:v>43008</c:v>
                </c:pt>
                <c:pt idx="214">
                  <c:v>43039</c:v>
                </c:pt>
                <c:pt idx="215">
                  <c:v>43069</c:v>
                </c:pt>
                <c:pt idx="216">
                  <c:v>43100</c:v>
                </c:pt>
                <c:pt idx="217">
                  <c:v>43131</c:v>
                </c:pt>
                <c:pt idx="218">
                  <c:v>43159</c:v>
                </c:pt>
                <c:pt idx="219">
                  <c:v>43190</c:v>
                </c:pt>
                <c:pt idx="220">
                  <c:v>43220</c:v>
                </c:pt>
                <c:pt idx="221">
                  <c:v>43251</c:v>
                </c:pt>
                <c:pt idx="222">
                  <c:v>43281</c:v>
                </c:pt>
                <c:pt idx="223">
                  <c:v>43312</c:v>
                </c:pt>
                <c:pt idx="224">
                  <c:v>43343</c:v>
                </c:pt>
                <c:pt idx="225">
                  <c:v>43373</c:v>
                </c:pt>
                <c:pt idx="226">
                  <c:v>43404</c:v>
                </c:pt>
                <c:pt idx="227">
                  <c:v>43434</c:v>
                </c:pt>
                <c:pt idx="228">
                  <c:v>43465</c:v>
                </c:pt>
                <c:pt idx="229">
                  <c:v>43496</c:v>
                </c:pt>
                <c:pt idx="230">
                  <c:v>43524</c:v>
                </c:pt>
                <c:pt idx="231">
                  <c:v>43555</c:v>
                </c:pt>
                <c:pt idx="232">
                  <c:v>43585</c:v>
                </c:pt>
                <c:pt idx="233">
                  <c:v>43616</c:v>
                </c:pt>
                <c:pt idx="234">
                  <c:v>43646</c:v>
                </c:pt>
                <c:pt idx="235">
                  <c:v>43677</c:v>
                </c:pt>
                <c:pt idx="236">
                  <c:v>43708</c:v>
                </c:pt>
                <c:pt idx="237">
                  <c:v>43738</c:v>
                </c:pt>
                <c:pt idx="238">
                  <c:v>43769</c:v>
                </c:pt>
                <c:pt idx="239">
                  <c:v>43799</c:v>
                </c:pt>
                <c:pt idx="240">
                  <c:v>43830</c:v>
                </c:pt>
                <c:pt idx="241">
                  <c:v>43861</c:v>
                </c:pt>
                <c:pt idx="242">
                  <c:v>43890</c:v>
                </c:pt>
                <c:pt idx="243">
                  <c:v>43921</c:v>
                </c:pt>
                <c:pt idx="244">
                  <c:v>43951</c:v>
                </c:pt>
                <c:pt idx="245">
                  <c:v>43982</c:v>
                </c:pt>
                <c:pt idx="246">
                  <c:v>44012</c:v>
                </c:pt>
                <c:pt idx="247">
                  <c:v>44043</c:v>
                </c:pt>
                <c:pt idx="248">
                  <c:v>44074</c:v>
                </c:pt>
                <c:pt idx="249">
                  <c:v>44104</c:v>
                </c:pt>
                <c:pt idx="250">
                  <c:v>44135</c:v>
                </c:pt>
                <c:pt idx="251">
                  <c:v>44165</c:v>
                </c:pt>
                <c:pt idx="252">
                  <c:v>44196</c:v>
                </c:pt>
                <c:pt idx="253">
                  <c:v>44227</c:v>
                </c:pt>
                <c:pt idx="254">
                  <c:v>44255</c:v>
                </c:pt>
                <c:pt idx="255">
                  <c:v>44286</c:v>
                </c:pt>
                <c:pt idx="256">
                  <c:v>44316</c:v>
                </c:pt>
                <c:pt idx="257">
                  <c:v>44347</c:v>
                </c:pt>
                <c:pt idx="258">
                  <c:v>44377</c:v>
                </c:pt>
                <c:pt idx="259">
                  <c:v>44408</c:v>
                </c:pt>
                <c:pt idx="260">
                  <c:v>44439</c:v>
                </c:pt>
                <c:pt idx="261">
                  <c:v>44469</c:v>
                </c:pt>
                <c:pt idx="262">
                  <c:v>44500</c:v>
                </c:pt>
                <c:pt idx="263">
                  <c:v>44530</c:v>
                </c:pt>
                <c:pt idx="264">
                  <c:v>44561</c:v>
                </c:pt>
                <c:pt idx="265">
                  <c:v>44592</c:v>
                </c:pt>
                <c:pt idx="266">
                  <c:v>44620</c:v>
                </c:pt>
                <c:pt idx="267">
                  <c:v>44651</c:v>
                </c:pt>
                <c:pt idx="268">
                  <c:v>44681</c:v>
                </c:pt>
                <c:pt idx="269">
                  <c:v>44712</c:v>
                </c:pt>
                <c:pt idx="270">
                  <c:v>44742</c:v>
                </c:pt>
                <c:pt idx="271">
                  <c:v>44773</c:v>
                </c:pt>
                <c:pt idx="272">
                  <c:v>44804</c:v>
                </c:pt>
                <c:pt idx="273">
                  <c:v>44834</c:v>
                </c:pt>
                <c:pt idx="274">
                  <c:v>44865</c:v>
                </c:pt>
                <c:pt idx="275">
                  <c:v>44895</c:v>
                </c:pt>
                <c:pt idx="276">
                  <c:v>44926</c:v>
                </c:pt>
                <c:pt idx="277">
                  <c:v>44957</c:v>
                </c:pt>
                <c:pt idx="278">
                  <c:v>44985</c:v>
                </c:pt>
                <c:pt idx="279">
                  <c:v>45016</c:v>
                </c:pt>
                <c:pt idx="280">
                  <c:v>45046</c:v>
                </c:pt>
                <c:pt idx="281">
                  <c:v>45077</c:v>
                </c:pt>
                <c:pt idx="282">
                  <c:v>45107</c:v>
                </c:pt>
                <c:pt idx="283">
                  <c:v>45138</c:v>
                </c:pt>
                <c:pt idx="284">
                  <c:v>45169</c:v>
                </c:pt>
                <c:pt idx="285">
                  <c:v>45199</c:v>
                </c:pt>
                <c:pt idx="286">
                  <c:v>45230</c:v>
                </c:pt>
                <c:pt idx="287">
                  <c:v>45260</c:v>
                </c:pt>
                <c:pt idx="288">
                  <c:v>45291</c:v>
                </c:pt>
                <c:pt idx="289">
                  <c:v>45322</c:v>
                </c:pt>
                <c:pt idx="290">
                  <c:v>45351</c:v>
                </c:pt>
                <c:pt idx="291">
                  <c:v>45382</c:v>
                </c:pt>
                <c:pt idx="292">
                  <c:v>45412</c:v>
                </c:pt>
                <c:pt idx="293">
                  <c:v>45443</c:v>
                </c:pt>
                <c:pt idx="294">
                  <c:v>45473</c:v>
                </c:pt>
                <c:pt idx="295">
                  <c:v>45504</c:v>
                </c:pt>
                <c:pt idx="296">
                  <c:v>45535</c:v>
                </c:pt>
                <c:pt idx="297">
                  <c:v>45565</c:v>
                </c:pt>
                <c:pt idx="298">
                  <c:v>45596</c:v>
                </c:pt>
                <c:pt idx="299">
                  <c:v>45626</c:v>
                </c:pt>
                <c:pt idx="300">
                  <c:v>45657</c:v>
                </c:pt>
                <c:pt idx="301">
                  <c:v>45688</c:v>
                </c:pt>
                <c:pt idx="302">
                  <c:v>45716</c:v>
                </c:pt>
                <c:pt idx="303">
                  <c:v>45747</c:v>
                </c:pt>
                <c:pt idx="304">
                  <c:v>45777</c:v>
                </c:pt>
                <c:pt idx="305">
                  <c:v>45808</c:v>
                </c:pt>
                <c:pt idx="306">
                  <c:v>45838</c:v>
                </c:pt>
              </c:numCache>
            </c:numRef>
          </c:cat>
          <c:val>
            <c:numRef>
              <c:f>Sheet1!$C$2:$C$308</c:f>
              <c:numCache>
                <c:formatCode>General</c:formatCode>
                <c:ptCount val="307"/>
                <c:pt idx="295" formatCode="#,##0.000">
                  <c:v>358.46644609186899</c:v>
                </c:pt>
                <c:pt idx="296" formatCode="#,##0.000">
                  <c:v>358.60348960654198</c:v>
                </c:pt>
                <c:pt idx="297" formatCode="#,##0.000">
                  <c:v>367.80546141857297</c:v>
                </c:pt>
                <c:pt idx="298" formatCode="#,##0.000">
                  <c:v>370.99366050809999</c:v>
                </c:pt>
                <c:pt idx="299" formatCode="#,##0.000">
                  <c:v>386.58201255374797</c:v>
                </c:pt>
                <c:pt idx="300" formatCode="#,##0.000">
                  <c:v>387.68792418545399</c:v>
                </c:pt>
                <c:pt idx="301" formatCode="#,##0.000">
                  <c:v>403.501099197168</c:v>
                </c:pt>
                <c:pt idx="302" formatCode="#,##0.000">
                  <c:v>398.93786624779102</c:v>
                </c:pt>
                <c:pt idx="303" formatCode="#,##0.000">
                  <c:v>382.83217422590002</c:v>
                </c:pt>
                <c:pt idx="304" formatCode="#,##0.000">
                  <c:v>370.84455552259902</c:v>
                </c:pt>
                <c:pt idx="305" formatCode="#,##0.000">
                  <c:v>390.35747378087302</c:v>
                </c:pt>
                <c:pt idx="306" formatCode="#,##0.000">
                  <c:v>404.78490418330199</c:v>
                </c:pt>
              </c:numCache>
            </c:numRef>
          </c:val>
          <c:smooth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06FA-42EA-9301-16C9310993C8}"/>
            </c:ext>
          </c:extLst>
        </c:ser>
        <c:dLbls>
          <c:showLegendKey val="0"/>
          <c:showVal val="0"/>
          <c:showCatName val="0"/>
          <c:showSerName val="0"/>
          <c:showPercent val="0"/>
          <c:showBubbleSize val="0"/>
        </c:dLbls>
        <c:marker val="1"/>
        <c:smooth val="0"/>
        <c:axId val="43202048"/>
        <c:axId val="43203584"/>
      </c:lineChart>
      <c:dateAx>
        <c:axId val="43202048"/>
        <c:scaling>
          <c:orientation val="minMax"/>
          <c:max val="45838"/>
          <c:min val="36526"/>
        </c:scaling>
        <c:delete val="0"/>
        <c:axPos val="b"/>
        <c:numFmt formatCode="yyyy" sourceLinked="0"/>
        <c:majorTickMark val="none"/>
        <c:minorTickMark val="none"/>
        <c:tickLblPos val="nextTo"/>
        <c:spPr>
          <a:ln w="6350">
            <a:solidFill>
              <a:schemeClr val="tx1"/>
            </a:solidFill>
          </a:ln>
        </c:spPr>
        <c:txPr>
          <a:bodyPr/>
          <a:lstStyle/>
          <a:p>
            <a:pPr>
              <a:defRPr sz="600" smtId="4294967295"/>
            </a:pPr>
            <a:endParaRPr lang="en-US"/>
          </a:p>
        </c:txPr>
        <c:crossAx val="43203584"/>
        <c:crosses val="autoZero"/>
        <c:auto val="0"/>
        <c:lblOffset val="100"/>
        <c:baseTimeUnit val="months"/>
        <c:majorUnit val="48"/>
        <c:majorTimeUnit val="months"/>
      </c:dateAx>
      <c:valAx>
        <c:axId val="43203584"/>
        <c:scaling>
          <c:orientation val="minMax"/>
          <c:max val="420"/>
          <c:min val="0"/>
        </c:scaling>
        <c:delete val="0"/>
        <c:axPos val="l"/>
        <c:numFmt formatCode="#,##0" sourceLinked="0"/>
        <c:majorTickMark val="none"/>
        <c:minorTickMark val="none"/>
        <c:tickLblPos val="nextTo"/>
        <c:spPr>
          <a:ln w="6350">
            <a:solidFill>
              <a:schemeClr val="tx1"/>
            </a:solidFill>
          </a:ln>
        </c:spPr>
        <c:txPr>
          <a:bodyPr/>
          <a:lstStyle/>
          <a:p>
            <a:pPr>
              <a:defRPr sz="600" smtId="4294967295"/>
            </a:pPr>
            <a:endParaRPr lang="en-US"/>
          </a:p>
        </c:txPr>
        <c:crossAx val="43202048"/>
        <c:crosses val="autoZero"/>
        <c:crossBetween val="between"/>
        <c:majorUnit val="100"/>
      </c:valAx>
      <c:spPr>
        <a:noFill/>
        <a:effectLst>
          <a:outerShdw blurRad="50800" dist="50800" dir="5400000" algn="ctr" rotWithShape="0">
            <a:schemeClr val="bg1"/>
          </a:outerShdw>
        </a:effectLst>
      </c:spPr>
    </c:plotArea>
    <c:plotVisOnly val="1"/>
    <c:dispBlanksAs val="gap"/>
    <c:showDLblsOverMax val="0"/>
  </c:chart>
  <c:spPr>
    <a:noFill/>
  </c:spPr>
  <c:txPr>
    <a:bodyPr/>
    <a:lstStyle/>
    <a:p>
      <a:pPr>
        <a:defRPr sz="7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3.0553733929991722E-2"/>
          <c:w val="0.98573952913284302"/>
          <c:h val="0.94365304708480835"/>
        </c:manualLayout>
      </c:layout>
      <c:barChart>
        <c:barDir val="bar"/>
        <c:grouping val="clustered"/>
        <c:varyColors val="0"/>
        <c:ser>
          <c:idx val="0"/>
          <c:order val="0"/>
          <c:spPr>
            <a:solidFill>
              <a:srgbClr val="C5A43B"/>
            </a:solidFill>
          </c:spPr>
          <c:invertIfNegative val="0"/>
          <c:dLbls>
            <c:dLbl>
              <c:idx val="0"/>
              <c:spPr/>
              <c:txPr>
                <a:bodyPr wrap="square" lIns="38100" tIns="19050" rIns="38100" bIns="19050" anchor="ctr">
                  <a:spAutoFit/>
                </a:bodyPr>
                <a:lstStyle/>
                <a:p>
                  <a:pPr>
                    <a:defRPr sz="800" baseline="0" smtId="4294967295">
                      <a:solidFill>
                        <a:schemeClr val="tx1"/>
                      </a:solidFill>
                      <a:latin typeface="Avenir LT 55 Roman" pitchFamily="34" charset="0"/>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1921-4140-AA98-77392F4A3024}"/>
                </c:ext>
              </c:extLst>
            </c:dLbl>
            <c:dLbl>
              <c:idx val="1"/>
              <c:spPr/>
              <c:txPr>
                <a:bodyPr wrap="square" lIns="38100" tIns="19050" rIns="38100" bIns="19050" anchor="ctr">
                  <a:spAutoFit/>
                </a:bodyPr>
                <a:lstStyle/>
                <a:p>
                  <a:pPr>
                    <a:defRPr sz="800" baseline="0" smtId="4294967295">
                      <a:solidFill>
                        <a:schemeClr val="tx1"/>
                      </a:solidFill>
                      <a:latin typeface="Avenir LT 55 Roman" pitchFamily="34" charset="0"/>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1921-4140-AA98-77392F4A3024}"/>
                </c:ext>
              </c:extLst>
            </c:dLbl>
            <c:dLbl>
              <c:idx val="2"/>
              <c:spPr/>
              <c:txPr>
                <a:bodyPr wrap="square" lIns="38100" tIns="19050" rIns="38100" bIns="19050" anchor="ctr">
                  <a:spAutoFit/>
                </a:bodyPr>
                <a:lstStyle/>
                <a:p>
                  <a:pPr>
                    <a:defRPr sz="800" baseline="0" smtId="4294967295">
                      <a:solidFill>
                        <a:schemeClr val="tx1"/>
                      </a:solidFill>
                      <a:latin typeface="Avenir LT 55 Roman" pitchFamily="34" charset="0"/>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1921-4140-AA98-77392F4A3024}"/>
                </c:ext>
              </c:extLst>
            </c:dLbl>
            <c:dLbl>
              <c:idx val="3"/>
              <c:spPr/>
              <c:txPr>
                <a:bodyPr wrap="square" lIns="38100" tIns="19050" rIns="38100" bIns="19050" anchor="ctr">
                  <a:spAutoFit/>
                </a:bodyPr>
                <a:lstStyle/>
                <a:p>
                  <a:pPr>
                    <a:defRPr sz="800" baseline="0" smtId="4294967295">
                      <a:solidFill>
                        <a:schemeClr val="tx1"/>
                      </a:solidFill>
                      <a:latin typeface="Avenir LT 55 Roman" pitchFamily="34" charset="0"/>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1921-4140-AA98-77392F4A3024}"/>
                </c:ext>
              </c:extLst>
            </c:dLbl>
            <c:spPr>
              <a:noFill/>
              <a:ln>
                <a:noFill/>
              </a:ln>
              <a:effectLst/>
            </c:spPr>
            <c:txPr>
              <a:bodyPr wrap="square" lIns="38100" tIns="19050" rIns="38100" bIns="19050" anchor="ctr">
                <a:spAutoFit/>
              </a:bodyPr>
              <a:lstStyle/>
              <a:p>
                <a:pPr>
                  <a:defRPr sz="800" baseline="0" smtId="4294967295">
                    <a:solidFill>
                      <a:schemeClr val="tx1"/>
                    </a:solidFill>
                    <a:latin typeface="Avenir LT 55 Roman" pitchFamily="34" charset="0"/>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ext>
            </c:extLst>
          </c:dLbls>
          <c:cat>
            <c:strRef>
              <c:f>'Canada (Qtr)'!$O$7:$O$10</c:f>
              <c:strCache>
                <c:ptCount val="4"/>
                <c:pt idx="0">
                  <c:v>Small Cap</c:v>
                </c:pt>
                <c:pt idx="1">
                  <c:v>Growth</c:v>
                </c:pt>
                <c:pt idx="2">
                  <c:v>Value</c:v>
                </c:pt>
                <c:pt idx="3">
                  <c:v>Large Cap</c:v>
                </c:pt>
              </c:strCache>
            </c:strRef>
          </c:cat>
          <c:val>
            <c:numRef>
              <c:f>'Canada (Qtr)'!$P$7:$P$10</c:f>
              <c:numCache>
                <c:formatCode>0.00</c:formatCode>
                <c:ptCount val="4"/>
                <c:pt idx="0">
                  <c:v>11.75</c:v>
                </c:pt>
                <c:pt idx="1">
                  <c:v>8.5399999999999991</c:v>
                </c:pt>
                <c:pt idx="2">
                  <c:v>7.99</c:v>
                </c:pt>
                <c:pt idx="3">
                  <c:v>7.59</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ACDB-4D9B-A212-E9D25EDCAD9D}"/>
            </c:ext>
          </c:extLst>
        </c:ser>
        <c:dLbls>
          <c:showLegendKey val="0"/>
          <c:showVal val="0"/>
          <c:showCatName val="0"/>
          <c:showSerName val="0"/>
          <c:showPercent val="0"/>
          <c:showBubbleSize val="0"/>
        </c:dLbls>
        <c:gapWidth val="250"/>
        <c:axId val="37654912"/>
        <c:axId val="37656448"/>
      </c:barChart>
      <c:catAx>
        <c:axId val="37654912"/>
        <c:scaling>
          <c:orientation val="maxMin"/>
        </c:scaling>
        <c:delete val="0"/>
        <c:axPos val="l"/>
        <c:numFmt formatCode="General" sourceLinked="0"/>
        <c:majorTickMark val="none"/>
        <c:minorTickMark val="none"/>
        <c:tickLblPos val="none"/>
        <c:spPr>
          <a:ln w="3175">
            <a:solidFill>
              <a:srgbClr val="FFFFFF">
                <a:lumMod val="65000"/>
              </a:srgbClr>
            </a:solidFill>
          </a:ln>
        </c:spPr>
        <c:txPr>
          <a:bodyPr wrap="none"/>
          <a:lstStyle/>
          <a:p>
            <a:pPr>
              <a:defRPr sz="900" baseline="0" smtId="4294967295">
                <a:solidFill>
                  <a:schemeClr val="tx1"/>
                </a:solidFill>
                <a:latin typeface="Avenir LT 55 Roman" pitchFamily="34" charset="0"/>
                <a:cs typeface="Arial" pitchFamily="34" charset="0"/>
              </a:defRPr>
            </a:pPr>
            <a:endParaRPr lang="en-US"/>
          </a:p>
        </c:txPr>
        <c:crossAx val="37656448"/>
        <c:crosses val="autoZero"/>
        <c:auto val="0"/>
        <c:lblAlgn val="ctr"/>
        <c:lblOffset val="400"/>
        <c:tickLblSkip val="1"/>
        <c:noMultiLvlLbl val="0"/>
      </c:catAx>
      <c:valAx>
        <c:axId val="37656448"/>
        <c:scaling>
          <c:orientation val="minMax"/>
          <c:min val="0"/>
        </c:scaling>
        <c:delete val="0"/>
        <c:axPos val="b"/>
        <c:numFmt formatCode="0.00" sourceLinked="1"/>
        <c:majorTickMark val="out"/>
        <c:minorTickMark val="none"/>
        <c:tickLblPos val="none"/>
        <c:spPr>
          <a:ln>
            <a:noFill/>
          </a:ln>
        </c:spPr>
        <c:crossAx val="37654912"/>
        <c:crosses val="max"/>
        <c:crossBetween val="between"/>
      </c:valAx>
    </c:plotArea>
    <c:plotVisOnly val="1"/>
    <c:dispBlanksAs val="gap"/>
    <c:showDLblsOverMax val="0"/>
  </c:chart>
  <c:txPr>
    <a:bodyPr/>
    <a:lstStyle/>
    <a:p>
      <a:pPr>
        <a:defRPr sz="1800" smtId="4294967295"/>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96702527999878"/>
          <c:y val="8.1301987171173096E-2"/>
          <c:w val="0.53142434358596802"/>
          <c:h val="0.81752520799636841"/>
        </c:manualLayout>
      </c:layout>
      <c:doughnutChart>
        <c:varyColors val="1"/>
        <c:ser>
          <c:idx val="0"/>
          <c:order val="0"/>
          <c:tx>
            <c:strRef>
              <c:f>'Pie Charts'!$N$6</c:f>
              <c:strCache>
                <c:ptCount val="1"/>
                <c:pt idx="0">
                  <c:v>Percent</c:v>
                </c:pt>
              </c:strCache>
            </c:strRef>
          </c:tx>
          <c:spPr>
            <a:ln>
              <a:noFill/>
            </a:ln>
          </c:spPr>
          <c:dPt>
            <c:idx val="0"/>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95F7-47F0-B50A-063ADFFAFD99}"/>
              </c:ext>
            </c:extLst>
          </c:dPt>
          <c:dPt>
            <c:idx val="1"/>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95F7-47F0-B50A-063ADFFAFD99}"/>
              </c:ext>
            </c:extLst>
          </c:dPt>
          <c:dPt>
            <c:idx val="2"/>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95F7-47F0-B50A-063ADFFAFD99}"/>
              </c:ext>
            </c:extLst>
          </c:dPt>
          <c:dPt>
            <c:idx val="3"/>
            <c:bubble3D val="0"/>
            <c:spPr>
              <a:solidFill>
                <a:schemeClr val="accent4"/>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95F7-47F0-B50A-063ADFFAFD99}"/>
              </c:ext>
            </c:extLst>
          </c:dPt>
          <c:dLbls>
            <c:dLbl>
              <c:idx val="0"/>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95F7-47F0-B50A-063ADFFAFD99}"/>
                </c:ext>
              </c:extLst>
            </c:dLbl>
            <c:dLbl>
              <c:idx val="1"/>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95F7-47F0-B50A-063ADFFAFD99}"/>
                </c:ext>
              </c:extLst>
            </c:dLbl>
            <c:dLbl>
              <c:idx val="2"/>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95F7-47F0-B50A-063ADFFAFD99}"/>
                </c:ext>
              </c:extLst>
            </c:dLbl>
            <c:dLbl>
              <c:idx val="3"/>
              <c:layout>
                <c:manualLayout>
                  <c:x val="3.2887071371078491E-2"/>
                  <c:y val="0.2335035502910614"/>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en-US" sz="1800" b="1">
                        <a:solidFill>
                          <a:srgbClr val="C5A43B"/>
                        </a:solidFill>
                      </a:rPr>
                      <a:t>3% </a:t>
                    </a:r>
                    <a:r>
                      <a:rPr lang="en-US" sz="1050" b="1">
                        <a:solidFill>
                          <a:schemeClr val="bg1">
                            <a:lumMod val="50000"/>
                          </a:schemeClr>
                        </a:solidFill>
                      </a:rPr>
                      <a:t>Canadian Market</a:t>
                    </a:r>
                  </a:p>
                </c:rich>
              </c:tx>
              <c:spPr>
                <a:noFill/>
                <a:ln>
                  <a:noFill/>
                </a:ln>
                <a:effectLst/>
              </c:sp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32935120000000001"/>
                      <c:h val="0.49755680000000002"/>
                    </c:manualLayout>
                  </c15:layout>
                  <c15:showDataLabelsRange val="0"/>
                </c:ext>
                <c:ext xmlns:c16="http://schemas.microsoft.com/office/drawing/2014/chart" uri="{C3380CC4-5D6E-409C-BE32-E72D297353CC}">
                  <c16:uniqueId val="{00000007-95F7-47F0-B50A-063ADFFAFD9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smtId="4294967295">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Lst>
          </c:dLbls>
          <c:cat>
            <c:strRef>
              <c:f>'Pie Charts'!$M$7:$M$10</c:f>
              <c:strCache>
                <c:ptCount val="4"/>
                <c:pt idx="0">
                  <c:v>US</c:v>
                </c:pt>
                <c:pt idx="1">
                  <c:v>International Developed</c:v>
                </c:pt>
                <c:pt idx="2">
                  <c:v>Emerging Markets</c:v>
                </c:pt>
                <c:pt idx="3">
                  <c:v>Canada</c:v>
                </c:pt>
              </c:strCache>
            </c:strRef>
          </c:cat>
          <c:val>
            <c:numRef>
              <c:f>'Pie Charts'!$N$7:$N$10</c:f>
              <c:numCache>
                <c:formatCode>0%</c:formatCode>
                <c:ptCount val="4"/>
                <c:pt idx="0">
                  <c:v>0.63026712910184401</c:v>
                </c:pt>
                <c:pt idx="1">
                  <c:v>0.23181832892704399</c:v>
                </c:pt>
                <c:pt idx="2">
                  <c:v>0.10816531862604301</c:v>
                </c:pt>
                <c:pt idx="3">
                  <c:v>2.9749223345069398E-2</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8-95F7-47F0-B50A-063ADFFAFD99}"/>
            </c:ext>
          </c:extLst>
        </c:ser>
        <c:dLbls>
          <c:showLegendKey val="0"/>
          <c:showVal val="0"/>
          <c:showCatName val="0"/>
          <c:showSerName val="0"/>
          <c:showPercent val="0"/>
          <c:showBubbleSize val="0"/>
          <c:showLeaderLines val="0"/>
        </c:dLbls>
        <c:firstSliceAng val="0"/>
        <c:holeSize val="90"/>
      </c:doughnutChart>
      <c:spPr>
        <a:noFill/>
        <a:ln>
          <a:noFill/>
        </a:ln>
        <a:effectLst/>
      </c:spPr>
    </c:plotArea>
    <c:plotVisOnly val="1"/>
    <c:dispBlanksAs val="gap"/>
    <c:showDLblsOverMax val="0"/>
    <c:extLst xmlns:m="http://schemas.openxmlformats.org/officeDocument/2006/math" xmlns:w="http://schemas.openxmlformats.org/wordprocessingml/2006/main" xmlns:wp="http://schemas.openxmlformats.org/drawingml/2006/wordprocessingDrawing" xmlns:a14="http://schemas.microsoft.com/office/drawing/2010/main"/>
  </c:chart>
  <c:spPr>
    <a:noFill/>
    <a:ln w="9525" cap="flat" cmpd="sng" algn="ctr">
      <a:noFill/>
      <a:round/>
    </a:ln>
    <a:effectLst/>
  </c:spPr>
  <c:txPr>
    <a:bodyPr/>
    <a:lstStyle/>
    <a:p>
      <a:pPr>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96702527999878"/>
          <c:y val="8.1301987171173096E-2"/>
          <c:w val="0.53142434358596802"/>
          <c:h val="0.81752520799636841"/>
        </c:manualLayout>
      </c:layout>
      <c:doughnutChart>
        <c:varyColors val="1"/>
        <c:ser>
          <c:idx val="0"/>
          <c:order val="0"/>
          <c:tx>
            <c:strRef>
              <c:f>'Pie Charts'!$N$6</c:f>
              <c:strCache>
                <c:ptCount val="1"/>
                <c:pt idx="0">
                  <c:v>Percent</c:v>
                </c:pt>
              </c:strCache>
            </c:strRef>
          </c:tx>
          <c:spPr>
            <a:ln>
              <a:noFill/>
            </a:ln>
          </c:spPr>
          <c:dPt>
            <c:idx val="0"/>
            <c:bubble3D val="0"/>
            <c:spPr>
              <a:solidFill>
                <a:schemeClr val="accent1"/>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E6B0-4A5D-88DB-1CDDF665A912}"/>
              </c:ext>
            </c:extLst>
          </c:dPt>
          <c:dPt>
            <c:idx val="1"/>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E6B0-4A5D-88DB-1CDDF665A912}"/>
              </c:ext>
            </c:extLst>
          </c:dPt>
          <c:dPt>
            <c:idx val="2"/>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E6B0-4A5D-88DB-1CDDF665A912}"/>
              </c:ext>
            </c:extLst>
          </c:dPt>
          <c:dPt>
            <c:idx val="3"/>
            <c:bubble3D val="0"/>
            <c:spPr>
              <a:solidFill>
                <a:schemeClr val="bg1">
                  <a:lumMod val="75000"/>
                </a:schemeClr>
              </a:solidFill>
              <a:ln w="19050">
                <a:noFill/>
              </a:ln>
            </c:spPr>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E6B0-4A5D-88DB-1CDDF665A912}"/>
              </c:ext>
            </c:extLst>
          </c:dPt>
          <c:dLbls>
            <c:dLbl>
              <c:idx val="0"/>
              <c:layout>
                <c:manualLayout>
                  <c:x val="-0.2226734459400177"/>
                  <c:y val="-0.17136508226394653"/>
                </c:manualLayout>
              </c:layout>
              <c:tx>
                <c:rich>
                  <a:bodyPr rot="0" spcFirstLastPara="1" vertOverflow="ellipsis" vert="horz" wrap="square" lIns="38100" tIns="19050" rIns="38100" bIns="19050" anchor="ctr" anchorCtr="0">
                    <a:spAutoFit/>
                  </a:bodyPr>
                  <a:lstStyle/>
                  <a:p>
                    <a:pPr algn="ctr">
                      <a:defRPr sz="2400" b="1" i="0" u="none" strike="noStrike" kern="1200" baseline="0">
                        <a:solidFill>
                          <a:srgbClr val="005E74"/>
                        </a:solidFill>
                        <a:latin typeface="+mn-lt"/>
                        <a:ea typeface="+mn-ea"/>
                        <a:cs typeface="+mn-cs"/>
                      </a:defRPr>
                    </a:pPr>
                    <a:r>
                      <a:rPr lang="en-US" sz="1800">
                        <a:solidFill>
                          <a:srgbClr val="005E74"/>
                        </a:solidFill>
                      </a:rPr>
                      <a:t>63%</a:t>
                    </a:r>
                  </a:p>
                  <a:p>
                    <a:pPr algn="ctr">
                      <a:defRPr sz="2400" b="1" i="0" u="none" strike="noStrike" kern="1200" baseline="0">
                        <a:solidFill>
                          <a:srgbClr val="005E74"/>
                        </a:solidFill>
                        <a:latin typeface="+mn-lt"/>
                        <a:ea typeface="+mn-ea"/>
                        <a:cs typeface="+mn-cs"/>
                      </a:defRPr>
                    </a:pPr>
                    <a:r>
                      <a:rPr lang="en-US" sz="1050">
                        <a:solidFill>
                          <a:schemeClr val="bg1">
                            <a:lumMod val="50000"/>
                          </a:schemeClr>
                        </a:solidFill>
                      </a:rPr>
                      <a:t>US Market</a:t>
                    </a:r>
                  </a:p>
                </c:rich>
              </c:tx>
              <c:numFmt formatCode="0%" sourceLinked="0"/>
              <c:spPr>
                <a:noFill/>
                <a:ln>
                  <a:noFill/>
                </a:ln>
                <a:effectLst/>
              </c:sp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layout>
                    <c:manualLayout>
                      <c:w val="0.3335304"/>
                      <c:h val="0.43503389999999997"/>
                    </c:manualLayout>
                  </c15:layout>
                  <c15:showDataLabelsRange val="0"/>
                </c:ext>
                <c:ext xmlns:c16="http://schemas.microsoft.com/office/drawing/2014/chart" uri="{C3380CC4-5D6E-409C-BE32-E72D297353CC}">
                  <c16:uniqueId val="{00000001-E6B0-4A5D-88DB-1CDDF665A912}"/>
                </c:ext>
              </c:extLst>
            </c:dLbl>
            <c:dLbl>
              <c:idx val="1"/>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E6B0-4A5D-88DB-1CDDF665A912}"/>
                </c:ext>
              </c:extLst>
            </c:dLbl>
            <c:dLbl>
              <c:idx val="2"/>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5-E6B0-4A5D-88DB-1CDDF665A912}"/>
                </c:ext>
              </c:extLst>
            </c:dLbl>
            <c:dLbl>
              <c:idx val="3"/>
              <c:delete val="1"/>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7-E6B0-4A5D-88DB-1CDDF665A91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smtId="4294967295">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Lst>
          </c:dLbls>
          <c:cat>
            <c:strRef>
              <c:f>'Pie Charts'!$M$7:$M$10</c:f>
              <c:strCache>
                <c:ptCount val="4"/>
                <c:pt idx="0">
                  <c:v>US</c:v>
                </c:pt>
                <c:pt idx="1">
                  <c:v>International Developed</c:v>
                </c:pt>
                <c:pt idx="2">
                  <c:v>Emerging Markets</c:v>
                </c:pt>
                <c:pt idx="3">
                  <c:v>Canada</c:v>
                </c:pt>
              </c:strCache>
            </c:strRef>
          </c:cat>
          <c:val>
            <c:numRef>
              <c:f>'Pie Charts'!$N$7:$N$10</c:f>
              <c:numCache>
                <c:formatCode>0%</c:formatCode>
                <c:ptCount val="4"/>
                <c:pt idx="0">
                  <c:v>0.63026712910184401</c:v>
                </c:pt>
                <c:pt idx="1">
                  <c:v>0.23181832892704399</c:v>
                </c:pt>
                <c:pt idx="2">
                  <c:v>0.10816531862604301</c:v>
                </c:pt>
                <c:pt idx="3">
                  <c:v>2.9749223345069398E-2</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8-E6B0-4A5D-88DB-1CDDF665A912}"/>
            </c:ext>
          </c:extLst>
        </c:ser>
        <c:dLbls>
          <c:showLegendKey val="0"/>
          <c:showVal val="0"/>
          <c:showCatName val="0"/>
          <c:showSerName val="0"/>
          <c:showPercent val="0"/>
          <c:showBubbleSize val="0"/>
          <c:showLeaderLines val="0"/>
        </c:dLbls>
        <c:firstSliceAng val="0"/>
        <c:holeSize val="90"/>
      </c:doughnutChart>
      <c:spPr>
        <a:noFill/>
        <a:ln>
          <a:noFill/>
        </a:ln>
        <a:effectLst/>
      </c:spPr>
    </c:plotArea>
    <c:plotVisOnly val="1"/>
    <c:dispBlanksAs val="gap"/>
    <c:showDLblsOverMax val="0"/>
    <c:extLst xmlns:m="http://schemas.openxmlformats.org/officeDocument/2006/math" xmlns:w="http://schemas.openxmlformats.org/wordprocessingml/2006/main" xmlns:wp="http://schemas.openxmlformats.org/drawingml/2006/wordprocessingDrawing" xmlns:a14="http://schemas.microsoft.com/office/drawing/2010/main"/>
  </c:chart>
  <c:spPr>
    <a:noFill/>
    <a:ln w="9525" cap="flat" cmpd="sng" algn="ctr">
      <a:noFill/>
      <a:round/>
    </a:ln>
    <a:effectLst/>
  </c:spPr>
  <c:txPr>
    <a:bodyPr/>
    <a:lstStyle/>
    <a:p>
      <a:pPr>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169014275074005"/>
          <c:y val="0.14264033734798431"/>
          <c:w val="0.7343451976776123"/>
          <c:h val="0.79429459571838379"/>
        </c:manualLayout>
      </c:layout>
      <c:barChart>
        <c:barDir val="bar"/>
        <c:grouping val="clustered"/>
        <c:varyColors val="0"/>
        <c:ser>
          <c:idx val="1"/>
          <c:order val="0"/>
          <c:tx>
            <c:v>Local currency</c:v>
          </c:tx>
          <c:spPr>
            <a:solidFill>
              <a:schemeClr val="accent1">
                <a:lumMod val="40000"/>
                <a:lumOff val="60000"/>
              </a:schemeClr>
            </a:solidFill>
          </c:spPr>
          <c:invertIfNegative val="0"/>
          <c:dLbls>
            <c:dLbl>
              <c:idx val="0"/>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7F42-4091-9E12-7DA5CE91F5BD}"/>
                </c:ext>
              </c:extLst>
            </c:dLbl>
            <c:dLbl>
              <c:idx val="1"/>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7F42-4091-9E12-7DA5CE91F5BD}"/>
                </c:ext>
              </c:extLst>
            </c:dLbl>
            <c:dLbl>
              <c:idx val="2"/>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7F42-4091-9E12-7DA5CE91F5BD}"/>
                </c:ext>
              </c:extLst>
            </c:dLbl>
            <c:dLbl>
              <c:idx val="3"/>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7F42-4091-9E12-7DA5CE91F5BD}"/>
                </c:ext>
              </c:extLst>
            </c:dLbl>
            <c:dLbl>
              <c:idx val="4"/>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4-7F42-4091-9E12-7DA5CE91F5BD}"/>
                </c:ext>
              </c:extLst>
            </c:dLbl>
            <c:spPr>
              <a:noFill/>
              <a:ln>
                <a:noFill/>
              </a:ln>
              <a:effectLst/>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ext>
            </c:extLst>
          </c:dLbls>
          <c:cat>
            <c:strRef>
              <c:f>'US (Qtr)'!$Q$7:$Q$11</c:f>
              <c:strCache>
                <c:ptCount val="5"/>
                <c:pt idx="0">
                  <c:v>Growth</c:v>
                </c:pt>
                <c:pt idx="1">
                  <c:v>Large Cap</c:v>
                </c:pt>
                <c:pt idx="2">
                  <c:v>Marketwide</c:v>
                </c:pt>
                <c:pt idx="3">
                  <c:v>Small Cap</c:v>
                </c:pt>
                <c:pt idx="4">
                  <c:v>Value</c:v>
                </c:pt>
              </c:strCache>
            </c:strRef>
          </c:cat>
          <c:val>
            <c:numRef>
              <c:f>'US (Qtr)'!$R$7:$R$11</c:f>
              <c:numCache>
                <c:formatCode>0.00</c:formatCode>
                <c:ptCount val="5"/>
                <c:pt idx="0">
                  <c:v>17.489999999999998</c:v>
                </c:pt>
                <c:pt idx="1">
                  <c:v>11</c:v>
                </c:pt>
                <c:pt idx="2">
                  <c:v>10.88</c:v>
                </c:pt>
                <c:pt idx="3">
                  <c:v>8.39</c:v>
                </c:pt>
                <c:pt idx="4">
                  <c:v>3.68</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95C3-42EC-B541-2A989964E587}"/>
            </c:ext>
          </c:extLst>
        </c:ser>
        <c:ser>
          <c:idx val="3"/>
          <c:order val="1"/>
          <c:tx>
            <c:v>Canadian currency</c:v>
          </c:tx>
          <c:spPr>
            <a:solidFill>
              <a:schemeClr val="accent1"/>
            </a:solidFill>
          </c:spPr>
          <c:invertIfNegative val="0"/>
          <c:dLbls>
            <c:dLbl>
              <c:idx val="0"/>
              <c:numFmt formatCode="0.00;\-0.00;;" sourceLinked="0"/>
              <c:spPr/>
              <c:txPr>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7F42-4091-9E12-7DA5CE91F5BD}"/>
                </c:ext>
              </c:extLst>
            </c:dLbl>
            <c:dLbl>
              <c:idx val="1"/>
              <c:layout>
                <c:manualLayout>
                  <c:x val="2.3984587751328945E-3"/>
                  <c:y val="-4.7465087845921516E-3"/>
                </c:manualLayout>
              </c:layout>
              <c:numFmt formatCode="0.00;\-0.00;;" sourceLinked="0"/>
              <c:spPr/>
              <c:txPr>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95C3-42EC-B541-2A989964E587}"/>
                </c:ext>
              </c:extLst>
            </c:dLbl>
            <c:dLbl>
              <c:idx val="2"/>
              <c:numFmt formatCode="0.00;\-0.00;;" sourceLinked="0"/>
              <c:spPr/>
              <c:txPr>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6-7F42-4091-9E12-7DA5CE91F5BD}"/>
                </c:ext>
              </c:extLst>
            </c:dLbl>
            <c:dLbl>
              <c:idx val="3"/>
              <c:numFmt formatCode="0.00;\-0.00;;" sourceLinked="0"/>
              <c:spPr/>
              <c:txPr>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7-7F42-4091-9E12-7DA5CE91F5BD}"/>
                </c:ext>
              </c:extLst>
            </c:dLbl>
            <c:dLbl>
              <c:idx val="4"/>
              <c:numFmt formatCode="0.00;\-0.00;;" sourceLinked="0"/>
              <c:spPr>
                <a:noFill/>
                <a:ln>
                  <a:noFill/>
                </a:ln>
                <a:effectLst/>
              </c:spPr>
              <c:txPr>
                <a:bodyPr vertOverflow="overflow" horzOverflow="overflow">
                  <a:spAutoFit/>
                </a:bodyPr>
                <a:lstStyle/>
                <a:p>
                  <a:pPr>
                    <a:defRPr sz="800" smtId="4294967295">
                      <a:solidFill>
                        <a:srgbClr val="C00000"/>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7C9A-4D20-945A-D3BE404954B8}"/>
                </c:ext>
              </c:extLst>
            </c:dLbl>
            <c:numFmt formatCode="0.00;\-0.00;;" sourceLinked="0"/>
            <c:spPr>
              <a:noFill/>
              <a:ln>
                <a:noFill/>
              </a:ln>
              <a:effectLst/>
            </c:spPr>
            <c:txPr>
              <a:bodyPr/>
              <a:lstStyle/>
              <a:p>
                <a:pPr>
                  <a:defRPr sz="800" smtId="4294967295">
                    <a:solidFill>
                      <a:schemeClr val="tx1"/>
                    </a:solidFill>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'US (Qtr)'!$Q$7:$Q$11</c:f>
              <c:strCache>
                <c:ptCount val="5"/>
                <c:pt idx="0">
                  <c:v>Growth</c:v>
                </c:pt>
                <c:pt idx="1">
                  <c:v>Large Cap</c:v>
                </c:pt>
                <c:pt idx="2">
                  <c:v>Marketwide</c:v>
                </c:pt>
                <c:pt idx="3">
                  <c:v>Small Cap</c:v>
                </c:pt>
                <c:pt idx="4">
                  <c:v>Value</c:v>
                </c:pt>
              </c:strCache>
            </c:strRef>
          </c:cat>
          <c:val>
            <c:numRef>
              <c:f>'US (Qtr)'!$S$7:$S$11</c:f>
              <c:numCache>
                <c:formatCode>0.00</c:formatCode>
                <c:ptCount val="5"/>
                <c:pt idx="0">
                  <c:v>11.39</c:v>
                </c:pt>
                <c:pt idx="1">
                  <c:v>5.23</c:v>
                </c:pt>
                <c:pt idx="2">
                  <c:v>5.12</c:v>
                </c:pt>
                <c:pt idx="3">
                  <c:v>2.76</c:v>
                </c:pt>
                <c:pt idx="4">
                  <c:v>-1.71</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95C3-42EC-B541-2A989964E587}"/>
            </c:ext>
          </c:extLst>
        </c:ser>
        <c:dLbls>
          <c:showLegendKey val="0"/>
          <c:showVal val="0"/>
          <c:showCatName val="0"/>
          <c:showSerName val="0"/>
          <c:showPercent val="0"/>
          <c:showBubbleSize val="0"/>
        </c:dLbls>
        <c:gapWidth val="125"/>
        <c:overlap val="-20"/>
        <c:axId val="45320832"/>
        <c:axId val="45344256"/>
      </c:barChart>
      <c:catAx>
        <c:axId val="45320832"/>
        <c:scaling>
          <c:orientation val="maxMin"/>
        </c:scaling>
        <c:delete val="0"/>
        <c:axPos val="l"/>
        <c:numFmt formatCode="General" sourceLinked="0"/>
        <c:majorTickMark val="none"/>
        <c:minorTickMark val="none"/>
        <c:tickLblPos val="none"/>
        <c:spPr>
          <a:ln w="6350">
            <a:solidFill>
              <a:schemeClr val="bg1">
                <a:lumMod val="65000"/>
              </a:schemeClr>
            </a:solidFill>
          </a:ln>
        </c:spPr>
        <c:crossAx val="45344256"/>
        <c:crosses val="autoZero"/>
        <c:auto val="0"/>
        <c:lblAlgn val="ctr"/>
        <c:lblOffset val="100"/>
        <c:noMultiLvlLbl val="0"/>
      </c:catAx>
      <c:valAx>
        <c:axId val="45344256"/>
        <c:scaling>
          <c:orientation val="minMax"/>
        </c:scaling>
        <c:delete val="0"/>
        <c:axPos val="b"/>
        <c:numFmt formatCode="0.00" sourceLinked="1"/>
        <c:majorTickMark val="none"/>
        <c:minorTickMark val="none"/>
        <c:tickLblPos val="none"/>
        <c:spPr>
          <a:ln>
            <a:noFill/>
          </a:ln>
        </c:spPr>
        <c:crossAx val="45320832"/>
        <c:crosses val="max"/>
        <c:crossBetween val="between"/>
        <c:majorUnit val="1"/>
        <c:minorUnit val="1"/>
      </c:valAx>
    </c:plotArea>
    <c:legend>
      <c:legendPos val="t"/>
      <c:layout>
        <c:manualLayout>
          <c:xMode val="edge"/>
          <c:yMode val="edge"/>
          <c:x val="0"/>
          <c:y val="1.7183905467391014E-2"/>
          <c:w val="0.41062292456626892"/>
          <c:h val="0.10773938149213791"/>
        </c:manualLayout>
      </c:layout>
      <c:overlay val="0"/>
      <c:txPr>
        <a:bodyPr/>
        <a:lstStyle/>
        <a:p>
          <a:pPr>
            <a:defRPr sz="800" smtId="4294967295">
              <a:solidFill>
                <a:schemeClr val="tx1">
                  <a:lumMod val="65000"/>
                  <a:lumOff val="35000"/>
                </a:schemeClr>
              </a:solidFill>
            </a:defRPr>
          </a:pPr>
          <a:endParaRPr lang="en-US"/>
        </a:p>
      </c:txPr>
    </c:legend>
    <c:plotVisOnly val="1"/>
    <c:dispBlanksAs val="gap"/>
    <c:showDLblsOverMax val="0"/>
  </c:chart>
  <c:txPr>
    <a:bodyPr/>
    <a:lstStyle/>
    <a:p>
      <a:pPr>
        <a:defRPr sz="900" smtId="4294967295">
          <a:solidFill>
            <a:schemeClr val="tx1"/>
          </a:solidFill>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59740424156189"/>
          <c:y val="0.13478162884712219"/>
          <c:w val="0.75086390972137451"/>
          <c:h val="0.67937451601028442"/>
        </c:manualLayout>
      </c:layout>
      <c:barChart>
        <c:barDir val="bar"/>
        <c:grouping val="clustered"/>
        <c:varyColors val="0"/>
        <c:ser>
          <c:idx val="1"/>
          <c:order val="0"/>
          <c:tx>
            <c:strRef>
              <c:f>'Dev (Qtr)'!$R$6</c:f>
              <c:strCache>
                <c:ptCount val="1"/>
                <c:pt idx="0">
                  <c:v>Local currency</c:v>
                </c:pt>
              </c:strCache>
            </c:strRef>
          </c:tx>
          <c:spPr>
            <a:solidFill>
              <a:schemeClr val="accent6">
                <a:lumMod val="60000"/>
                <a:lumOff val="40000"/>
              </a:schemeClr>
            </a:solidFill>
          </c:spPr>
          <c:invertIfNegative val="0"/>
          <c:dLbls>
            <c:dLbl>
              <c:idx val="0"/>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0-7B75-49CA-823E-0A572AA0EBC0}"/>
                </c:ext>
              </c:extLst>
            </c:dLbl>
            <c:dLbl>
              <c:idx val="1"/>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7B75-49CA-823E-0A572AA0EBC0}"/>
                </c:ext>
              </c:extLst>
            </c:dLbl>
            <c:dLbl>
              <c:idx val="2"/>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2-7B75-49CA-823E-0A572AA0EBC0}"/>
                </c:ext>
              </c:extLst>
            </c:dLbl>
            <c:dLbl>
              <c:idx val="3"/>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7B75-49CA-823E-0A572AA0EBC0}"/>
                </c:ext>
              </c:extLst>
            </c:dLbl>
            <c:spPr>
              <a:noFill/>
              <a:ln>
                <a:noFill/>
              </a:ln>
              <a:effectLst/>
            </c:spPr>
            <c:txPr>
              <a:bodyPr wrap="square" lIns="38100" tIns="19050" rIns="38100" bIns="19050" anchor="ctr">
                <a:spAutoFit/>
              </a:bodyPr>
              <a:lstStyle/>
              <a:p>
                <a:pPr>
                  <a:defRPr sz="800" smtId="4294967295">
                    <a:solidFill>
                      <a:schemeClr val="tx1"/>
                    </a:solidFill>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1"/>
              </c:ext>
            </c:extLst>
          </c:dLbls>
          <c:cat>
            <c:strRef>
              <c:f>'Dev (Qtr)'!$Q$7:$Q$10</c:f>
              <c:strCache>
                <c:ptCount val="4"/>
                <c:pt idx="0">
                  <c:v>Small Cap</c:v>
                </c:pt>
                <c:pt idx="1">
                  <c:v>Growth</c:v>
                </c:pt>
                <c:pt idx="2">
                  <c:v>Large Cap</c:v>
                </c:pt>
                <c:pt idx="3">
                  <c:v>Value</c:v>
                </c:pt>
              </c:strCache>
            </c:strRef>
          </c:cat>
          <c:val>
            <c:numRef>
              <c:f>'Dev (Qtr)'!$R$7:$R$10</c:f>
              <c:numCache>
                <c:formatCode>0.00</c:formatCode>
                <c:ptCount val="4"/>
                <c:pt idx="0">
                  <c:v>10.26</c:v>
                </c:pt>
                <c:pt idx="1">
                  <c:v>6.52</c:v>
                </c:pt>
                <c:pt idx="2">
                  <c:v>4.8</c:v>
                </c:pt>
                <c:pt idx="3">
                  <c:v>3.18</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1-3105-4FEA-A089-AD23FF972722}"/>
            </c:ext>
          </c:extLst>
        </c:ser>
        <c:ser>
          <c:idx val="3"/>
          <c:order val="1"/>
          <c:tx>
            <c:strRef>
              <c:f>'Dev (Qtr)'!$S$6</c:f>
              <c:strCache>
                <c:ptCount val="1"/>
                <c:pt idx="0">
                  <c:v>Canadian currency</c:v>
                </c:pt>
              </c:strCache>
            </c:strRef>
          </c:tx>
          <c:spPr>
            <a:solidFill>
              <a:schemeClr val="accent6"/>
            </a:solidFill>
          </c:spPr>
          <c:invertIfNegative val="0"/>
          <c:dLbls>
            <c:dLbl>
              <c:idx val="0"/>
              <c:numFmt formatCode="0.00;\-0.00;;" sourceLinked="0"/>
              <c:spPr/>
              <c:txPr>
                <a:bodyPr vertOverflow="overflow" horzOverflow="overflow">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4-7B75-49CA-823E-0A572AA0EBC0}"/>
                </c:ext>
              </c:extLst>
            </c:dLbl>
            <c:dLbl>
              <c:idx val="1"/>
              <c:layout>
                <c:manualLayout>
                  <c:x val="2.4558643344789743E-3"/>
                  <c:y val="1.4898754307068884E-4"/>
                </c:manualLayout>
              </c:layout>
              <c:numFmt formatCode="0.00;\-0.00;;" sourceLinked="0"/>
              <c:spPr/>
              <c:txPr>
                <a:bodyPr vertOverflow="overflow" horzOverflow="overflow">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2-3105-4FEA-A089-AD23FF972722}"/>
                </c:ext>
              </c:extLst>
            </c:dLbl>
            <c:dLbl>
              <c:idx val="2"/>
              <c:numFmt formatCode="0.00;\-0.00;;" sourceLinked="0"/>
              <c:spPr/>
              <c:txPr>
                <a:bodyPr vertOverflow="overflow" horzOverflow="overflow">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5-7B75-49CA-823E-0A572AA0EBC0}"/>
                </c:ext>
              </c:extLst>
            </c:dLbl>
            <c:dLbl>
              <c:idx val="3"/>
              <c:numFmt formatCode="0.00;\-0.00;;" sourceLinked="0"/>
              <c:spPr/>
              <c:txPr>
                <a:bodyPr vertOverflow="overflow" horzOverflow="overflow">
                  <a:spAutoFit/>
                </a:bodyPr>
                <a:lstStyle/>
                <a:p>
                  <a:pPr>
                    <a:defRPr sz="800" smtId="4294967295">
                      <a:solidFill>
                        <a:schemeClr val="tx1"/>
                      </a:solidFill>
                    </a:defRPr>
                  </a:pPr>
                  <a:endParaRPr lang="en-US"/>
                </a:p>
              </c:txP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6-7B75-49CA-823E-0A572AA0EBC0}"/>
                </c:ext>
              </c:extLst>
            </c:dLbl>
            <c:numFmt formatCode="0.00;\-0.00;;" sourceLinked="0"/>
            <c:spPr>
              <a:noFill/>
              <a:ln>
                <a:noFill/>
              </a:ln>
              <a:effectLst/>
            </c:spPr>
            <c:txPr>
              <a:bodyPr vertOverflow="overflow" horzOverflow="overflow">
                <a:spAutoFit/>
              </a:bodyPr>
              <a:lstStyle/>
              <a:p>
                <a:pPr>
                  <a:defRPr sz="800" smtId="4294967295">
                    <a:solidFill>
                      <a:schemeClr val="tx1"/>
                    </a:solidFill>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'Dev (Qtr)'!$Q$7:$Q$10</c:f>
              <c:strCache>
                <c:ptCount val="4"/>
                <c:pt idx="0">
                  <c:v>Small Cap</c:v>
                </c:pt>
                <c:pt idx="1">
                  <c:v>Growth</c:v>
                </c:pt>
                <c:pt idx="2">
                  <c:v>Large Cap</c:v>
                </c:pt>
                <c:pt idx="3">
                  <c:v>Value</c:v>
                </c:pt>
              </c:strCache>
            </c:strRef>
          </c:cat>
          <c:val>
            <c:numRef>
              <c:f>'Dev (Qtr)'!$S$7:$S$10</c:f>
              <c:numCache>
                <c:formatCode>0.00</c:formatCode>
                <c:ptCount val="4"/>
                <c:pt idx="0">
                  <c:v>10.54</c:v>
                </c:pt>
                <c:pt idx="1">
                  <c:v>7.64</c:v>
                </c:pt>
                <c:pt idx="2">
                  <c:v>5.97</c:v>
                </c:pt>
                <c:pt idx="3">
                  <c:v>4.3899999999999997</c:v>
                </c:pt>
              </c:numCache>
            </c:numRef>
          </c:val>
          <c:extLst xmlns:m="http://schemas.openxmlformats.org/officeDocument/2006/math" xmlns:w="http://schemas.openxmlformats.org/wordprocessingml/2006/main" xmlns:wp="http://schemas.openxmlformats.org/drawingml/2006/wordprocessingDrawing" xmlns:a14="http://schemas.microsoft.com/office/drawing/2010/main">
            <c:ext xmlns:c16="http://schemas.microsoft.com/office/drawing/2014/chart" uri="{C3380CC4-5D6E-409C-BE32-E72D297353CC}">
              <c16:uniqueId val="{00000003-3105-4FEA-A089-AD23FF972722}"/>
            </c:ext>
          </c:extLst>
        </c:ser>
        <c:dLbls>
          <c:showLegendKey val="0"/>
          <c:showVal val="0"/>
          <c:showCatName val="0"/>
          <c:showSerName val="0"/>
          <c:showPercent val="0"/>
          <c:showBubbleSize val="0"/>
        </c:dLbls>
        <c:gapWidth val="125"/>
        <c:overlap val="-20"/>
        <c:axId val="45320832"/>
        <c:axId val="45344256"/>
      </c:barChart>
      <c:catAx>
        <c:axId val="45320832"/>
        <c:scaling>
          <c:orientation val="maxMin"/>
        </c:scaling>
        <c:delete val="0"/>
        <c:axPos val="l"/>
        <c:numFmt formatCode="General" sourceLinked="0"/>
        <c:majorTickMark val="none"/>
        <c:minorTickMark val="none"/>
        <c:tickLblPos val="none"/>
        <c:spPr>
          <a:ln w="6350">
            <a:solidFill>
              <a:schemeClr val="bg1">
                <a:lumMod val="65000"/>
              </a:schemeClr>
            </a:solidFill>
          </a:ln>
        </c:spPr>
        <c:crossAx val="45344256"/>
        <c:crosses val="autoZero"/>
        <c:auto val="0"/>
        <c:lblAlgn val="ctr"/>
        <c:lblOffset val="100"/>
        <c:noMultiLvlLbl val="0"/>
      </c:catAx>
      <c:valAx>
        <c:axId val="45344256"/>
        <c:scaling>
          <c:orientation val="minMax"/>
        </c:scaling>
        <c:delete val="0"/>
        <c:axPos val="b"/>
        <c:numFmt formatCode="0.00" sourceLinked="1"/>
        <c:majorTickMark val="none"/>
        <c:minorTickMark val="none"/>
        <c:tickLblPos val="none"/>
        <c:spPr>
          <a:ln>
            <a:noFill/>
          </a:ln>
        </c:spPr>
        <c:crossAx val="45320832"/>
        <c:crosses val="max"/>
        <c:crossBetween val="between"/>
      </c:valAx>
    </c:plotArea>
    <c:legend>
      <c:legendPos val="t"/>
      <c:layout>
        <c:manualLayout>
          <c:xMode val="edge"/>
          <c:yMode val="edge"/>
          <c:x val="0"/>
          <c:y val="0"/>
          <c:w val="0.42141032218933105"/>
          <c:h val="9.5253236591815948E-2"/>
        </c:manualLayout>
      </c:layout>
      <c:overlay val="0"/>
      <c:txPr>
        <a:bodyPr/>
        <a:lstStyle/>
        <a:p>
          <a:pPr>
            <a:defRPr sz="800" smtId="4294967295">
              <a:solidFill>
                <a:schemeClr val="tx1">
                  <a:lumMod val="65000"/>
                  <a:lumOff val="35000"/>
                </a:schemeClr>
              </a:solidFill>
            </a:defRPr>
          </a:pPr>
          <a:endParaRPr lang="en-US"/>
        </a:p>
      </c:txPr>
    </c:legend>
    <c:plotVisOnly val="1"/>
    <c:dispBlanksAs val="gap"/>
    <c:showDLblsOverMax val="0"/>
  </c:chart>
  <c:txPr>
    <a:bodyPr/>
    <a:lstStyle/>
    <a:p>
      <a:pPr>
        <a:defRPr sz="900" smtId="4294967295">
          <a:solidFill>
            <a:schemeClr val="tx1"/>
          </a:solidFill>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0.09552</cdr:x>
      <cdr:y>0.68133</cdr:y>
    </cdr:from>
    <cdr:to>
      <cdr:x>0.19546</cdr:x>
      <cdr:y>0.76731</cdr:y>
    </cdr:to>
    <cdr:sp macro="" textlink="">
      <cdr:nvSpPr>
        <cdr:cNvPr id="2" name="TextBox 1"/>
        <cdr:cNvSpPr txBox="1"/>
      </cdr:nvSpPr>
      <cdr:spPr>
        <a:xfrm xmlns:a="http://schemas.openxmlformats.org/drawingml/2006/main">
          <a:off x="856453" y="1385477"/>
          <a:ext cx="896084" cy="1748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0.09552</cdr:x>
      <cdr:y>0.68133</cdr:y>
    </cdr:from>
    <cdr:to>
      <cdr:x>0.19546</cdr:x>
      <cdr:y>0.76731</cdr:y>
    </cdr:to>
    <cdr:sp macro="" textlink="">
      <cdr:nvSpPr>
        <cdr:cNvPr id="2" name="TextBox 1"/>
        <cdr:cNvSpPr txBox="1"/>
      </cdr:nvSpPr>
      <cdr:spPr>
        <a:xfrm xmlns:a="http://schemas.openxmlformats.org/drawingml/2006/main">
          <a:off x="861875" y="1609725"/>
          <a:ext cx="901756" cy="20313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84EFE7-8C68-DF30-6681-3B916DADF93B}"/>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AEABED1-7E74-1A1B-B7DE-EF2240197670}"/>
              </a:ext>
            </a:extLst>
          </p:cNvPr>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693AF27F-2BD9-4DF4-A822-80860518C259}" type="datetimeFigureOut">
              <a:rPr lang="en-US" smtClean="0"/>
              <a:t>7/21/2025</a:t>
            </a:fld>
            <a:endParaRPr lang="en-US"/>
          </a:p>
        </p:txBody>
      </p:sp>
      <p:sp>
        <p:nvSpPr>
          <p:cNvPr id="4" name="Footer Placeholder 3">
            <a:extLst>
              <a:ext uri="{FF2B5EF4-FFF2-40B4-BE49-F238E27FC236}">
                <a16:creationId xmlns:a16="http://schemas.microsoft.com/office/drawing/2014/main" id="{622E4CAB-914E-F2BF-BC5F-D37C7DB0CAE8}"/>
              </a:ext>
            </a:extLst>
          </p:cNvPr>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8EFE178-504F-E960-758E-336EDD1C63D6}"/>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4C1284BA-F09B-46CC-B87B-D3801204FBAA}" type="slidenum">
              <a:rPr lang="en-US" smtClean="0"/>
              <a:t>‹#›</a:t>
            </a:fld>
            <a:endParaRPr lang="en-US"/>
          </a:p>
        </p:txBody>
      </p:sp>
    </p:spTree>
    <p:extLst>
      <p:ext uri="{BB962C8B-B14F-4D97-AF65-F5344CB8AC3E}">
        <p14:creationId xmlns:p14="http://schemas.microsoft.com/office/powerpoint/2010/main" val="3338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0"/>
            <a:ext cx="3043344" cy="465456"/>
          </a:xfrm>
          <a:prstGeom prst="rect">
            <a:avLst/>
          </a:prstGeom>
        </p:spPr>
        <p:txBody>
          <a:bodyPr vert="horz" lIns="92394" tIns="46200" rIns="92394" bIns="46200" rtlCol="0"/>
          <a:lstStyle>
            <a:lvl1pPr algn="l">
              <a:defRPr sz="1100"/>
            </a:lvl1pPr>
          </a:lstStyle>
          <a:p>
            <a:endParaRPr lang="en-US"/>
          </a:p>
        </p:txBody>
      </p:sp>
      <p:sp>
        <p:nvSpPr>
          <p:cNvPr id="3" name="Date Placeholder 2"/>
          <p:cNvSpPr>
            <a:spLocks noGrp="1"/>
          </p:cNvSpPr>
          <p:nvPr>
            <p:ph type="dt" idx="1"/>
          </p:nvPr>
        </p:nvSpPr>
        <p:spPr>
          <a:xfrm>
            <a:off x="3978137" y="10"/>
            <a:ext cx="3043344" cy="465456"/>
          </a:xfrm>
          <a:prstGeom prst="rect">
            <a:avLst/>
          </a:prstGeom>
        </p:spPr>
        <p:txBody>
          <a:bodyPr vert="horz" lIns="92394" tIns="46200" rIns="92394" bIns="46200" rtlCol="0"/>
          <a:lstStyle>
            <a:lvl1pPr algn="r">
              <a:defRPr sz="1100"/>
            </a:lvl1pPr>
          </a:lstStyle>
          <a:p>
            <a:fld id="{86CEC522-08D6-41D7-BD17-4A764ED892E3}" type="datetimeFigureOut">
              <a:rPr lang="en-US" smtClean="0"/>
              <a:t>7/21/2025</a:t>
            </a:fld>
            <a:endParaRPr lang="en-US"/>
          </a:p>
        </p:txBody>
      </p:sp>
      <p:sp>
        <p:nvSpPr>
          <p:cNvPr id="4" name="Slide Image Placeholder 3"/>
          <p:cNvSpPr>
            <a:spLocks noGrp="1" noRot="1" noChangeAspect="1"/>
          </p:cNvSpPr>
          <p:nvPr>
            <p:ph type="sldImg" idx="2"/>
          </p:nvPr>
        </p:nvSpPr>
        <p:spPr>
          <a:xfrm>
            <a:off x="1252538" y="696913"/>
            <a:ext cx="4518025" cy="3492500"/>
          </a:xfrm>
          <a:prstGeom prst="rect">
            <a:avLst/>
          </a:prstGeom>
          <a:noFill/>
          <a:ln w="12700">
            <a:solidFill>
              <a:prstClr val="black"/>
            </a:solidFill>
          </a:ln>
        </p:spPr>
      </p:sp>
      <p:sp>
        <p:nvSpPr>
          <p:cNvPr id="5" name="Notes Placeholder 4"/>
          <p:cNvSpPr>
            <a:spLocks noGrp="1"/>
          </p:cNvSpPr>
          <p:nvPr>
            <p:ph type="body" sz="quarter" idx="3"/>
          </p:nvPr>
        </p:nvSpPr>
        <p:spPr>
          <a:xfrm>
            <a:off x="702310" y="4421833"/>
            <a:ext cx="5618480" cy="4189096"/>
          </a:xfrm>
          <a:prstGeom prst="rect">
            <a:avLst/>
          </a:prstGeom>
        </p:spPr>
        <p:txBody>
          <a:bodyPr vert="horz" lIns="92394" tIns="46200" rIns="92394" bIns="4620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8842039"/>
            <a:ext cx="3043344" cy="465456"/>
          </a:xfrm>
          <a:prstGeom prst="rect">
            <a:avLst/>
          </a:prstGeom>
        </p:spPr>
        <p:txBody>
          <a:bodyPr vert="horz" lIns="92394" tIns="46200" rIns="92394" bIns="46200" rtlCol="0" anchor="b"/>
          <a:lstStyle>
            <a:lvl1pPr algn="l">
              <a:defRPr sz="1100"/>
            </a:lvl1pPr>
          </a:lstStyle>
          <a:p>
            <a:endParaRPr lang="en-US"/>
          </a:p>
        </p:txBody>
      </p:sp>
      <p:sp>
        <p:nvSpPr>
          <p:cNvPr id="7" name="Slide Number Placeholder 6"/>
          <p:cNvSpPr>
            <a:spLocks noGrp="1"/>
          </p:cNvSpPr>
          <p:nvPr>
            <p:ph type="sldNum" sz="quarter" idx="5"/>
          </p:nvPr>
        </p:nvSpPr>
        <p:spPr>
          <a:xfrm>
            <a:off x="3978137" y="8842039"/>
            <a:ext cx="3043344" cy="465456"/>
          </a:xfrm>
          <a:prstGeom prst="rect">
            <a:avLst/>
          </a:prstGeom>
        </p:spPr>
        <p:txBody>
          <a:bodyPr vert="horz" lIns="92394" tIns="46200" rIns="92394" bIns="46200" rtlCol="0" anchor="b"/>
          <a:lstStyle>
            <a:lvl1pPr algn="r">
              <a:defRPr sz="1100"/>
            </a:lvl1pPr>
          </a:lstStyle>
          <a:p>
            <a:fld id="{C026C3DD-909A-435F-A8A6-9918FB0A88D5}" type="slidenum">
              <a:rPr lang="en-US" smtClean="0"/>
              <a:t>‹#›</a:t>
            </a:fld>
            <a:endParaRPr lang="en-US"/>
          </a:p>
        </p:txBody>
      </p:sp>
    </p:spTree>
    <p:extLst>
      <p:ext uri="{BB962C8B-B14F-4D97-AF65-F5344CB8AC3E}">
        <p14:creationId xmlns:p14="http://schemas.microsoft.com/office/powerpoint/2010/main" val="2509161024"/>
      </p:ext>
    </p:extLst>
  </p:cSld>
  <p:clrMap bg1="lt1" tx1="dk1" bg2="lt2" tx2="dk2" accent1="accent1" accent2="accent2" accent3="accent3" accent4="accent4" accent5="accent5" accent6="accent6" hlink="hlink" folHlink="folHlink"/>
  <p:notesStyle>
    <a:lvl1pPr marL="0" algn="l" defTabSz="913866" rtl="0" eaLnBrk="1" latinLnBrk="0" hangingPunct="1">
      <a:defRPr sz="1200" kern="1200">
        <a:solidFill>
          <a:schemeClr val="tx1"/>
        </a:solidFill>
        <a:latin typeface="+mn-lt"/>
        <a:ea typeface="+mn-ea"/>
        <a:cs typeface="+mn-cs"/>
      </a:defRPr>
    </a:lvl1pPr>
    <a:lvl2pPr marL="456932" algn="l" defTabSz="913866" rtl="0" eaLnBrk="1" latinLnBrk="0" hangingPunct="1">
      <a:defRPr sz="1200" kern="1200">
        <a:solidFill>
          <a:schemeClr val="tx1"/>
        </a:solidFill>
        <a:latin typeface="+mn-lt"/>
        <a:ea typeface="+mn-ea"/>
        <a:cs typeface="+mn-cs"/>
      </a:defRPr>
    </a:lvl2pPr>
    <a:lvl3pPr marL="913866" algn="l" defTabSz="913866" rtl="0" eaLnBrk="1" latinLnBrk="0" hangingPunct="1">
      <a:defRPr sz="1200" kern="1200">
        <a:solidFill>
          <a:schemeClr val="tx1"/>
        </a:solidFill>
        <a:latin typeface="+mn-lt"/>
        <a:ea typeface="+mn-ea"/>
        <a:cs typeface="+mn-cs"/>
      </a:defRPr>
    </a:lvl3pPr>
    <a:lvl4pPr marL="1370798" algn="l" defTabSz="913866" rtl="0" eaLnBrk="1" latinLnBrk="0" hangingPunct="1">
      <a:defRPr sz="1200" kern="1200">
        <a:solidFill>
          <a:schemeClr val="tx1"/>
        </a:solidFill>
        <a:latin typeface="+mn-lt"/>
        <a:ea typeface="+mn-ea"/>
        <a:cs typeface="+mn-cs"/>
      </a:defRPr>
    </a:lvl4pPr>
    <a:lvl5pPr marL="1827730" algn="l" defTabSz="913866" rtl="0" eaLnBrk="1" latinLnBrk="0" hangingPunct="1">
      <a:defRPr sz="1200" kern="1200">
        <a:solidFill>
          <a:schemeClr val="tx1"/>
        </a:solidFill>
        <a:latin typeface="+mn-lt"/>
        <a:ea typeface="+mn-ea"/>
        <a:cs typeface="+mn-cs"/>
      </a:defRPr>
    </a:lvl5pPr>
    <a:lvl6pPr marL="2284663" algn="l" defTabSz="913866" rtl="0" eaLnBrk="1" latinLnBrk="0" hangingPunct="1">
      <a:defRPr sz="1200" kern="1200">
        <a:solidFill>
          <a:schemeClr val="tx1"/>
        </a:solidFill>
        <a:latin typeface="+mn-lt"/>
        <a:ea typeface="+mn-ea"/>
        <a:cs typeface="+mn-cs"/>
      </a:defRPr>
    </a:lvl6pPr>
    <a:lvl7pPr marL="2741597" algn="l" defTabSz="913866" rtl="0" eaLnBrk="1" latinLnBrk="0" hangingPunct="1">
      <a:defRPr sz="1200" kern="1200">
        <a:solidFill>
          <a:schemeClr val="tx1"/>
        </a:solidFill>
        <a:latin typeface="+mn-lt"/>
        <a:ea typeface="+mn-ea"/>
        <a:cs typeface="+mn-cs"/>
      </a:defRPr>
    </a:lvl7pPr>
    <a:lvl8pPr marL="3198529" algn="l" defTabSz="913866" rtl="0" eaLnBrk="1" latinLnBrk="0" hangingPunct="1">
      <a:defRPr sz="1200" kern="1200">
        <a:solidFill>
          <a:schemeClr val="tx1"/>
        </a:solidFill>
        <a:latin typeface="+mn-lt"/>
        <a:ea typeface="+mn-ea"/>
        <a:cs typeface="+mn-cs"/>
      </a:defRPr>
    </a:lvl8pPr>
    <a:lvl9pPr marL="3655462" algn="l" defTabSz="91386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t>1</a:t>
            </a:fld>
            <a:endParaRPr lang="en-US"/>
          </a:p>
        </p:txBody>
      </p:sp>
    </p:spTree>
    <p:extLst>
      <p:ext uri="{BB962C8B-B14F-4D97-AF65-F5344CB8AC3E}">
        <p14:creationId xmlns:p14="http://schemas.microsoft.com/office/powerpoint/2010/main" val="4082807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t>10</a:t>
            </a:fld>
            <a:endParaRPr lang="en-US">
              <a:solidFill>
                <a:prstClr val="black"/>
              </a:solidFill>
            </a:endParaRPr>
          </a:p>
        </p:txBody>
      </p:sp>
    </p:spTree>
    <p:extLst>
      <p:ext uri="{BB962C8B-B14F-4D97-AF65-F5344CB8AC3E}">
        <p14:creationId xmlns:p14="http://schemas.microsoft.com/office/powerpoint/2010/main" val="876557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5325"/>
            <a:ext cx="4521200" cy="34940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t>11</a:t>
            </a:fld>
            <a:endParaRPr lang="en-US">
              <a:solidFill>
                <a:prstClr val="black"/>
              </a:solidFill>
            </a:endParaRPr>
          </a:p>
        </p:txBody>
      </p:sp>
    </p:spTree>
    <p:extLst>
      <p:ext uri="{BB962C8B-B14F-4D97-AF65-F5344CB8AC3E}">
        <p14:creationId xmlns:p14="http://schemas.microsoft.com/office/powerpoint/2010/main" val="4172832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t>12</a:t>
            </a:fld>
            <a:endParaRPr lang="en-US">
              <a:solidFill>
                <a:prstClr val="black"/>
              </a:solidFill>
            </a:endParaRPr>
          </a:p>
        </p:txBody>
      </p:sp>
    </p:spTree>
    <p:extLst>
      <p:ext uri="{BB962C8B-B14F-4D97-AF65-F5344CB8AC3E}">
        <p14:creationId xmlns:p14="http://schemas.microsoft.com/office/powerpoint/2010/main" val="1048429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4125" y="698500"/>
            <a:ext cx="4514850" cy="3490913"/>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t>13</a:t>
            </a:fld>
            <a:endParaRPr lang="en-US">
              <a:solidFill>
                <a:prstClr val="black"/>
              </a:solidFill>
            </a:endParaRPr>
          </a:p>
        </p:txBody>
      </p:sp>
    </p:spTree>
    <p:extLst>
      <p:ext uri="{BB962C8B-B14F-4D97-AF65-F5344CB8AC3E}">
        <p14:creationId xmlns:p14="http://schemas.microsoft.com/office/powerpoint/2010/main" val="1863485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4125" y="698500"/>
            <a:ext cx="4514850" cy="3490913"/>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82997" rtl="0" eaLnBrk="1" fontAlgn="auto" latinLnBrk="0" hangingPunct="1">
              <a:lnSpc>
                <a:spcPct val="100000"/>
              </a:lnSpc>
              <a:spcBef>
                <a:spcPct val="0"/>
              </a:spcBef>
              <a:spcAft>
                <a:spcPct val="0"/>
              </a:spcAft>
              <a:buClrTx/>
              <a:buSzTx/>
              <a:buFontTx/>
              <a:buNone/>
              <a:defRPr/>
            </a:pPr>
            <a:fld id="{C026C3DD-909A-435F-A8A6-9918FB0A88D5}" type="slidenum">
              <a:rPr kumimoji="0" lang="en-US" sz="1100" b="0" i="0" u="none" strike="noStrike" kern="1200" cap="none" spc="0" normalizeH="0" baseline="0" noProof="0">
                <a:ln>
                  <a:noFill/>
                </a:ln>
                <a:solidFill>
                  <a:prstClr val="black"/>
                </a:solidFill>
                <a:effectLst/>
                <a:uLnTx/>
                <a:uFillTx/>
                <a:latin typeface="Calibri"/>
                <a:ea typeface="+mn-ea"/>
                <a:cs typeface="+mn-cs"/>
              </a:rPr>
              <a:pPr marL="0" marR="0" lvl="0" indent="0" algn="r" defTabSz="982997" rtl="0" eaLnBrk="1" fontAlgn="auto" latinLnBrk="0" hangingPunct="1">
                <a:lnSpc>
                  <a:spcPct val="100000"/>
                </a:lnSpc>
                <a:spcBef>
                  <a:spcPct val="0"/>
                </a:spcBef>
                <a:spcAft>
                  <a:spcPct val="0"/>
                </a:spcAft>
                <a:buClrTx/>
                <a:buSzTx/>
                <a:buFontTx/>
                <a:buNone/>
                <a:defRPr/>
              </a:pPr>
              <a:t>14</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057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76275"/>
            <a:ext cx="4379913" cy="33861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1018228" rtl="0" eaLnBrk="1" fontAlgn="auto" latinLnBrk="0" hangingPunct="1">
              <a:lnSpc>
                <a:spcPct val="100000"/>
              </a:lnSpc>
              <a:spcBef>
                <a:spcPct val="0"/>
              </a:spcBef>
              <a:spcAft>
                <a:spcPct val="0"/>
              </a:spcAft>
              <a:buClrTx/>
              <a:buSzTx/>
              <a:buFontTx/>
              <a:buNone/>
              <a:defRPr/>
            </a:pPr>
            <a:fld id="{C026C3DD-909A-435F-A8A6-9918FB0A88D5}"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018228" rtl="0" eaLnBrk="1" fontAlgn="auto" latinLnBrk="0" hangingPunct="1">
                <a:lnSpc>
                  <a:spcPct val="100000"/>
                </a:lnSpc>
                <a:spcBef>
                  <a:spcPct val="0"/>
                </a:spcBef>
                <a:spcAft>
                  <a:spcPct val="0"/>
                </a:spcAft>
                <a:buClrTx/>
                <a:buSzTx/>
                <a:buFontTx/>
                <a:buNone/>
                <a:defRPr/>
              </a:pPr>
              <a:t>15</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7482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76275"/>
            <a:ext cx="4379913" cy="33861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1018228" rtl="0" eaLnBrk="1" fontAlgn="auto" latinLnBrk="0" hangingPunct="1">
              <a:lnSpc>
                <a:spcPct val="100000"/>
              </a:lnSpc>
              <a:spcBef>
                <a:spcPct val="0"/>
              </a:spcBef>
              <a:spcAft>
                <a:spcPct val="0"/>
              </a:spcAft>
              <a:buClrTx/>
              <a:buSzTx/>
              <a:buFontTx/>
              <a:buNone/>
              <a:defRPr/>
            </a:pPr>
            <a:fld id="{C026C3DD-909A-435F-A8A6-9918FB0A88D5}"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018228" rtl="0" eaLnBrk="1" fontAlgn="auto" latinLnBrk="0" hangingPunct="1">
                <a:lnSpc>
                  <a:spcPct val="100000"/>
                </a:lnSpc>
                <a:spcBef>
                  <a:spcPct val="0"/>
                </a:spcBef>
                <a:spcAft>
                  <a:spcPct val="0"/>
                </a:spcAft>
                <a:buClrTx/>
                <a:buSzTx/>
                <a:buFontTx/>
                <a:buNone/>
                <a:defRPr/>
              </a:pPr>
              <a:t>16</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2891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t>2</a:t>
            </a:fld>
            <a:endParaRPr lang="en-US"/>
          </a:p>
        </p:txBody>
      </p:sp>
    </p:spTree>
    <p:extLst>
      <p:ext uri="{BB962C8B-B14F-4D97-AF65-F5344CB8AC3E}">
        <p14:creationId xmlns:p14="http://schemas.microsoft.com/office/powerpoint/2010/main" val="1063992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t>3</a:t>
            </a:fld>
            <a:endParaRPr lang="en-US"/>
          </a:p>
        </p:txBody>
      </p:sp>
    </p:spTree>
    <p:extLst>
      <p:ext uri="{BB962C8B-B14F-4D97-AF65-F5344CB8AC3E}">
        <p14:creationId xmlns:p14="http://schemas.microsoft.com/office/powerpoint/2010/main" val="2716392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82997" rtl="0" eaLnBrk="1" fontAlgn="auto" latinLnBrk="0" hangingPunct="1">
              <a:lnSpc>
                <a:spcPct val="100000"/>
              </a:lnSpc>
              <a:spcBef>
                <a:spcPct val="0"/>
              </a:spcBef>
              <a:spcAft>
                <a:spcPct val="0"/>
              </a:spcAft>
              <a:buClrTx/>
              <a:buSzTx/>
              <a:buFontTx/>
              <a:buNone/>
              <a:defRPr/>
            </a:pPr>
            <a:fld id="{C026C3DD-909A-435F-A8A6-9918FB0A88D5}" type="slidenum">
              <a:rPr kumimoji="0" lang="en-US" sz="1100" b="0" i="0" u="none" strike="noStrike" kern="1200" cap="none" spc="0" normalizeH="0" baseline="0" noProof="0">
                <a:ln>
                  <a:noFill/>
                </a:ln>
                <a:solidFill>
                  <a:prstClr val="black"/>
                </a:solidFill>
                <a:effectLst/>
                <a:uLnTx/>
                <a:uFillTx/>
                <a:latin typeface="Calibri"/>
                <a:ea typeface="+mn-ea"/>
                <a:cs typeface="+mn-cs"/>
              </a:rPr>
              <a:pPr marL="0" marR="0" lvl="0" indent="0" algn="r" defTabSz="982997" rtl="0" eaLnBrk="1" fontAlgn="auto" latinLnBrk="0" hangingPunct="1">
                <a:lnSpc>
                  <a:spcPct val="100000"/>
                </a:lnSpc>
                <a:spcBef>
                  <a:spcPct val="0"/>
                </a:spcBef>
                <a:spcAft>
                  <a:spcPct val="0"/>
                </a:spcAft>
                <a:buClrTx/>
                <a:buSzTx/>
                <a:buFontTx/>
                <a:buNone/>
                <a:defRPr/>
              </a:pPr>
              <a:t>4</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811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21200"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t>5</a:t>
            </a:fld>
            <a:endParaRPr lang="en-US"/>
          </a:p>
        </p:txBody>
      </p:sp>
    </p:spTree>
    <p:extLst>
      <p:ext uri="{BB962C8B-B14F-4D97-AF65-F5344CB8AC3E}">
        <p14:creationId xmlns:p14="http://schemas.microsoft.com/office/powerpoint/2010/main" val="3064149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21200" cy="34925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t>6</a:t>
            </a:fld>
            <a:endParaRPr lang="en-US"/>
          </a:p>
        </p:txBody>
      </p:sp>
    </p:spTree>
    <p:extLst>
      <p:ext uri="{BB962C8B-B14F-4D97-AF65-F5344CB8AC3E}">
        <p14:creationId xmlns:p14="http://schemas.microsoft.com/office/powerpoint/2010/main" val="1030043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t>7</a:t>
            </a:fld>
            <a:endParaRPr lang="en-US">
              <a:solidFill>
                <a:prstClr val="black"/>
              </a:solidFill>
            </a:endParaRPr>
          </a:p>
        </p:txBody>
      </p:sp>
    </p:spTree>
    <p:extLst>
      <p:ext uri="{BB962C8B-B14F-4D97-AF65-F5344CB8AC3E}">
        <p14:creationId xmlns:p14="http://schemas.microsoft.com/office/powerpoint/2010/main" val="2156774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t>8</a:t>
            </a:fld>
            <a:endParaRPr lang="en-US">
              <a:solidFill>
                <a:prstClr val="black"/>
              </a:solidFill>
            </a:endParaRPr>
          </a:p>
        </p:txBody>
      </p:sp>
    </p:spTree>
    <p:extLst>
      <p:ext uri="{BB962C8B-B14F-4D97-AF65-F5344CB8AC3E}">
        <p14:creationId xmlns:p14="http://schemas.microsoft.com/office/powerpoint/2010/main" val="1132990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t>9</a:t>
            </a:fld>
            <a:endParaRPr lang="en-US">
              <a:solidFill>
                <a:prstClr val="black"/>
              </a:solidFill>
            </a:endParaRPr>
          </a:p>
        </p:txBody>
      </p:sp>
    </p:spTree>
    <p:extLst>
      <p:ext uri="{BB962C8B-B14F-4D97-AF65-F5344CB8AC3E}">
        <p14:creationId xmlns:p14="http://schemas.microsoft.com/office/powerpoint/2010/main" val="37709465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t>‹#›</a:t>
            </a:fld>
            <a:endParaRPr lang="en-US">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ct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a:t>Click to edit footnote </a:t>
            </a:r>
          </a:p>
        </p:txBody>
      </p:sp>
      <p:sp>
        <p:nvSpPr>
          <p:cNvPr id="21" name="Text Placeholder 20"/>
          <p:cNvSpPr>
            <a:spLocks noGrp="1"/>
          </p:cNvSpPr>
          <p:nvPr>
            <p:ph type="body" sz="quarter" idx="18"/>
          </p:nvPr>
        </p:nvSpPr>
        <p:spPr>
          <a:xfrm>
            <a:off x="540289" y="1790200"/>
            <a:ext cx="8904287" cy="4808538"/>
          </a:xfrm>
        </p:spPr>
        <p:txBody>
          <a:bodyPr lIns="91388" tIns="54833" rIns="91388" bIns="54833">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a:t>Click to edit subhead</a:t>
            </a:r>
          </a:p>
        </p:txBody>
      </p:sp>
      <p:sp>
        <p:nvSpPr>
          <p:cNvPr id="3" name="AssetID" descr="svtx:content/slide/@id">
            <a:extLst>
              <a:ext uri="{FF2B5EF4-FFF2-40B4-BE49-F238E27FC236}">
                <a16:creationId xmlns:a16="http://schemas.microsoft.com/office/drawing/2014/main" id="{2C3FD5FE-3A95-5B02-850D-3648682B3C3A}"/>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itchFamily="34" charset="0"/>
              </a:defRPr>
            </a:lvl1pPr>
          </a:lstStyle>
          <a:p>
            <a:pPr lvl="0"/>
            <a:r>
              <a:rPr lang="en-US"/>
              <a:t>AssetID</a:t>
            </a:r>
          </a:p>
        </p:txBody>
      </p:sp>
      <p:grpSp>
        <p:nvGrpSpPr>
          <p:cNvPr id="4" name="Group 3">
            <a:extLst>
              <a:ext uri="{FF2B5EF4-FFF2-40B4-BE49-F238E27FC236}">
                <a16:creationId xmlns:a16="http://schemas.microsoft.com/office/drawing/2014/main" id="{B125D5A7-86DC-F414-D13F-9EF89B4A218B}"/>
              </a:ext>
            </a:extLst>
          </p:cNvPr>
          <p:cNvGrpSpPr/>
          <p:nvPr userDrawn="1"/>
        </p:nvGrpSpPr>
        <p:grpSpPr>
          <a:xfrm>
            <a:off x="7903924" y="359733"/>
            <a:ext cx="1449216" cy="732495"/>
            <a:chOff x="0" y="0"/>
            <a:chExt cx="2247900" cy="1133475"/>
          </a:xfrm>
        </p:grpSpPr>
        <p:pic>
          <p:nvPicPr>
            <p:cNvPr id="5" name="Picture 4">
              <a:extLst>
                <a:ext uri="{FF2B5EF4-FFF2-40B4-BE49-F238E27FC236}">
                  <a16:creationId xmlns:a16="http://schemas.microsoft.com/office/drawing/2014/main" id="{777B6FB1-B0DA-3569-CE39-E993592D65C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25" y="0"/>
              <a:ext cx="2162175" cy="609600"/>
            </a:xfrm>
            <a:prstGeom prst="rect">
              <a:avLst/>
            </a:prstGeom>
            <a:noFill/>
            <a:ln>
              <a:noFill/>
            </a:ln>
          </p:spPr>
        </p:pic>
        <p:pic>
          <p:nvPicPr>
            <p:cNvPr id="7" name="Picture 6" descr="A black text on a white background&#10;&#10;AI-generated content may be incorrect.">
              <a:extLst>
                <a:ext uri="{FF2B5EF4-FFF2-40B4-BE49-F238E27FC236}">
                  <a16:creationId xmlns:a16="http://schemas.microsoft.com/office/drawing/2014/main" id="{3F988265-98B1-3B69-0F1F-A4A0ECB19D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09600"/>
              <a:ext cx="2247900" cy="523875"/>
            </a:xfrm>
            <a:prstGeom prst="rect">
              <a:avLst/>
            </a:prstGeom>
          </p:spPr>
        </p:pic>
      </p:grpSp>
    </p:spTree>
    <p:extLst>
      <p:ext uri="{BB962C8B-B14F-4D97-AF65-F5344CB8AC3E}">
        <p14:creationId xmlns:p14="http://schemas.microsoft.com/office/powerpoint/2010/main" val="363640870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ubhead &amp; 2-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t>‹#›</a:t>
            </a:fld>
            <a:endParaRPr lang="en-US">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ct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a:t>Click to edit footnote </a:t>
            </a:r>
          </a:p>
        </p:txBody>
      </p:sp>
      <p:sp>
        <p:nvSpPr>
          <p:cNvPr id="21" name="Text Placeholder 20"/>
          <p:cNvSpPr>
            <a:spLocks noGrp="1"/>
          </p:cNvSpPr>
          <p:nvPr>
            <p:ph type="body" sz="quarter" idx="18" hasCustomPrompt="1"/>
          </p:nvPr>
        </p:nvSpPr>
        <p:spPr>
          <a:xfrm>
            <a:off x="540289" y="1790200"/>
            <a:ext cx="8961120" cy="4808538"/>
          </a:xfrm>
        </p:spPr>
        <p:txBody>
          <a:bodyPr lIns="91388" tIns="54833" rIns="91388" bIns="54833" numCol="2" spcCol="365760">
            <a:noAutofit/>
          </a:bodyPr>
          <a:lstStyle>
            <a:lvl1pPr marL="0" indent="0">
              <a:lnSpc>
                <a:spcPct val="110000"/>
              </a:lnSpc>
              <a:spcBef>
                <a:spcPct val="0"/>
              </a:spcBef>
              <a:spcAft>
                <a:spcPts val="900"/>
              </a:spcAft>
              <a:buFontTx/>
              <a:buNone/>
              <a:defRPr sz="950"/>
            </a:lvl1pPr>
            <a:lvl2pPr marL="0" indent="0">
              <a:lnSpc>
                <a:spcPct val="110000"/>
              </a:lnSpc>
              <a:spcBef>
                <a:spcPts val="600"/>
              </a:spcBef>
              <a:spcAft>
                <a:spcPts val="300"/>
              </a:spcAft>
              <a:buFontTx/>
              <a:buNone/>
              <a:defRPr sz="1000" cap="all" baseline="0">
                <a:solidFill>
                  <a:schemeClr val="tx2"/>
                </a:solidFill>
              </a:defRPr>
            </a:lvl2pPr>
            <a:lvl3pPr marL="0" indent="0">
              <a:lnSpc>
                <a:spcPct val="140000"/>
              </a:lnSpc>
              <a:spcBef>
                <a:spcPct val="0"/>
              </a:spcBef>
              <a:spcAft>
                <a:spcPts val="1200"/>
              </a:spcAft>
              <a:buFontTx/>
              <a:buNone/>
              <a:defRPr sz="1100">
                <a:solidFill>
                  <a:schemeClr val="tx2"/>
                </a:solidFill>
              </a:defRPr>
            </a:lvl3pPr>
            <a:lvl4pPr marL="0" indent="0">
              <a:lnSpc>
                <a:spcPct val="110000"/>
              </a:lnSpc>
              <a:spcBef>
                <a:spcPct val="0"/>
              </a:spcBef>
              <a:buFontTx/>
              <a:buNone/>
              <a:defRPr sz="900">
                <a:solidFill>
                  <a:schemeClr val="tx2"/>
                </a:solidFill>
              </a:defRPr>
            </a:lvl4pPr>
            <a:lvl5pPr marL="0" indent="0">
              <a:lnSpc>
                <a:spcPct val="110000"/>
              </a:lnSpc>
              <a:spcBef>
                <a:spcPts val="599"/>
              </a:spcBef>
              <a:buFontTx/>
              <a:buNone/>
              <a:defRPr sz="1100"/>
            </a:lvl5pPr>
          </a:lstStyle>
          <a:p>
            <a:pPr lvl="0"/>
            <a:r>
              <a:rPr lang="en-US"/>
              <a:t>Click to edit Master text styles</a:t>
            </a:r>
          </a:p>
          <a:p>
            <a:pPr lvl="1"/>
            <a:r>
              <a:rPr lang="en-US"/>
              <a:t>2nd level subhead</a:t>
            </a:r>
          </a:p>
          <a:p>
            <a:pPr lvl="2"/>
            <a:r>
              <a:rPr lang="en-US"/>
              <a:t>3rd intro</a:t>
            </a:r>
          </a:p>
          <a:p>
            <a:pPr lvl="3"/>
            <a:r>
              <a:rPr lang="en-US"/>
              <a:t>Small sub</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a:t>Click to edit subhead</a:t>
            </a:r>
          </a:p>
        </p:txBody>
      </p:sp>
      <p:sp>
        <p:nvSpPr>
          <p:cNvPr id="3" name="AssetID" descr="svtx:content/slide/@id">
            <a:extLst>
              <a:ext uri="{FF2B5EF4-FFF2-40B4-BE49-F238E27FC236}">
                <a16:creationId xmlns:a16="http://schemas.microsoft.com/office/drawing/2014/main" id="{9D99F000-E64E-9D25-31DE-A7A549DA7DC4}"/>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itchFamily="34" charset="0"/>
              </a:defRPr>
            </a:lvl1pPr>
          </a:lstStyle>
          <a:p>
            <a:pPr lvl="0"/>
            <a:r>
              <a:rPr lang="en-US"/>
              <a:t>AssetID</a:t>
            </a:r>
          </a:p>
        </p:txBody>
      </p:sp>
      <p:grpSp>
        <p:nvGrpSpPr>
          <p:cNvPr id="4" name="Group 3">
            <a:extLst>
              <a:ext uri="{FF2B5EF4-FFF2-40B4-BE49-F238E27FC236}">
                <a16:creationId xmlns:a16="http://schemas.microsoft.com/office/drawing/2014/main" id="{872CC6ED-D790-6D15-434A-243DF629F2FB}"/>
              </a:ext>
            </a:extLst>
          </p:cNvPr>
          <p:cNvGrpSpPr/>
          <p:nvPr userDrawn="1"/>
        </p:nvGrpSpPr>
        <p:grpSpPr>
          <a:xfrm>
            <a:off x="7903923" y="359733"/>
            <a:ext cx="1449216" cy="732495"/>
            <a:chOff x="0" y="0"/>
            <a:chExt cx="2247900" cy="1133475"/>
          </a:xfrm>
        </p:grpSpPr>
        <p:pic>
          <p:nvPicPr>
            <p:cNvPr id="5" name="Picture 4">
              <a:extLst>
                <a:ext uri="{FF2B5EF4-FFF2-40B4-BE49-F238E27FC236}">
                  <a16:creationId xmlns:a16="http://schemas.microsoft.com/office/drawing/2014/main" id="{B7BE9663-3B9C-63EB-DCE4-1287FDA09F8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25" y="0"/>
              <a:ext cx="2162175" cy="609600"/>
            </a:xfrm>
            <a:prstGeom prst="rect">
              <a:avLst/>
            </a:prstGeom>
            <a:noFill/>
            <a:ln>
              <a:noFill/>
            </a:ln>
          </p:spPr>
        </p:pic>
        <p:pic>
          <p:nvPicPr>
            <p:cNvPr id="7" name="Picture 6" descr="A black text on a white background&#10;&#10;AI-generated content may be incorrect.">
              <a:extLst>
                <a:ext uri="{FF2B5EF4-FFF2-40B4-BE49-F238E27FC236}">
                  <a16:creationId xmlns:a16="http://schemas.microsoft.com/office/drawing/2014/main" id="{923E7F30-6DDF-D8D8-EC51-17520DF565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09600"/>
              <a:ext cx="2247900" cy="523875"/>
            </a:xfrm>
            <a:prstGeom prst="rect">
              <a:avLst/>
            </a:prstGeom>
          </p:spPr>
        </p:pic>
      </p:grpSp>
    </p:spTree>
    <p:extLst>
      <p:ext uri="{BB962C8B-B14F-4D97-AF65-F5344CB8AC3E}">
        <p14:creationId xmlns:p14="http://schemas.microsoft.com/office/powerpoint/2010/main" val="2540787932"/>
      </p:ext>
    </p:extLst>
  </p:cSld>
  <p:clrMapOvr>
    <a:masterClrMapping/>
  </p:clrMapOvr>
  <p:transition/>
  <p:extLst>
    <p:ext uri="{DCECCB84-F9BA-43D5-87BE-67443E8EF086}">
      <p15:sldGuideLst xmlns:p15="http://schemas.microsoft.com/office/powerpoint/2012/main">
        <p15:guide id="3" orient="horz" pos="112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32300" y="4334726"/>
            <a:ext cx="4879340" cy="1883198"/>
          </a:xfrm>
        </p:spPr>
        <p:txBody>
          <a:bodyPr lIns="0" tIns="0" rIns="0" bIns="0" anchor="t" anchorCtr="0">
            <a:noAutofit/>
          </a:bodyPr>
          <a:lstStyle>
            <a:lvl1pPr algn="r">
              <a:defRPr sz="14000">
                <a:solidFill>
                  <a:schemeClr val="tx2"/>
                </a:solidFill>
                <a:latin typeface="Arial" pitchFamily="34" charset="0"/>
                <a:cs typeface="Arial" pitchFamily="34" charset="0"/>
              </a:defRPr>
            </a:lvl1pPr>
          </a:lstStyle>
          <a:p>
            <a:r>
              <a:rPr lang="en-US"/>
              <a:t>Q</a:t>
            </a:r>
          </a:p>
        </p:txBody>
      </p:sp>
      <p:sp>
        <p:nvSpPr>
          <p:cNvPr id="3" name="Subtitle 2"/>
          <p:cNvSpPr>
            <a:spLocks noGrp="1"/>
          </p:cNvSpPr>
          <p:nvPr>
            <p:ph type="subTitle" idx="1" hasCustomPrompt="1"/>
          </p:nvPr>
        </p:nvSpPr>
        <p:spPr>
          <a:xfrm>
            <a:off x="4432305" y="6416045"/>
            <a:ext cx="4818380" cy="384494"/>
          </a:xfrm>
        </p:spPr>
        <p:txBody>
          <a:bodyPr lIns="0" tIns="0" rIns="0" bIns="0" anchor="t" anchorCtr="0">
            <a:noAutofit/>
          </a:bodyPr>
          <a:lstStyle>
            <a:lvl1pPr marL="0" indent="0" algn="r">
              <a:buNone/>
              <a:defRPr sz="2600" baseline="0">
                <a:solidFill>
                  <a:schemeClr val="bg1">
                    <a:lumMod val="50000"/>
                  </a:schemeClr>
                </a:solidFill>
              </a:defRPr>
            </a:lvl1pPr>
            <a:lvl2pPr marL="509115" indent="0" algn="ctr">
              <a:buNone/>
              <a:defRPr>
                <a:solidFill>
                  <a:schemeClr val="tx1">
                    <a:tint val="75000"/>
                  </a:schemeClr>
                </a:solidFill>
              </a:defRPr>
            </a:lvl2pPr>
            <a:lvl3pPr marL="1018228" indent="0" algn="ctr">
              <a:buNone/>
              <a:defRPr>
                <a:solidFill>
                  <a:schemeClr val="tx1">
                    <a:tint val="75000"/>
                  </a:schemeClr>
                </a:solidFill>
              </a:defRPr>
            </a:lvl3pPr>
            <a:lvl4pPr marL="1527344" indent="0" algn="ctr">
              <a:buNone/>
              <a:defRPr>
                <a:solidFill>
                  <a:schemeClr val="tx1">
                    <a:tint val="75000"/>
                  </a:schemeClr>
                </a:solidFill>
              </a:defRPr>
            </a:lvl4pPr>
            <a:lvl5pPr marL="2036458" indent="0" algn="ctr">
              <a:buNone/>
              <a:defRPr>
                <a:solidFill>
                  <a:schemeClr val="tx1">
                    <a:tint val="75000"/>
                  </a:schemeClr>
                </a:solidFill>
              </a:defRPr>
            </a:lvl5pPr>
            <a:lvl6pPr marL="2545574" indent="0" algn="ctr">
              <a:buNone/>
              <a:defRPr>
                <a:solidFill>
                  <a:schemeClr val="tx1">
                    <a:tint val="75000"/>
                  </a:schemeClr>
                </a:solidFill>
              </a:defRPr>
            </a:lvl6pPr>
            <a:lvl7pPr marL="3054686" indent="0" algn="ctr">
              <a:buNone/>
              <a:defRPr>
                <a:solidFill>
                  <a:schemeClr val="tx1">
                    <a:tint val="75000"/>
                  </a:schemeClr>
                </a:solidFill>
              </a:defRPr>
            </a:lvl7pPr>
            <a:lvl8pPr marL="3563802" indent="0" algn="ctr">
              <a:buNone/>
              <a:defRPr>
                <a:solidFill>
                  <a:schemeClr val="tx1">
                    <a:tint val="75000"/>
                  </a:schemeClr>
                </a:solidFill>
              </a:defRPr>
            </a:lvl8pPr>
            <a:lvl9pPr marL="4072914" indent="0" algn="ctr">
              <a:buNone/>
              <a:defRPr>
                <a:solidFill>
                  <a:schemeClr val="tx1">
                    <a:tint val="75000"/>
                  </a:schemeClr>
                </a:solidFill>
              </a:defRPr>
            </a:lvl9pPr>
          </a:lstStyle>
          <a:p>
            <a:r>
              <a:rPr lang="en-US"/>
              <a:t>Click to edit title</a:t>
            </a:r>
          </a:p>
        </p:txBody>
      </p:sp>
      <p:sp>
        <p:nvSpPr>
          <p:cNvPr id="7" name="Rectangle 6"/>
          <p:cNvSpPr/>
          <p:nvPr userDrawn="1"/>
        </p:nvSpPr>
        <p:spPr>
          <a:xfrm>
            <a:off x="0" y="-1"/>
            <a:ext cx="10058400" cy="42068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3" rIns="91388" bIns="45693" rtlCol="0" anchor="ctr"/>
          <a:lstStyle/>
          <a:p>
            <a:pPr algn="ctr"/>
            <a:endParaRPr lang="en-US">
              <a:solidFill>
                <a:prstClr val="white"/>
              </a:solidFill>
            </a:endParaRPr>
          </a:p>
        </p:txBody>
      </p:sp>
      <p:sp>
        <p:nvSpPr>
          <p:cNvPr id="12" name="Text Placeholder 11"/>
          <p:cNvSpPr>
            <a:spLocks noGrp="1"/>
          </p:cNvSpPr>
          <p:nvPr>
            <p:ph type="body" sz="quarter" idx="11" hasCustomPrompt="1"/>
          </p:nvPr>
        </p:nvSpPr>
        <p:spPr>
          <a:xfrm>
            <a:off x="4432305" y="6847523"/>
            <a:ext cx="4818380" cy="457200"/>
          </a:xfrm>
        </p:spPr>
        <p:txBody>
          <a:bodyPr lIns="0" tIns="0" rIns="0" bIns="0">
            <a:noAutofit/>
          </a:bodyPr>
          <a:lstStyle>
            <a:lvl1pPr marL="0" indent="0" algn="r">
              <a:buNone/>
              <a:defRPr sz="1800" baseline="0">
                <a:solidFill>
                  <a:schemeClr val="bg1">
                    <a:lumMod val="50000"/>
                  </a:schemeClr>
                </a:solidFill>
              </a:defRPr>
            </a:lvl1pPr>
            <a:lvl2pPr>
              <a:defRPr sz="1800"/>
            </a:lvl2pPr>
            <a:lvl3pPr>
              <a:defRPr sz="1800"/>
            </a:lvl3pPr>
            <a:lvl4pPr>
              <a:defRPr sz="1800"/>
            </a:lvl4pPr>
            <a:lvl5pPr>
              <a:defRPr sz="1800"/>
            </a:lvl5pPr>
          </a:lstStyle>
          <a:p>
            <a:pPr lvl="0"/>
            <a:r>
              <a:rPr lang="en-US"/>
              <a:t>Click to edit Quarter Year</a:t>
            </a:r>
          </a:p>
        </p:txBody>
      </p:sp>
      <p:sp>
        <p:nvSpPr>
          <p:cNvPr id="19" name="Picture Placeholder 18"/>
          <p:cNvSpPr>
            <a:spLocks noGrp="1"/>
          </p:cNvSpPr>
          <p:nvPr>
            <p:ph type="pic" sz="quarter" idx="13" hasCustomPrompt="1"/>
          </p:nvPr>
        </p:nvSpPr>
        <p:spPr>
          <a:xfrm>
            <a:off x="485777" y="674099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4" name="AssetID" descr="svtx:content/slide/@id">
            <a:extLst>
              <a:ext uri="{FF2B5EF4-FFF2-40B4-BE49-F238E27FC236}">
                <a16:creationId xmlns:a16="http://schemas.microsoft.com/office/drawing/2014/main" id="{0B024CA1-59A2-748E-2655-17AFC7272BB0}"/>
              </a:ext>
            </a:extLst>
          </p:cNvPr>
          <p:cNvSpPr>
            <a:spLocks noGrp="1" noRot="1" noMove="1" noResize="1" noEditPoints="1" noAdjustHandles="1" noChangeArrowheads="1" noChangeShapeType="1"/>
          </p:cNvSpPr>
          <p:nvPr>
            <p:ph type="body" sz="quarter" idx="14"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itchFamily="34" charset="0"/>
              </a:defRPr>
            </a:lvl1pPr>
          </a:lstStyle>
          <a:p>
            <a:pPr lvl="0"/>
            <a:r>
              <a:rPr lang="en-US"/>
              <a:t>AssetID</a:t>
            </a:r>
          </a:p>
        </p:txBody>
      </p:sp>
    </p:spTree>
    <p:extLst>
      <p:ext uri="{BB962C8B-B14F-4D97-AF65-F5344CB8AC3E}">
        <p14:creationId xmlns:p14="http://schemas.microsoft.com/office/powerpoint/2010/main" val="19871806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t>‹#›</a:t>
            </a:fld>
            <a:endParaRPr lang="en-US">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a:t>Click to edit subhead</a:t>
            </a:r>
          </a:p>
        </p:txBody>
      </p:sp>
      <p:sp>
        <p:nvSpPr>
          <p:cNvPr id="14" name="Text Placeholder 13"/>
          <p:cNvSpPr>
            <a:spLocks noGrp="1"/>
          </p:cNvSpPr>
          <p:nvPr>
            <p:ph type="body" sz="quarter" idx="15" hasCustomPrompt="1"/>
          </p:nvPr>
        </p:nvSpPr>
        <p:spPr>
          <a:xfrm>
            <a:off x="529813" y="7134371"/>
            <a:ext cx="8519160" cy="400050"/>
          </a:xfrm>
        </p:spPr>
        <p:txBody>
          <a:bodyPr lIns="91388" tIns="0" rIns="91388" bIns="0" anchor="b">
            <a:noAutofit/>
          </a:bodyPr>
          <a:lstStyle>
            <a:lvl1pPr marL="0" indent="0">
              <a:spcBef>
                <a:spcPct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a:t>Click to edit footnote </a:t>
            </a:r>
          </a:p>
        </p:txBody>
      </p:sp>
      <p:sp>
        <p:nvSpPr>
          <p:cNvPr id="17" name="Text Placeholder 15"/>
          <p:cNvSpPr>
            <a:spLocks noGrp="1"/>
          </p:cNvSpPr>
          <p:nvPr>
            <p:ph type="body" sz="quarter" idx="17" hasCustomPrompt="1"/>
          </p:nvPr>
        </p:nvSpPr>
        <p:spPr>
          <a:xfrm>
            <a:off x="4607560" y="1795796"/>
            <a:ext cx="4901565" cy="4808855"/>
          </a:xfrm>
        </p:spPr>
        <p:txBody>
          <a:bodyPr lIns="91388" rIns="91388" anchor="t">
            <a:noAutofit/>
          </a:bodyPr>
          <a:lstStyle>
            <a:lvl1pPr marL="182774" indent="-182774">
              <a:lnSpc>
                <a:spcPct val="110000"/>
              </a:lnSpc>
              <a:spcBef>
                <a:spcPts val="900"/>
              </a:spcBef>
              <a:buNone/>
              <a:defRPr sz="1600"/>
            </a:lvl1pPr>
            <a:lvl2pPr marL="0" indent="0">
              <a:lnSpc>
                <a:spcPct val="110000"/>
              </a:lnSpc>
              <a:spcBef>
                <a:spcPts val="900"/>
              </a:spcBef>
              <a:buClr>
                <a:schemeClr val="bg1">
                  <a:lumMod val="50000"/>
                </a:schemeClr>
              </a:buClr>
              <a:buFont typeface="Arial" pitchFamily="34" charset="0"/>
              <a:buNone/>
              <a:defRPr sz="1400">
                <a:solidFill>
                  <a:schemeClr val="bg1">
                    <a:lumMod val="50000"/>
                  </a:schemeClr>
                </a:solidFill>
              </a:defRPr>
            </a:lvl2pPr>
            <a:lvl3pPr marL="365546" indent="-182774">
              <a:lnSpc>
                <a:spcPct val="110000"/>
              </a:lnSpc>
              <a:spcBef>
                <a:spcPts val="599"/>
              </a:spcBef>
              <a:buClr>
                <a:schemeClr val="bg1">
                  <a:lumMod val="50000"/>
                </a:schemeClr>
              </a:buClr>
              <a:buFont typeface="Avenir LT Std 35 Light" pitchFamily="34" charset="0"/>
              <a:buChar char="–"/>
              <a:defRPr sz="1100"/>
            </a:lvl3pPr>
            <a:lvl4pPr>
              <a:lnSpc>
                <a:spcPct val="110000"/>
              </a:lnSpc>
              <a:spcBef>
                <a:spcPts val="599"/>
              </a:spcBef>
              <a:defRPr sz="1100"/>
            </a:lvl4pPr>
            <a:lvl5pPr>
              <a:lnSpc>
                <a:spcPct val="110000"/>
              </a:lnSpc>
              <a:spcBef>
                <a:spcPts val="599"/>
              </a:spcBef>
              <a:defRPr sz="1100"/>
            </a:lvl5pPr>
          </a:lstStyle>
          <a:p>
            <a:pPr lvl="0"/>
            <a:r>
              <a:rPr lang="en-US"/>
              <a:t>Overview:</a:t>
            </a:r>
          </a:p>
          <a:p>
            <a:pPr lvl="1"/>
            <a:r>
              <a:rPr lang="en-US"/>
              <a:t>Contents goes here</a:t>
            </a:r>
          </a:p>
          <a:p>
            <a:pPr lvl="1"/>
            <a:r>
              <a:rPr lang="en-US"/>
              <a:t>Contents goes here</a:t>
            </a:r>
          </a:p>
        </p:txBody>
      </p:sp>
      <p:sp>
        <p:nvSpPr>
          <p:cNvPr id="21" name="Text Placeholder 20"/>
          <p:cNvSpPr>
            <a:spLocks noGrp="1"/>
          </p:cNvSpPr>
          <p:nvPr>
            <p:ph type="body" sz="quarter" idx="18"/>
          </p:nvPr>
        </p:nvSpPr>
        <p:spPr>
          <a:xfrm>
            <a:off x="540295" y="1799825"/>
            <a:ext cx="3642042" cy="4808538"/>
          </a:xfrm>
        </p:spPr>
        <p:txBody>
          <a:bodyPr lIns="91388" rIns="0">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cxnSp>
        <p:nvCxnSpPr>
          <p:cNvPr id="11" name="Straight Connector 10"/>
          <p:cNvCxnSpPr/>
          <p:nvPr userDrawn="1"/>
        </p:nvCxnSpPr>
        <p:spPr>
          <a:xfrm flipH="1">
            <a:off x="4415377" y="1881181"/>
            <a:ext cx="0" cy="5063635"/>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AssetID" descr="svtx:content/slide/@id">
            <a:extLst>
              <a:ext uri="{FF2B5EF4-FFF2-40B4-BE49-F238E27FC236}">
                <a16:creationId xmlns:a16="http://schemas.microsoft.com/office/drawing/2014/main" id="{BB17C631-035F-B6E7-D104-253DE6DDC028}"/>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itchFamily="34" charset="0"/>
              </a:defRPr>
            </a:lvl1pPr>
          </a:lstStyle>
          <a:p>
            <a:pPr lvl="0"/>
            <a:r>
              <a:rPr lang="en-US"/>
              <a:t>AssetID</a:t>
            </a:r>
          </a:p>
        </p:txBody>
      </p:sp>
      <p:grpSp>
        <p:nvGrpSpPr>
          <p:cNvPr id="4" name="Group 3">
            <a:extLst>
              <a:ext uri="{FF2B5EF4-FFF2-40B4-BE49-F238E27FC236}">
                <a16:creationId xmlns:a16="http://schemas.microsoft.com/office/drawing/2014/main" id="{D2861321-172E-7141-D930-42F0924E8E5B}"/>
              </a:ext>
            </a:extLst>
          </p:cNvPr>
          <p:cNvGrpSpPr/>
          <p:nvPr userDrawn="1"/>
        </p:nvGrpSpPr>
        <p:grpSpPr>
          <a:xfrm>
            <a:off x="7903923" y="350356"/>
            <a:ext cx="1449216" cy="732495"/>
            <a:chOff x="0" y="0"/>
            <a:chExt cx="2247900" cy="1133475"/>
          </a:xfrm>
        </p:grpSpPr>
        <p:pic>
          <p:nvPicPr>
            <p:cNvPr id="5" name="Picture 4">
              <a:extLst>
                <a:ext uri="{FF2B5EF4-FFF2-40B4-BE49-F238E27FC236}">
                  <a16:creationId xmlns:a16="http://schemas.microsoft.com/office/drawing/2014/main" id="{E0ABBE4A-A204-D70E-1209-1DA5C9E0975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25" y="0"/>
              <a:ext cx="2162175" cy="609600"/>
            </a:xfrm>
            <a:prstGeom prst="rect">
              <a:avLst/>
            </a:prstGeom>
            <a:noFill/>
            <a:ln>
              <a:noFill/>
            </a:ln>
          </p:spPr>
        </p:pic>
        <p:pic>
          <p:nvPicPr>
            <p:cNvPr id="7" name="Picture 6" descr="A black text on a white background&#10;&#10;AI-generated content may be incorrect.">
              <a:extLst>
                <a:ext uri="{FF2B5EF4-FFF2-40B4-BE49-F238E27FC236}">
                  <a16:creationId xmlns:a16="http://schemas.microsoft.com/office/drawing/2014/main" id="{60D63C72-58C9-31BC-1EF1-589DAD98D8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09600"/>
              <a:ext cx="2247900" cy="523875"/>
            </a:xfrm>
            <a:prstGeom prst="rect">
              <a:avLst/>
            </a:prstGeom>
          </p:spPr>
        </p:pic>
      </p:grpSp>
    </p:spTree>
    <p:extLst>
      <p:ext uri="{BB962C8B-B14F-4D97-AF65-F5344CB8AC3E}">
        <p14:creationId xmlns:p14="http://schemas.microsoft.com/office/powerpoint/2010/main" val="486324685"/>
      </p:ext>
    </p:extLst>
  </p:cSld>
  <p:clrMapOvr>
    <a:masterClrMapping/>
  </p:clrMapOvr>
  <p:transition/>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t>‹#›</a:t>
            </a:fld>
            <a:endParaRPr lang="en-US">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ct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a:t>Click to edit footnote </a:t>
            </a:r>
          </a:p>
        </p:txBody>
      </p:sp>
      <p:sp>
        <p:nvSpPr>
          <p:cNvPr id="21" name="Text Placeholder 20"/>
          <p:cNvSpPr>
            <a:spLocks noGrp="1"/>
          </p:cNvSpPr>
          <p:nvPr>
            <p:ph type="body" sz="quarter" idx="18"/>
          </p:nvPr>
        </p:nvSpPr>
        <p:spPr>
          <a:xfrm>
            <a:off x="540289" y="1790200"/>
            <a:ext cx="8904287" cy="4808538"/>
          </a:xfrm>
        </p:spPr>
        <p:txBody>
          <a:bodyPr lIns="91388" tIns="54833" rIns="91388" bIns="54833">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a:t>Click to edit subhead</a:t>
            </a:r>
          </a:p>
        </p:txBody>
      </p:sp>
      <p:sp>
        <p:nvSpPr>
          <p:cNvPr id="3" name="AssetID" descr="svtx:content/slide/@id">
            <a:extLst>
              <a:ext uri="{FF2B5EF4-FFF2-40B4-BE49-F238E27FC236}">
                <a16:creationId xmlns:a16="http://schemas.microsoft.com/office/drawing/2014/main" id="{DC4A8414-A18D-F7D1-DD5D-3834A7502098}"/>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itchFamily="34" charset="0"/>
              </a:defRPr>
            </a:lvl1pPr>
          </a:lstStyle>
          <a:p>
            <a:pPr lvl="0"/>
            <a:r>
              <a:rPr lang="en-US"/>
              <a:t>AssetID</a:t>
            </a:r>
          </a:p>
        </p:txBody>
      </p:sp>
      <p:grpSp>
        <p:nvGrpSpPr>
          <p:cNvPr id="4" name="Group 3">
            <a:extLst>
              <a:ext uri="{FF2B5EF4-FFF2-40B4-BE49-F238E27FC236}">
                <a16:creationId xmlns:a16="http://schemas.microsoft.com/office/drawing/2014/main" id="{22135D82-E0D5-0A5B-3FA1-9D60391021E4}"/>
              </a:ext>
            </a:extLst>
          </p:cNvPr>
          <p:cNvGrpSpPr/>
          <p:nvPr userDrawn="1"/>
        </p:nvGrpSpPr>
        <p:grpSpPr>
          <a:xfrm>
            <a:off x="7995360" y="350356"/>
            <a:ext cx="1449216" cy="732495"/>
            <a:chOff x="0" y="0"/>
            <a:chExt cx="2247900" cy="1133475"/>
          </a:xfrm>
        </p:grpSpPr>
        <p:pic>
          <p:nvPicPr>
            <p:cNvPr id="5" name="Picture 4">
              <a:extLst>
                <a:ext uri="{FF2B5EF4-FFF2-40B4-BE49-F238E27FC236}">
                  <a16:creationId xmlns:a16="http://schemas.microsoft.com/office/drawing/2014/main" id="{31DCFA4B-09F9-D327-E810-B2A9131778F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25" y="0"/>
              <a:ext cx="2162175" cy="609600"/>
            </a:xfrm>
            <a:prstGeom prst="rect">
              <a:avLst/>
            </a:prstGeom>
            <a:noFill/>
            <a:ln>
              <a:noFill/>
            </a:ln>
          </p:spPr>
        </p:pic>
        <p:pic>
          <p:nvPicPr>
            <p:cNvPr id="7" name="Picture 6" descr="A black text on a white background&#10;&#10;AI-generated content may be incorrect.">
              <a:extLst>
                <a:ext uri="{FF2B5EF4-FFF2-40B4-BE49-F238E27FC236}">
                  <a16:creationId xmlns:a16="http://schemas.microsoft.com/office/drawing/2014/main" id="{ACF74C44-B8E3-CBD6-8BC4-C0B313F968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09600"/>
              <a:ext cx="2247900" cy="523875"/>
            </a:xfrm>
            <a:prstGeom prst="rect">
              <a:avLst/>
            </a:prstGeom>
          </p:spPr>
        </p:pic>
      </p:grpSp>
    </p:spTree>
    <p:extLst>
      <p:ext uri="{BB962C8B-B14F-4D97-AF65-F5344CB8AC3E}">
        <p14:creationId xmlns:p14="http://schemas.microsoft.com/office/powerpoint/2010/main" val="3636408700"/>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23" tIns="50911" rIns="101823" bIns="50911" rtlCol="0" anchor="ctr">
            <a:normAutofit/>
          </a:bodyPr>
          <a:lstStyle/>
          <a:p>
            <a:r>
              <a:rPr lang="en-US"/>
              <a:t>Click to edit Master title style</a:t>
            </a:r>
          </a:p>
        </p:txBody>
      </p:sp>
      <p:sp>
        <p:nvSpPr>
          <p:cNvPr id="3" name="Text Placeholder 2"/>
          <p:cNvSpPr>
            <a:spLocks noGrp="1"/>
          </p:cNvSpPr>
          <p:nvPr>
            <p:ph type="body" idx="1"/>
          </p:nvPr>
        </p:nvSpPr>
        <p:spPr>
          <a:xfrm>
            <a:off x="502920" y="1813566"/>
            <a:ext cx="9052560" cy="5129425"/>
          </a:xfrm>
          <a:prstGeom prst="rect">
            <a:avLst/>
          </a:prstGeom>
        </p:spPr>
        <p:txBody>
          <a:bodyPr vert="horz" lIns="101823" tIns="50911" rIns="101823" bIns="509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4"/>
          </p:nvPr>
        </p:nvSpPr>
        <p:spPr>
          <a:xfrm>
            <a:off x="9144000" y="7067448"/>
            <a:ext cx="492760" cy="413808"/>
          </a:xfrm>
          <a:prstGeom prst="rect">
            <a:avLst/>
          </a:prstGeom>
        </p:spPr>
        <p:txBody>
          <a:bodyPr lIns="0" tIns="0" rIns="0" bIns="0"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t>‹#›</a:t>
            </a:fld>
            <a:endParaRPr lang="en-US">
              <a:solidFill>
                <a:prstClr val="white">
                  <a:lumMod val="50000"/>
                </a:prstClr>
              </a:solidFill>
            </a:endParaRPr>
          </a:p>
        </p:txBody>
      </p:sp>
    </p:spTree>
    <p:extLst>
      <p:ext uri="{BB962C8B-B14F-4D97-AF65-F5344CB8AC3E}">
        <p14:creationId xmlns:p14="http://schemas.microsoft.com/office/powerpoint/2010/main" val="180127434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66" r:id="rId3"/>
    <p:sldLayoutId id="2147483667" r:id="rId4"/>
    <p:sldLayoutId id="2147483669" r:id="rId5"/>
  </p:sldLayoutIdLst>
  <p:transition/>
  <p:hf hdr="0" ftr="0" dt="0"/>
  <p:txStyles>
    <p:titleStyle>
      <a:lvl1pPr algn="l" defTabSz="1018228" rtl="0" eaLnBrk="1" latinLnBrk="0" hangingPunct="1">
        <a:spcBef>
          <a:spcPct val="0"/>
        </a:spcBef>
        <a:buNone/>
        <a:defRPr sz="2600" kern="1200">
          <a:solidFill>
            <a:schemeClr val="tx1"/>
          </a:solidFill>
          <a:latin typeface="Arial" pitchFamily="34" charset="0"/>
          <a:ea typeface="+mj-ea"/>
          <a:cs typeface="Arial" pitchFamily="34" charset="0"/>
        </a:defRPr>
      </a:lvl1pPr>
    </p:titleStyle>
    <p:body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userDrawn="1">
          <p15:clr>
            <a:srgbClr val="F26B43"/>
          </p15:clr>
        </p15:guide>
        <p15:guide id="2" pos="59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4.xml.rels><?xml version="1.0" encoding="UTF-8" standalone="yes"?>
<Relationships xmlns="http://schemas.openxmlformats.org/package/2006/relationships"><Relationship Id="rId8" Type="http://schemas.openxmlformats.org/officeDocument/2006/relationships/chart" Target="../charts/chart23.xml"/><Relationship Id="rId3" Type="http://schemas.openxmlformats.org/officeDocument/2006/relationships/chart" Target="../charts/chart18.xml"/><Relationship Id="rId7" Type="http://schemas.openxmlformats.org/officeDocument/2006/relationships/chart" Target="../charts/chart2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chart" Target="../charts/chart21.xml"/><Relationship Id="rId5" Type="http://schemas.openxmlformats.org/officeDocument/2006/relationships/chart" Target="../charts/chart20.xml"/><Relationship Id="rId4" Type="http://schemas.openxmlformats.org/officeDocument/2006/relationships/chart" Target="../charts/chart19.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4CA141EF-CCED-BFC4-2872-C91BD8B77089}"/>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135170</a:t>
            </a:r>
          </a:p>
        </p:txBody>
      </p:sp>
      <p:sp>
        <p:nvSpPr>
          <p:cNvPr id="4" name="Title 3"/>
          <p:cNvSpPr>
            <a:spLocks noGrp="1"/>
          </p:cNvSpPr>
          <p:nvPr>
            <p:ph type="ctrTitle"/>
          </p:nvPr>
        </p:nvSpPr>
        <p:spPr>
          <a:xfrm>
            <a:off x="4575175" y="4332493"/>
            <a:ext cx="4879340" cy="1883198"/>
          </a:xfrm>
        </p:spPr>
        <p:txBody>
          <a:bodyPr/>
          <a:lstStyle/>
          <a:p>
            <a:r>
              <a:rPr lang="en-US" sz="9600" dirty="0">
                <a:highlight>
                  <a:srgbClr val="FFFFFF"/>
                </a:highlight>
              </a:rPr>
              <a:t>Q2</a:t>
            </a:r>
          </a:p>
        </p:txBody>
      </p:sp>
      <p:sp>
        <p:nvSpPr>
          <p:cNvPr id="5" name="Subtitle 4"/>
          <p:cNvSpPr>
            <a:spLocks noGrp="1"/>
          </p:cNvSpPr>
          <p:nvPr>
            <p:ph type="subTitle" idx="1"/>
          </p:nvPr>
        </p:nvSpPr>
        <p:spPr>
          <a:xfrm>
            <a:off x="4079946" y="5642287"/>
            <a:ext cx="5326385" cy="384494"/>
          </a:xfrm>
        </p:spPr>
        <p:txBody>
          <a:bodyPr/>
          <a:lstStyle/>
          <a:p>
            <a:r>
              <a:rPr lang="en-US" dirty="0"/>
              <a:t> Quarterly Market Review  </a:t>
            </a:r>
          </a:p>
        </p:txBody>
      </p:sp>
      <p:sp>
        <p:nvSpPr>
          <p:cNvPr id="8" name="Text Placeholder 7"/>
          <p:cNvSpPr>
            <a:spLocks noGrp="1"/>
          </p:cNvSpPr>
          <p:nvPr>
            <p:ph type="body" sz="quarter" idx="11"/>
          </p:nvPr>
        </p:nvSpPr>
        <p:spPr>
          <a:xfrm>
            <a:off x="4587951" y="6083290"/>
            <a:ext cx="4818380" cy="457200"/>
          </a:xfrm>
        </p:spPr>
        <p:txBody>
          <a:bodyPr/>
          <a:lstStyle/>
          <a:p>
            <a:r>
              <a:rPr lang="en-US">
                <a:highlight>
                  <a:srgbClr val="FFFFFF"/>
                </a:highlight>
              </a:rPr>
              <a:t>Second Quarter 2025</a:t>
            </a:r>
          </a:p>
        </p:txBody>
      </p:sp>
      <p:sp>
        <p:nvSpPr>
          <p:cNvPr id="7" name="Picture Placeholder 6"/>
          <p:cNvSpPr>
            <a:spLocks noGrp="1"/>
          </p:cNvSpPr>
          <p:nvPr>
            <p:ph type="pic" sz="quarter" idx="13"/>
          </p:nvPr>
        </p:nvSpPr>
        <p:spPr>
          <a:xfrm>
            <a:off x="619127" y="4617392"/>
            <a:ext cx="1830388" cy="732495"/>
          </a:xfrm>
        </p:spPr>
        <p:txBody>
          <a:bodyPr/>
          <a:lstStyle/>
          <a:p>
            <a:endParaRPr lang="en-US"/>
          </a:p>
        </p:txBody>
      </p:sp>
      <p:sp>
        <p:nvSpPr>
          <p:cNvPr id="3" name="Rectangle 2">
            <a:extLst>
              <a:ext uri="{FF2B5EF4-FFF2-40B4-BE49-F238E27FC236}">
                <a16:creationId xmlns:a16="http://schemas.microsoft.com/office/drawing/2014/main" id="{C84BE5EA-3928-4FE1-B840-96B942EA6FF4}"/>
              </a:ext>
            </a:extLst>
          </p:cNvPr>
          <p:cNvSpPr/>
          <p:nvPr/>
        </p:nvSpPr>
        <p:spPr>
          <a:xfrm>
            <a:off x="523877" y="6725479"/>
            <a:ext cx="9009229" cy="861774"/>
          </a:xfrm>
          <a:prstGeom prst="rect">
            <a:avLst/>
          </a:prstGeom>
        </p:spPr>
        <p:txBody>
          <a:bodyPr wrap="square">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lvl="0"/>
            <a:r>
              <a:rPr lang="en-US" sz="1000" dirty="0">
                <a:solidFill>
                  <a:prstClr val="black">
                    <a:lumMod val="65000"/>
                    <a:lumOff val="35000"/>
                  </a:prstClr>
                </a:solidFill>
                <a:latin typeface="Arial Narrow" pitchFamily="34" charset="0"/>
                <a:cs typeface="Arial" pitchFamily="34" charset="0"/>
              </a:rPr>
              <a:t>Dimensional Fund Advisors Canada ULC (“DFA Canada”) is not affiliated </a:t>
            </a:r>
            <a:r>
              <a:rPr lang="en-US" sz="1000" dirty="0">
                <a:solidFill>
                  <a:schemeClr val="tx1">
                    <a:lumMod val="65000"/>
                    <a:lumOff val="35000"/>
                  </a:schemeClr>
                </a:solidFill>
                <a:latin typeface="Arial Narrow" pitchFamily="34" charset="0"/>
                <a:cs typeface="Arial" pitchFamily="34" charset="0"/>
              </a:rPr>
              <a:t>with Steven D. Johnson &amp; David R. Johnson.  </a:t>
            </a:r>
          </a:p>
          <a:p>
            <a:pPr lvl="0"/>
            <a:r>
              <a:rPr lang="en-US" sz="1000" dirty="0">
                <a:solidFill>
                  <a:prstClr val="black">
                    <a:lumMod val="65000"/>
                    <a:lumOff val="35000"/>
                  </a:prstClr>
                </a:solidFill>
                <a:latin typeface="Arial Narrow" pitchFamily="34" charset="0"/>
                <a:cs typeface="Arial" pitchFamily="34" charset="0"/>
              </a:rPr>
              <a:t>Commissions, trailing commissions, management fees and expenses all may be associated with mutual fund investments. Please read the prospectus before investing. Unless otherwise noted, any indicated total rates of return reflect the historical annual compounded total returns including changes in share or unit value and reinvestment of all dividends or other distributions and do not take into account sales, redemption, distribution, or optional charges or income taxes payable by any security holder that would have reduced returns. Mutual funds are not guaranteed, their values change frequently and past performance may not be repeated. These materials have been prepared by Dimensional Fund Advisors Canada ULC. (Dimensional Canada).</a:t>
            </a:r>
          </a:p>
        </p:txBody>
      </p:sp>
      <p:grpSp>
        <p:nvGrpSpPr>
          <p:cNvPr id="9" name="Group 8">
            <a:extLst>
              <a:ext uri="{FF2B5EF4-FFF2-40B4-BE49-F238E27FC236}">
                <a16:creationId xmlns:a16="http://schemas.microsoft.com/office/drawing/2014/main" id="{63CF7D2D-6D55-3270-A3A4-43A1C8F0F093}"/>
              </a:ext>
            </a:extLst>
          </p:cNvPr>
          <p:cNvGrpSpPr/>
          <p:nvPr/>
        </p:nvGrpSpPr>
        <p:grpSpPr>
          <a:xfrm>
            <a:off x="809713" y="4617392"/>
            <a:ext cx="1449216" cy="732495"/>
            <a:chOff x="0" y="0"/>
            <a:chExt cx="2247900" cy="1133475"/>
          </a:xfrm>
        </p:grpSpPr>
        <p:pic>
          <p:nvPicPr>
            <p:cNvPr id="10" name="Picture 9">
              <a:extLst>
                <a:ext uri="{FF2B5EF4-FFF2-40B4-BE49-F238E27FC236}">
                  <a16:creationId xmlns:a16="http://schemas.microsoft.com/office/drawing/2014/main" id="{541A62E3-3681-9CF6-0E9E-E67BDD93D33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725" y="0"/>
              <a:ext cx="2162175" cy="609600"/>
            </a:xfrm>
            <a:prstGeom prst="rect">
              <a:avLst/>
            </a:prstGeom>
            <a:noFill/>
            <a:ln>
              <a:noFill/>
            </a:ln>
          </p:spPr>
        </p:pic>
        <p:pic>
          <p:nvPicPr>
            <p:cNvPr id="11" name="Picture 10" descr="A black text on a white background&#10;&#10;AI-generated content may be incorrect.">
              <a:extLst>
                <a:ext uri="{FF2B5EF4-FFF2-40B4-BE49-F238E27FC236}">
                  <a16:creationId xmlns:a16="http://schemas.microsoft.com/office/drawing/2014/main" id="{A32F6511-CE1A-6A62-7216-30F0025072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09600"/>
              <a:ext cx="2247900" cy="523875"/>
            </a:xfrm>
            <a:prstGeom prst="rect">
              <a:avLst/>
            </a:prstGeom>
          </p:spPr>
        </p:pic>
      </p:grpSp>
    </p:spTree>
    <p:extLst>
      <p:ext uri="{BB962C8B-B14F-4D97-AF65-F5344CB8AC3E}">
        <p14:creationId xmlns:p14="http://schemas.microsoft.com/office/powerpoint/2010/main" val="167610283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43E71191-CD95-C79E-ECF5-A15B16629D67}"/>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135171</a:t>
            </a:r>
          </a:p>
        </p:txBody>
      </p:sp>
      <p:graphicFrame>
        <p:nvGraphicFramePr>
          <p:cNvPr id="17" name="Chart 16">
            <a:extLst>
              <a:ext uri="{FF2B5EF4-FFF2-40B4-BE49-F238E27FC236}">
                <a16:creationId xmlns:a16="http://schemas.microsoft.com/office/drawing/2014/main" id="{222AC29B-1270-1DD4-4296-2A0F13B06BA3}"/>
              </a:ext>
            </a:extLst>
          </p:cNvPr>
          <p:cNvGraphicFramePr/>
          <p:nvPr>
            <p:extLst>
              <p:ext uri="{D42A27DB-BD31-4B8C-83A1-F6EECF244321}">
                <p14:modId xmlns:p14="http://schemas.microsoft.com/office/powerpoint/2010/main" val="1473887110"/>
              </p:ext>
            </p:extLst>
          </p:nvPr>
        </p:nvGraphicFramePr>
        <p:xfrm>
          <a:off x="4114800" y="2056776"/>
          <a:ext cx="5542322" cy="1975104"/>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517907" y="660349"/>
            <a:ext cx="9052560" cy="521864"/>
          </a:xfrm>
        </p:spPr>
        <p:txBody>
          <a:bodyPr/>
          <a:lstStyle/>
          <a:p>
            <a:r>
              <a:rPr lang="en-US"/>
              <a:t>Emerging Markets Stocks</a:t>
            </a:r>
          </a:p>
        </p:txBody>
      </p:sp>
      <p:sp>
        <p:nvSpPr>
          <p:cNvPr id="2" name="Slide Number Placeholder 1"/>
          <p:cNvSpPr>
            <a:spLocks noGrp="1"/>
          </p:cNvSpPr>
          <p:nvPr>
            <p:ph type="sldNum" sz="quarter" idx="12"/>
          </p:nvPr>
        </p:nvSpPr>
        <p:spPr/>
        <p:txBody>
          <a:bodyPr/>
          <a:lstStyle/>
          <a:p>
            <a:fld id="{66F6FF41-5833-4EBF-9145-362BCED2914A}" type="slidenum">
              <a:rPr lang="en-US" smtClean="0"/>
              <a:t>10</a:t>
            </a:fld>
            <a:endParaRPr lang="en-US"/>
          </a:p>
        </p:txBody>
      </p:sp>
      <p:sp>
        <p:nvSpPr>
          <p:cNvPr id="9" name="Picture Placeholder 8">
            <a:extLst>
              <a:ext uri="{FF2B5EF4-FFF2-40B4-BE49-F238E27FC236}">
                <a16:creationId xmlns:a16="http://schemas.microsoft.com/office/drawing/2014/main" id="{CEA67E8B-76B6-EEF4-8851-1480894FAE26}"/>
              </a:ext>
            </a:extLst>
          </p:cNvPr>
          <p:cNvSpPr>
            <a:spLocks noGrp="1"/>
          </p:cNvSpPr>
          <p:nvPr>
            <p:ph type="pic" sz="quarter" idx="13"/>
          </p:nvPr>
        </p:nvSpPr>
        <p:spPr/>
        <p:txBody>
          <a:bodyPr/>
          <a:lstStyle/>
          <a:p>
            <a:endParaRPr lang="en-US"/>
          </a:p>
        </p:txBody>
      </p:sp>
      <p:sp>
        <p:nvSpPr>
          <p:cNvPr id="13" name="Text Placeholder 12"/>
          <p:cNvSpPr>
            <a:spLocks noGrp="1"/>
          </p:cNvSpPr>
          <p:nvPr>
            <p:ph type="body" sz="quarter" idx="15"/>
          </p:nvPr>
        </p:nvSpPr>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 Market segment (index representation) as follows: Large Cap (MSCI Emerging Markets Index [net dividends]), Small Cap (MSCI Emerging Markets Small Cap Index [net dividends]), Value (MSCI Emerging Markets Value Index [net dividends]), and Growth (MSCI Emerging Markets Growth Index [net dividends]). All index returns are net of withholding tax on dividends. World Market Cap represented by S&amp;P/TSX Composite Index, Russell 3000 Index, MSCI EAFE IMI Index, MSCI Emerging Markets IMI Index. S&amp;P/TSX data © 2025 S&amp;P Dow Jones Indices LLC, a division of S&amp;P Global. All rights reserved. MSCI data © MSCI 2025, all rights reserved. Frank Russell Company is the source and owner of the trademarks, service marks, and copyrights related to the Russell Indexes. </a:t>
            </a:r>
          </a:p>
        </p:txBody>
      </p:sp>
      <p:sp>
        <p:nvSpPr>
          <p:cNvPr id="6" name="Text Placeholder 5"/>
          <p:cNvSpPr>
            <a:spLocks noGrp="1"/>
          </p:cNvSpPr>
          <p:nvPr>
            <p:ph type="body" sz="quarter" idx="14"/>
          </p:nvPr>
        </p:nvSpPr>
        <p:spPr>
          <a:xfrm>
            <a:off x="529813" y="1067440"/>
            <a:ext cx="8823326" cy="346075"/>
          </a:xfrm>
        </p:spPr>
        <p:txBody>
          <a:bodyPr/>
          <a:lstStyle/>
          <a:p>
            <a:r>
              <a:rPr lang="en-US">
                <a:highlight>
                  <a:srgbClr val="FFFFFF"/>
                </a:highlight>
              </a:rPr>
              <a:t>Returns (CAD), 2nd Quarter 2025</a:t>
            </a:r>
          </a:p>
        </p:txBody>
      </p:sp>
      <p:sp>
        <p:nvSpPr>
          <p:cNvPr id="14" name="Text Placeholder 38">
            <a:extLst>
              <a:ext uri="{FF2B5EF4-FFF2-40B4-BE49-F238E27FC236}">
                <a16:creationId xmlns:a16="http://schemas.microsoft.com/office/drawing/2014/main" id="{DA84CFFA-5CA3-4F98-A774-EC162FD212E5}"/>
              </a:ext>
            </a:extLst>
          </p:cNvPr>
          <p:cNvSpPr txBox="1"/>
          <p:nvPr/>
        </p:nvSpPr>
        <p:spPr>
          <a:xfrm>
            <a:off x="531776" y="1836904"/>
            <a:ext cx="3281467" cy="1768631"/>
          </a:xfrm>
          <a:prstGeom prst="rect">
            <a:avLst/>
          </a:prstGeom>
        </p:spPr>
        <p:txBody>
          <a:bodyPr/>
          <a:lstStyle>
            <a:defPPr>
              <a:defRPr lang="en-US"/>
            </a:defPPr>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171450" indent="-171450">
              <a:spcAft>
                <a:spcPts val="600"/>
              </a:spcAft>
              <a:buClr>
                <a:schemeClr val="accent2"/>
              </a:buClr>
              <a:buFont typeface="Wingdings" panose="05000000000000000000" pitchFamily="2" charset="2"/>
              <a:buChar char="§"/>
            </a:pPr>
            <a:r>
              <a:rPr lang="en-US" sz="1100">
                <a:latin typeface="+mj-lt"/>
              </a:rPr>
              <a:t>The emerging equity market posted positive returns for the quarter and underperformed the Canadian market, but outperformed US and international developed markets.</a:t>
            </a:r>
          </a:p>
          <a:p>
            <a:pPr marL="171450" indent="-171450">
              <a:spcAft>
                <a:spcPts val="600"/>
              </a:spcAft>
              <a:buClr>
                <a:schemeClr val="accent2"/>
              </a:buClr>
              <a:buFont typeface="Wingdings" panose="05000000000000000000" pitchFamily="2" charset="2"/>
              <a:buChar char="§"/>
            </a:pPr>
            <a:r>
              <a:rPr lang="en-US" sz="1100">
                <a:latin typeface="+mj-lt"/>
              </a:rPr>
              <a:t>Value underperformed growth.</a:t>
            </a:r>
          </a:p>
          <a:p>
            <a:pPr marL="171450" indent="-171450">
              <a:spcAft>
                <a:spcPts val="600"/>
              </a:spcAft>
              <a:buClr>
                <a:schemeClr val="accent2"/>
              </a:buClr>
              <a:buFont typeface="Wingdings" panose="05000000000000000000" pitchFamily="2" charset="2"/>
              <a:buChar char="§"/>
            </a:pPr>
            <a:r>
              <a:rPr lang="en-US" sz="1100">
                <a:latin typeface="+mj-lt"/>
              </a:rPr>
              <a:t>Small caps outperformed large caps.</a:t>
            </a:r>
          </a:p>
        </p:txBody>
      </p:sp>
      <p:sp>
        <p:nvSpPr>
          <p:cNvPr id="31" name="TextBox 30">
            <a:extLst>
              <a:ext uri="{FF2B5EF4-FFF2-40B4-BE49-F238E27FC236}">
                <a16:creationId xmlns:a16="http://schemas.microsoft.com/office/drawing/2014/main" id="{84BA9940-2DC5-229D-9A09-7260AAA808F7}"/>
              </a:ext>
            </a:extLst>
          </p:cNvPr>
          <p:cNvSpPr txBox="1"/>
          <p:nvPr/>
        </p:nvSpPr>
        <p:spPr bwMode="auto">
          <a:xfrm>
            <a:off x="2055120" y="4516408"/>
            <a:ext cx="1569065" cy="421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nSpc>
                <a:spcPct val="110000"/>
              </a:lnSpc>
            </a:pPr>
            <a:r>
              <a:rPr lang="en-US" sz="1000" b="1">
                <a:solidFill>
                  <a:schemeClr val="accent2"/>
                </a:solidFill>
              </a:rPr>
              <a:t>Emerging Markets</a:t>
            </a:r>
          </a:p>
          <a:p>
            <a:pPr>
              <a:lnSpc>
                <a:spcPct val="110000"/>
              </a:lnSpc>
            </a:pPr>
            <a:r>
              <a:rPr lang="en-US" sz="1000"/>
              <a:t>$14.0 trillion</a:t>
            </a:r>
          </a:p>
        </p:txBody>
      </p:sp>
      <p:graphicFrame>
        <p:nvGraphicFramePr>
          <p:cNvPr id="5" name="Table 4">
            <a:extLst>
              <a:ext uri="{FF2B5EF4-FFF2-40B4-BE49-F238E27FC236}">
                <a16:creationId xmlns:a16="http://schemas.microsoft.com/office/drawing/2014/main" id="{F33EFD0E-8B72-DB9F-8240-B88F4F5BA1D7}"/>
              </a:ext>
            </a:extLst>
          </p:cNvPr>
          <p:cNvGraphicFramePr>
            <a:graphicFrameLocks noGrp="1"/>
          </p:cNvGraphicFramePr>
          <p:nvPr>
            <p:extLst>
              <p:ext uri="{D42A27DB-BD31-4B8C-83A1-F6EECF244321}">
                <p14:modId xmlns:p14="http://schemas.microsoft.com/office/powerpoint/2010/main" val="2166664338"/>
              </p:ext>
            </p:extLst>
          </p:nvPr>
        </p:nvGraphicFramePr>
        <p:xfrm>
          <a:off x="4367285" y="4357053"/>
          <a:ext cx="5084061" cy="1748324"/>
        </p:xfrm>
        <a:graphic>
          <a:graphicData uri="http://schemas.openxmlformats.org/drawingml/2006/table">
            <a:tbl>
              <a:tblPr>
                <a:tableStyleId>{5C22544A-7EE6-4342-B048-85BDC9FD1C3A}</a:tableStyleId>
              </a:tblPr>
              <a:tblGrid>
                <a:gridCol w="952189">
                  <a:extLst>
                    <a:ext uri="{9D8B030D-6E8A-4147-A177-3AD203B41FA5}">
                      <a16:colId xmlns:a16="http://schemas.microsoft.com/office/drawing/2014/main" val="20000"/>
                    </a:ext>
                  </a:extLst>
                </a:gridCol>
                <a:gridCol w="516484">
                  <a:extLst>
                    <a:ext uri="{9D8B030D-6E8A-4147-A177-3AD203B41FA5}">
                      <a16:colId xmlns:a16="http://schemas.microsoft.com/office/drawing/2014/main" val="851030634"/>
                    </a:ext>
                  </a:extLst>
                </a:gridCol>
                <a:gridCol w="516484">
                  <a:extLst>
                    <a:ext uri="{9D8B030D-6E8A-4147-A177-3AD203B41FA5}">
                      <a16:colId xmlns:a16="http://schemas.microsoft.com/office/drawing/2014/main" val="318818781"/>
                    </a:ext>
                  </a:extLst>
                </a:gridCol>
                <a:gridCol w="516484">
                  <a:extLst>
                    <a:ext uri="{9D8B030D-6E8A-4147-A177-3AD203B41FA5}">
                      <a16:colId xmlns:a16="http://schemas.microsoft.com/office/drawing/2014/main" val="20001"/>
                    </a:ext>
                  </a:extLst>
                </a:gridCol>
                <a:gridCol w="516484">
                  <a:extLst>
                    <a:ext uri="{9D8B030D-6E8A-4147-A177-3AD203B41FA5}">
                      <a16:colId xmlns:a16="http://schemas.microsoft.com/office/drawing/2014/main" val="20003"/>
                    </a:ext>
                  </a:extLst>
                </a:gridCol>
                <a:gridCol w="516484">
                  <a:extLst>
                    <a:ext uri="{9D8B030D-6E8A-4147-A177-3AD203B41FA5}">
                      <a16:colId xmlns:a16="http://schemas.microsoft.com/office/drawing/2014/main" val="20004"/>
                    </a:ext>
                  </a:extLst>
                </a:gridCol>
                <a:gridCol w="516484">
                  <a:extLst>
                    <a:ext uri="{9D8B030D-6E8A-4147-A177-3AD203B41FA5}">
                      <a16:colId xmlns:a16="http://schemas.microsoft.com/office/drawing/2014/main" val="20005"/>
                    </a:ext>
                  </a:extLst>
                </a:gridCol>
                <a:gridCol w="516484">
                  <a:extLst>
                    <a:ext uri="{9D8B030D-6E8A-4147-A177-3AD203B41FA5}">
                      <a16:colId xmlns:a16="http://schemas.microsoft.com/office/drawing/2014/main" val="201860115"/>
                    </a:ext>
                  </a:extLst>
                </a:gridCol>
                <a:gridCol w="516484">
                  <a:extLst>
                    <a:ext uri="{9D8B030D-6E8A-4147-A177-3AD203B41FA5}">
                      <a16:colId xmlns:a16="http://schemas.microsoft.com/office/drawing/2014/main" val="4279916618"/>
                    </a:ext>
                  </a:extLst>
                </a:gridCol>
              </a:tblGrid>
              <a:tr h="160840">
                <a:tc>
                  <a:txBody>
                    <a:bodyPr/>
                    <a:lstStyle/>
                    <a:p>
                      <a:pPr algn="ctr" fontAlgn="b"/>
                      <a:endParaRPr lang="en-GB" sz="800" b="0" i="1"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gridSpan="6">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0" marR="0" marT="0"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ct val="0"/>
                        </a:spcBef>
                        <a:spcAft>
                          <a:spcPct val="0"/>
                        </a:spcAft>
                        <a:buClrTx/>
                        <a:buSzTx/>
                        <a:buFontTx/>
                        <a:buNone/>
                        <a:defRPr/>
                      </a:pPr>
                      <a:r>
                        <a:rPr lang="en-GB" sz="800" u="none" strike="noStrike">
                          <a:effectLst/>
                          <a:latin typeface="+mn-lt"/>
                        </a:rPr>
                        <a:t>* 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algn="l" fontAlgn="ctr"/>
                      <a:r>
                        <a:rPr lang="en-US" sz="900" b="0" i="0" u="none" strike="noStrike">
                          <a:solidFill>
                            <a:schemeClr val="dk1"/>
                          </a:solidFill>
                          <a:effectLst/>
                          <a:latin typeface="+mn-lt"/>
                        </a:rPr>
                        <a:t>Asset Class</a:t>
                      </a:r>
                      <a:endParaRPr lang="en-GB" sz="900" b="0" i="0" u="none" strike="noStrike">
                        <a:solidFill>
                          <a:srgbClr val="000000"/>
                        </a:solidFill>
                        <a:effectLst/>
                        <a:latin typeface="+mn-lt"/>
                      </a:endParaRPr>
                    </a:p>
                  </a:txBody>
                  <a:tcPr marL="46800" marR="8959"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QTR</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YTD</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chemeClr val="dk1"/>
                          </a:solidFill>
                          <a:effectLst/>
                          <a:latin typeface="+mn-lt"/>
                        </a:rPr>
                        <a:t>1</a:t>
                      </a:r>
                      <a:br>
                        <a:rPr lang="en-GB" sz="900" b="0" i="0" u="none" strike="noStrike">
                          <a:solidFill>
                            <a:schemeClr val="dk1"/>
                          </a:solidFill>
                          <a:effectLst/>
                          <a:latin typeface="+mn-lt"/>
                        </a:rPr>
                      </a:br>
                      <a:r>
                        <a:rPr lang="en-GB" sz="900" b="0" i="0" u="none" strike="noStrike">
                          <a:solidFill>
                            <a:schemeClr val="dk1"/>
                          </a:solidFill>
                          <a:effectLst/>
                          <a:latin typeface="+mn-lt"/>
                        </a:rPr>
                        <a:t>Year</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3</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5</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10</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15</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20</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314575">
                <a:tc>
                  <a:txBody>
                    <a:bodyPr/>
                    <a:lstStyle/>
                    <a:p>
                      <a:pPr algn="l" fontAlgn="b"/>
                      <a:r>
                        <a:rPr lang="en-US"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11.09</a:t>
                      </a:r>
                    </a:p>
                  </a:txBody>
                  <a:tcPr marL="0" marR="0" marT="0" marB="0" anchor="ctr">
                    <a:lnL w="6350" cap="flat" cmpd="sng" algn="ctr">
                      <a:noFill/>
                      <a:prstDash val="solid"/>
                      <a:round/>
                      <a:headEnd type="none" w="med" len="med"/>
                      <a:tailEnd type="none" w="med" len="med"/>
                    </a:lnL>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5.06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8.10</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15.96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13.90</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6.91</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7.43</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8.53</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314575">
                <a:tc>
                  <a:txBody>
                    <a:bodyPr/>
                    <a:lstStyle/>
                    <a:p>
                      <a:pPr algn="l" fontAlgn="b"/>
                      <a:r>
                        <a:rPr lang="en-GB" sz="900" b="0" i="0" u="none" strike="noStrike" kern="1200">
                          <a:solidFill>
                            <a:srgbClr val="000000"/>
                          </a:solidFill>
                          <a:effectLst/>
                          <a:latin typeface="+mn-lt"/>
                          <a:ea typeface="+mn-ea"/>
                          <a:cs typeface="+mn-cs"/>
                        </a:rPr>
                        <a:t>Growth</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7.91</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9.79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kern="1200">
                          <a:solidFill>
                            <a:schemeClr val="tx1"/>
                          </a:solidFill>
                          <a:effectLst/>
                          <a:latin typeface="+mn-lt"/>
                          <a:ea typeface="+mn-ea"/>
                          <a:cs typeface="+mn-cs"/>
                        </a:rPr>
                        <a:t>17.36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11.24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4.68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6.43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7.16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7.32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4"/>
                  </a:ext>
                </a:extLst>
              </a:tr>
              <a:tr h="314575">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6.17</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9.36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kern="1200">
                          <a:solidFill>
                            <a:schemeClr val="tx1"/>
                          </a:solidFill>
                          <a:effectLst/>
                          <a:latin typeface="+mn-lt"/>
                          <a:ea typeface="+mn-ea"/>
                          <a:cs typeface="+mn-cs"/>
                        </a:rPr>
                        <a:t>14.96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11.78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marL="0" algn="ctr" defTabSz="1018824" rtl="0" eaLnBrk="1" fontAlgn="b" latinLnBrk="0" hangingPunct="1"/>
                      <a:r>
                        <a:rPr lang="en-GB" sz="900" b="0" i="0" u="none" strike="noStrike" kern="1200">
                          <a:solidFill>
                            <a:schemeClr val="tx1"/>
                          </a:solidFill>
                          <a:effectLst/>
                          <a:latin typeface="+mn-lt"/>
                          <a:ea typeface="+mn-ea"/>
                          <a:cs typeface="+mn-cs"/>
                        </a:rPr>
                        <a:t>6.85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5.75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6.19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7.03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5"/>
                  </a:ext>
                </a:extLst>
              </a:tr>
              <a:tr h="314575">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4.30</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8.88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12.34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kern="1200">
                          <a:solidFill>
                            <a:schemeClr val="tx1"/>
                          </a:solidFill>
                          <a:effectLst/>
                          <a:latin typeface="+mn-lt"/>
                          <a:ea typeface="+mn-ea"/>
                          <a:cs typeface="+mn-cs"/>
                        </a:rPr>
                        <a:t>12.30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9.11</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4.94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5.12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6.64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870949891"/>
                  </a:ext>
                </a:extLst>
              </a:tr>
            </a:tbl>
          </a:graphicData>
        </a:graphic>
      </p:graphicFrame>
      <p:sp>
        <p:nvSpPr>
          <p:cNvPr id="7" name="TextBox 6">
            <a:extLst>
              <a:ext uri="{FF2B5EF4-FFF2-40B4-BE49-F238E27FC236}">
                <a16:creationId xmlns:a16="http://schemas.microsoft.com/office/drawing/2014/main" id="{8751247B-BEC2-9240-A644-B433BC325B82}"/>
              </a:ext>
            </a:extLst>
          </p:cNvPr>
          <p:cNvSpPr txBox="1"/>
          <p:nvPr/>
        </p:nvSpPr>
        <p:spPr bwMode="auto">
          <a:xfrm>
            <a:off x="525456" y="4166928"/>
            <a:ext cx="27622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World Market Capitalization—Emerging</a:t>
            </a:r>
          </a:p>
        </p:txBody>
      </p:sp>
      <p:sp>
        <p:nvSpPr>
          <p:cNvPr id="8" name="TextBox 7">
            <a:extLst>
              <a:ext uri="{FF2B5EF4-FFF2-40B4-BE49-F238E27FC236}">
                <a16:creationId xmlns:a16="http://schemas.microsoft.com/office/drawing/2014/main" id="{6AA53B6C-4161-047A-F78F-716B707C780A}"/>
              </a:ext>
            </a:extLst>
          </p:cNvPr>
          <p:cNvSpPr txBox="1"/>
          <p:nvPr/>
        </p:nvSpPr>
        <p:spPr bwMode="auto">
          <a:xfrm>
            <a:off x="4280846" y="4170927"/>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Periodic Returns (%)</a:t>
            </a:r>
          </a:p>
        </p:txBody>
      </p:sp>
      <p:sp>
        <p:nvSpPr>
          <p:cNvPr id="10" name="TextBox 9">
            <a:extLst>
              <a:ext uri="{FF2B5EF4-FFF2-40B4-BE49-F238E27FC236}">
                <a16:creationId xmlns:a16="http://schemas.microsoft.com/office/drawing/2014/main" id="{8756785F-61D8-414B-54DB-C11D8769F12E}"/>
              </a:ext>
            </a:extLst>
          </p:cNvPr>
          <p:cNvSpPr txBox="1"/>
          <p:nvPr/>
        </p:nvSpPr>
        <p:spPr bwMode="auto">
          <a:xfrm>
            <a:off x="4280846" y="184357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Ranked Returns (%)</a:t>
            </a:r>
          </a:p>
        </p:txBody>
      </p:sp>
      <p:graphicFrame>
        <p:nvGraphicFramePr>
          <p:cNvPr id="18" name="Table 17">
            <a:extLst>
              <a:ext uri="{FF2B5EF4-FFF2-40B4-BE49-F238E27FC236}">
                <a16:creationId xmlns:a16="http://schemas.microsoft.com/office/drawing/2014/main" id="{CF2B26EE-519C-89DF-3001-32AE499D932B}"/>
              </a:ext>
            </a:extLst>
          </p:cNvPr>
          <p:cNvGraphicFramePr>
            <a:graphicFrameLocks noGrp="1"/>
          </p:cNvGraphicFramePr>
          <p:nvPr>
            <p:extLst>
              <p:ext uri="{D42A27DB-BD31-4B8C-83A1-F6EECF244321}">
                <p14:modId xmlns:p14="http://schemas.microsoft.com/office/powerpoint/2010/main" val="535220933"/>
              </p:ext>
            </p:extLst>
          </p:nvPr>
        </p:nvGraphicFramePr>
        <p:xfrm>
          <a:off x="4342588" y="2358282"/>
          <a:ext cx="798385" cy="1420240"/>
        </p:xfrm>
        <a:graphic>
          <a:graphicData uri="http://schemas.openxmlformats.org/drawingml/2006/table">
            <a:tbl>
              <a:tblPr>
                <a:tableStyleId>{5C22544A-7EE6-4342-B048-85BDC9FD1C3A}</a:tableStyleId>
              </a:tblPr>
              <a:tblGrid>
                <a:gridCol w="772985">
                  <a:extLst>
                    <a:ext uri="{9D8B030D-6E8A-4147-A177-3AD203B41FA5}">
                      <a16:colId xmlns:a16="http://schemas.microsoft.com/office/drawing/2014/main" val="20000"/>
                    </a:ext>
                  </a:extLst>
                </a:gridCol>
                <a:gridCol w="25400">
                  <a:extLst>
                    <a:ext uri="{9D8B030D-6E8A-4147-A177-3AD203B41FA5}">
                      <a16:colId xmlns:a16="http://schemas.microsoft.com/office/drawing/2014/main" val="851030634"/>
                    </a:ext>
                  </a:extLst>
                </a:gridCol>
              </a:tblGrid>
              <a:tr h="355060">
                <a:tc>
                  <a:txBody>
                    <a:bodyPr/>
                    <a:lstStyle/>
                    <a:p>
                      <a:pPr algn="l" fontAlgn="b"/>
                      <a:r>
                        <a:rPr lang="en-US"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900" b="0" i="0" u="none" strike="noStrike">
                        <a:solidFill>
                          <a:schemeClr val="tx1"/>
                        </a:solidFill>
                        <a:effectLst/>
                        <a:latin typeface="+mn-lt"/>
                      </a:endParaRPr>
                    </a:p>
                  </a:txBody>
                  <a:tcPr marL="0" marR="0" marT="0" marB="0" anchor="ct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55060">
                <a:tc>
                  <a:txBody>
                    <a:bodyPr/>
                    <a:lstStyle/>
                    <a:p>
                      <a:pPr algn="l" fontAlgn="b"/>
                      <a:r>
                        <a:rPr lang="en-GB" sz="900" b="0" i="0" u="none" strike="noStrike" kern="1200">
                          <a:solidFill>
                            <a:srgbClr val="000000"/>
                          </a:solidFill>
                          <a:effectLst/>
                          <a:latin typeface="+mn-lt"/>
                          <a:ea typeface="+mn-ea"/>
                          <a:cs typeface="+mn-cs"/>
                        </a:rPr>
                        <a:t>Growth</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900" b="0" i="0" u="none" strike="noStrike">
                        <a:solidFill>
                          <a:schemeClr val="tx1"/>
                        </a:solidFill>
                        <a:effectLst/>
                        <a:latin typeface="+mn-lt"/>
                      </a:endParaRPr>
                    </a:p>
                  </a:txBody>
                  <a:tcPr marL="0" marR="0" marT="0" marB="0" anchor="ctr">
                    <a:lnL w="635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55060">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900" b="0" i="0" u="none" strike="noStrike">
                        <a:solidFill>
                          <a:schemeClr val="tx1"/>
                        </a:solidFill>
                        <a:effectLst/>
                        <a:latin typeface="+mn-lt"/>
                      </a:endParaRPr>
                    </a:p>
                  </a:txBody>
                  <a:tcPr marL="0" marR="0" marT="0" marB="0" anchor="ctr">
                    <a:lnL w="635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55060">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900" b="0" i="0" u="none" strike="noStrike">
                        <a:solidFill>
                          <a:schemeClr val="tx1"/>
                        </a:solidFill>
                        <a:effectLst/>
                        <a:latin typeface="+mn-lt"/>
                      </a:endParaRPr>
                    </a:p>
                  </a:txBody>
                  <a:tcPr marL="0" marR="0" marT="0" marB="0" anchor="ctr">
                    <a:lnL w="635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0949891"/>
                  </a:ext>
                </a:extLst>
              </a:tr>
            </a:tbl>
          </a:graphicData>
        </a:graphic>
      </p:graphicFrame>
      <p:graphicFrame>
        <p:nvGraphicFramePr>
          <p:cNvPr id="11" name="Chart 10">
            <a:extLst>
              <a:ext uri="{FF2B5EF4-FFF2-40B4-BE49-F238E27FC236}">
                <a16:creationId xmlns:a16="http://schemas.microsoft.com/office/drawing/2014/main" id="{5E0E4155-947F-9E45-7760-1AD73813E337}"/>
              </a:ext>
            </a:extLst>
          </p:cNvPr>
          <p:cNvGraphicFramePr/>
          <p:nvPr>
            <p:extLst>
              <p:ext uri="{D42A27DB-BD31-4B8C-83A1-F6EECF244321}">
                <p14:modId xmlns:p14="http://schemas.microsoft.com/office/powerpoint/2010/main" val="2240143927"/>
              </p:ext>
            </p:extLst>
          </p:nvPr>
        </p:nvGraphicFramePr>
        <p:xfrm>
          <a:off x="128016" y="4398264"/>
          <a:ext cx="2508250" cy="163080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1992102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F9301EC9-9B82-FC2E-6352-2E36F27ED49A}"/>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135172</a:t>
            </a:r>
          </a:p>
        </p:txBody>
      </p:sp>
      <p:graphicFrame>
        <p:nvGraphicFramePr>
          <p:cNvPr id="5" name="Chart 4">
            <a:extLst>
              <a:ext uri="{FF2B5EF4-FFF2-40B4-BE49-F238E27FC236}">
                <a16:creationId xmlns:a16="http://schemas.microsoft.com/office/drawing/2014/main" id="{C525F186-B134-4720-FA0C-FB4B32EA06FE}"/>
              </a:ext>
            </a:extLst>
          </p:cNvPr>
          <p:cNvGraphicFramePr/>
          <p:nvPr>
            <p:extLst>
              <p:ext uri="{D42A27DB-BD31-4B8C-83A1-F6EECF244321}">
                <p14:modId xmlns:p14="http://schemas.microsoft.com/office/powerpoint/2010/main" val="2037560688"/>
              </p:ext>
            </p:extLst>
          </p:nvPr>
        </p:nvGraphicFramePr>
        <p:xfrm>
          <a:off x="621792" y="1856232"/>
          <a:ext cx="8960146" cy="483717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29812" y="657966"/>
            <a:ext cx="9052560" cy="521864"/>
          </a:xfrm>
        </p:spPr>
        <p:txBody>
          <a:bodyPr/>
          <a:lstStyle/>
          <a:p>
            <a:r>
              <a:rPr lang="en-US"/>
              <a:t>Country Returns</a:t>
            </a:r>
          </a:p>
        </p:txBody>
      </p:sp>
      <p:sp>
        <p:nvSpPr>
          <p:cNvPr id="3" name="Slide Number Placeholder 2"/>
          <p:cNvSpPr>
            <a:spLocks noGrp="1"/>
          </p:cNvSpPr>
          <p:nvPr>
            <p:ph type="sldNum" sz="quarter" idx="12"/>
          </p:nvPr>
        </p:nvSpPr>
        <p:spPr/>
        <p:txBody>
          <a:bodyPr/>
          <a:lstStyle/>
          <a:p>
            <a:fld id="{66F6FF41-5833-4EBF-9145-362BCED2914A}" type="slidenum">
              <a:rPr lang="en-US" smtClean="0"/>
              <a:t>11</a:t>
            </a:fld>
            <a:endParaRPr lang="en-US"/>
          </a:p>
        </p:txBody>
      </p:sp>
      <p:sp>
        <p:nvSpPr>
          <p:cNvPr id="22" name="Picture Placeholder 21">
            <a:extLst>
              <a:ext uri="{FF2B5EF4-FFF2-40B4-BE49-F238E27FC236}">
                <a16:creationId xmlns:a16="http://schemas.microsoft.com/office/drawing/2014/main" id="{33A6DD85-0B03-452A-8C03-E3EB7EB79DA8}"/>
              </a:ext>
            </a:extLst>
          </p:cNvPr>
          <p:cNvSpPr>
            <a:spLocks noGrp="1"/>
          </p:cNvSpPr>
          <p:nvPr>
            <p:ph type="pic" sz="quarter" idx="13"/>
          </p:nvPr>
        </p:nvSpPr>
        <p:spPr/>
        <p:txBody>
          <a:bodyPr/>
          <a:lstStyle/>
          <a:p>
            <a:endParaRPr lang="en-US"/>
          </a:p>
        </p:txBody>
      </p:sp>
      <p:sp>
        <p:nvSpPr>
          <p:cNvPr id="17" name="Text Placeholder 16"/>
          <p:cNvSpPr>
            <a:spLocks noGrp="1"/>
          </p:cNvSpPr>
          <p:nvPr>
            <p:ph type="body" sz="quarter" idx="15"/>
          </p:nvPr>
        </p:nvSpPr>
        <p:spPr/>
        <p:txBody>
          <a:bodyPr/>
          <a:lstStyle/>
          <a:p>
            <a:endParaRPr lang="en-GB"/>
          </a:p>
          <a:p>
            <a:r>
              <a:rPr lang="en-GB" b="1"/>
              <a:t>Past performance is no guarantee of future results</a:t>
            </a:r>
            <a:r>
              <a:rPr lang="en-GB"/>
              <a:t>. Country returns are the country component indices of the MSCI All Country World IMI Index for all countries except Canada, where the S&amp;P/TSX Composite is used, and the United States, where the Russell 3000 Index (net of tax) is used instead. Global is the return of the MSCI All Country World IMI Index. </a:t>
            </a:r>
            <a:r>
              <a:rPr lang="en-US"/>
              <a:t>MSCI index returns are net dividend. </a:t>
            </a:r>
            <a:r>
              <a:rPr lang="en-GB"/>
              <a:t>Indices are not available for direct investment. Their performance does not reflect the expenses associated with the management of an actual portfolio.</a:t>
            </a:r>
            <a:r>
              <a:rPr lang="en-US"/>
              <a:t> S&amp;P/TSX data © 2025 S&amp;P Dow Jones Indices LLC, a division of S&amp;P Global. All rights reserved. </a:t>
            </a:r>
            <a:r>
              <a:rPr lang="en-GB"/>
              <a:t>Frank Russell Company is the source and owner of the trademarks, service marks and copyrights related to the Russell Indexes. MSCI data © MSCI 2025, all rights reserved. </a:t>
            </a:r>
            <a:endParaRPr lang="en-US"/>
          </a:p>
        </p:txBody>
      </p:sp>
      <p:sp>
        <p:nvSpPr>
          <p:cNvPr id="6" name="Text Placeholder 5"/>
          <p:cNvSpPr>
            <a:spLocks noGrp="1"/>
          </p:cNvSpPr>
          <p:nvPr>
            <p:ph type="body" sz="quarter" idx="14"/>
          </p:nvPr>
        </p:nvSpPr>
        <p:spPr>
          <a:xfrm>
            <a:off x="529813" y="1067438"/>
            <a:ext cx="8823326" cy="346075"/>
          </a:xfrm>
        </p:spPr>
        <p:txBody>
          <a:bodyPr/>
          <a:lstStyle/>
          <a:p>
            <a:r>
              <a:rPr lang="en-US">
                <a:highlight>
                  <a:srgbClr val="FFFFFF"/>
                </a:highlight>
              </a:rPr>
              <a:t>Returns (CAD), 2nd Quarter 2025</a:t>
            </a:r>
          </a:p>
        </p:txBody>
      </p:sp>
      <p:sp>
        <p:nvSpPr>
          <p:cNvPr id="8" name="TextBox 7">
            <a:extLst>
              <a:ext uri="{FF2B5EF4-FFF2-40B4-BE49-F238E27FC236}">
                <a16:creationId xmlns:a16="http://schemas.microsoft.com/office/drawing/2014/main" id="{54C35968-DD8A-47D4-A3B1-AC09DCBE0738}"/>
              </a:ext>
            </a:extLst>
          </p:cNvPr>
          <p:cNvSpPr txBox="1"/>
          <p:nvPr/>
        </p:nvSpPr>
        <p:spPr>
          <a:xfrm rot="16200000">
            <a:off x="5076018" y="5750104"/>
            <a:ext cx="592883" cy="230832"/>
          </a:xfrm>
          <a:prstGeom prst="rect">
            <a:avLst/>
          </a:prstGeom>
          <a:noFill/>
        </p:spPr>
        <p:txBody>
          <a:bodyPr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r"/>
            <a:r>
              <a:rPr lang="en-US" sz="900">
                <a:solidFill>
                  <a:srgbClr val="35627D"/>
                </a:solidFill>
                <a:latin typeface="Arial" pitchFamily="34" charset="0"/>
                <a:cs typeface="Arial" pitchFamily="34" charset="0"/>
              </a:rPr>
              <a:t>Global</a:t>
            </a:r>
          </a:p>
        </p:txBody>
      </p:sp>
    </p:spTree>
    <p:extLst>
      <p:ext uri="{BB962C8B-B14F-4D97-AF65-F5344CB8AC3E}">
        <p14:creationId xmlns:p14="http://schemas.microsoft.com/office/powerpoint/2010/main" val="408461595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ssetID" descr="svtx:content/slide/@id">
            <a:extLst>
              <a:ext uri="{FF2B5EF4-FFF2-40B4-BE49-F238E27FC236}">
                <a16:creationId xmlns:a16="http://schemas.microsoft.com/office/drawing/2014/main" id="{BF99AA38-82C1-5B3B-7034-8EC829841421}"/>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135173</a:t>
            </a:r>
          </a:p>
        </p:txBody>
      </p:sp>
      <p:sp>
        <p:nvSpPr>
          <p:cNvPr id="2" name="Title 1"/>
          <p:cNvSpPr>
            <a:spLocks noGrp="1"/>
          </p:cNvSpPr>
          <p:nvPr>
            <p:ph type="title"/>
          </p:nvPr>
        </p:nvSpPr>
        <p:spPr>
          <a:xfrm>
            <a:off x="520288" y="657968"/>
            <a:ext cx="9052560" cy="521864"/>
          </a:xfrm>
        </p:spPr>
        <p:txBody>
          <a:bodyPr/>
          <a:lstStyle/>
          <a:p>
            <a:r>
              <a:rPr lang="en-US"/>
              <a:t>Real Estate Investment Trusts (REITs)</a:t>
            </a:r>
          </a:p>
        </p:txBody>
      </p:sp>
      <p:sp>
        <p:nvSpPr>
          <p:cNvPr id="4" name="Slide Number Placeholder 3"/>
          <p:cNvSpPr>
            <a:spLocks noGrp="1"/>
          </p:cNvSpPr>
          <p:nvPr>
            <p:ph type="sldNum" sz="quarter" idx="12"/>
          </p:nvPr>
        </p:nvSpPr>
        <p:spPr/>
        <p:txBody>
          <a:bodyPr/>
          <a:lstStyle/>
          <a:p>
            <a:fld id="{66F6FF41-5833-4EBF-9145-362BCED2914A}" type="slidenum">
              <a:rPr lang="en-US" smtClean="0"/>
              <a:t>12</a:t>
            </a:fld>
            <a:endParaRPr lang="en-US"/>
          </a:p>
        </p:txBody>
      </p:sp>
      <p:sp>
        <p:nvSpPr>
          <p:cNvPr id="8" name="Picture Placeholder 7">
            <a:extLst>
              <a:ext uri="{FF2B5EF4-FFF2-40B4-BE49-F238E27FC236}">
                <a16:creationId xmlns:a16="http://schemas.microsoft.com/office/drawing/2014/main" id="{D19CB505-DC29-4F62-7ACF-586E33D5AB31}"/>
              </a:ext>
            </a:extLst>
          </p:cNvPr>
          <p:cNvSpPr>
            <a:spLocks noGrp="1"/>
          </p:cNvSpPr>
          <p:nvPr>
            <p:ph type="pic" sz="quarter" idx="13"/>
          </p:nvPr>
        </p:nvSpPr>
        <p:spPr/>
        <p:txBody>
          <a:bodyPr/>
          <a:lstStyle/>
          <a:p>
            <a:endParaRPr lang="en-US"/>
          </a:p>
        </p:txBody>
      </p:sp>
      <p:sp>
        <p:nvSpPr>
          <p:cNvPr id="10" name="Text Placeholder 9"/>
          <p:cNvSpPr>
            <a:spLocks noGrp="1"/>
          </p:cNvSpPr>
          <p:nvPr>
            <p:ph type="body" sz="quarter" idx="15"/>
          </p:nvPr>
        </p:nvSpPr>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 Number of REIT stocks and total value based on the two indices. All index returns are net of withholding tax on dividends. Total value of REIT stocks represented by Dow Jones US Select REIT Index and the S&amp;P Global ex US REIT Index. Dow Jones US Select REIT Index used as proxy for the US market, and S&amp;P Global ex US REIT Index used as proxy for the World ex US market. Dow Jones and S&amp;P data © 2025 S&amp;P Dow Jones Indices LLC, a division of S&amp;P Global. All rights reserved.</a:t>
            </a:r>
          </a:p>
        </p:txBody>
      </p:sp>
      <p:sp>
        <p:nvSpPr>
          <p:cNvPr id="7" name="Text Placeholder 6"/>
          <p:cNvSpPr>
            <a:spLocks noGrp="1"/>
          </p:cNvSpPr>
          <p:nvPr>
            <p:ph type="body" sz="quarter" idx="14"/>
          </p:nvPr>
        </p:nvSpPr>
        <p:spPr>
          <a:xfrm>
            <a:off x="529813" y="1067440"/>
            <a:ext cx="8823326" cy="346075"/>
          </a:xfrm>
        </p:spPr>
        <p:txBody>
          <a:bodyPr/>
          <a:lstStyle/>
          <a:p>
            <a:r>
              <a:rPr lang="en-US">
                <a:highlight>
                  <a:srgbClr val="FFFFFF"/>
                </a:highlight>
              </a:rPr>
              <a:t>Returns (CAD), 2nd Quarter 2025</a:t>
            </a:r>
          </a:p>
        </p:txBody>
      </p:sp>
      <p:sp>
        <p:nvSpPr>
          <p:cNvPr id="17" name="Text Placeholder 38">
            <a:extLst>
              <a:ext uri="{FF2B5EF4-FFF2-40B4-BE49-F238E27FC236}">
                <a16:creationId xmlns:a16="http://schemas.microsoft.com/office/drawing/2014/main" id="{63F2301D-5B3D-725B-0EC1-D88E2B8ED10B}"/>
              </a:ext>
            </a:extLst>
          </p:cNvPr>
          <p:cNvSpPr txBox="1"/>
          <p:nvPr/>
        </p:nvSpPr>
        <p:spPr>
          <a:xfrm>
            <a:off x="530967" y="1836904"/>
            <a:ext cx="3311459" cy="1768631"/>
          </a:xfrm>
          <a:prstGeom prst="rect">
            <a:avLst/>
          </a:prstGeom>
        </p:spPr>
        <p:txBody>
          <a:bodyPr/>
          <a:lstStyle>
            <a:defPPr>
              <a:defRPr lang="en-US"/>
            </a:defPPr>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171450" indent="-171450">
              <a:spcAft>
                <a:spcPts val="600"/>
              </a:spcAft>
              <a:buClr>
                <a:srgbClr val="432547"/>
              </a:buClr>
              <a:buFont typeface="Wingdings" panose="05000000000000000000" pitchFamily="2" charset="2"/>
              <a:buChar char="§"/>
            </a:pPr>
            <a:r>
              <a:rPr lang="en-US" sz="1100">
                <a:latin typeface="+mj-lt"/>
              </a:rPr>
              <a:t>US real estate investment trusts underperformed non-US REITs during the quarter.</a:t>
            </a:r>
          </a:p>
        </p:txBody>
      </p:sp>
      <p:sp>
        <p:nvSpPr>
          <p:cNvPr id="32" name="TextBox 31">
            <a:extLst>
              <a:ext uri="{FF2B5EF4-FFF2-40B4-BE49-F238E27FC236}">
                <a16:creationId xmlns:a16="http://schemas.microsoft.com/office/drawing/2014/main" id="{3F7A9C3E-59D4-3D9A-73D5-92B15A6B6E05}"/>
              </a:ext>
            </a:extLst>
          </p:cNvPr>
          <p:cNvSpPr txBox="1"/>
          <p:nvPr/>
        </p:nvSpPr>
        <p:spPr bwMode="auto">
          <a:xfrm>
            <a:off x="2143327" y="4515256"/>
            <a:ext cx="1252537" cy="62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nSpc>
                <a:spcPct val="110000"/>
              </a:lnSpc>
            </a:pPr>
            <a:r>
              <a:rPr lang="en-US" sz="1200" b="1">
                <a:solidFill>
                  <a:srgbClr val="432547"/>
                </a:solidFill>
              </a:rPr>
              <a:t>US</a:t>
            </a:r>
            <a:endParaRPr lang="en-US" sz="1100" b="1">
              <a:solidFill>
                <a:srgbClr val="432547"/>
              </a:solidFill>
            </a:endParaRPr>
          </a:p>
          <a:p>
            <a:pPr>
              <a:lnSpc>
                <a:spcPct val="110000"/>
              </a:lnSpc>
            </a:pPr>
            <a:r>
              <a:rPr lang="en-US" sz="1000"/>
              <a:t>$1,399 billion</a:t>
            </a:r>
            <a:br>
              <a:rPr lang="en-US" sz="1000"/>
            </a:br>
            <a:r>
              <a:rPr lang="en-US" sz="1000"/>
              <a:t>103 REITs</a:t>
            </a:r>
          </a:p>
        </p:txBody>
      </p:sp>
      <p:sp>
        <p:nvSpPr>
          <p:cNvPr id="33" name="TextBox 32">
            <a:extLst>
              <a:ext uri="{FF2B5EF4-FFF2-40B4-BE49-F238E27FC236}">
                <a16:creationId xmlns:a16="http://schemas.microsoft.com/office/drawing/2014/main" id="{55854A9F-78C6-FA52-1854-3456A1E5034E}"/>
              </a:ext>
            </a:extLst>
          </p:cNvPr>
          <p:cNvSpPr txBox="1"/>
          <p:nvPr/>
        </p:nvSpPr>
        <p:spPr bwMode="auto">
          <a:xfrm>
            <a:off x="2143327" y="5213621"/>
            <a:ext cx="1471612" cy="793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nSpc>
                <a:spcPct val="110000"/>
              </a:lnSpc>
            </a:pPr>
            <a:r>
              <a:rPr lang="en-US" sz="1200" b="1">
                <a:solidFill>
                  <a:srgbClr val="98709C"/>
                </a:solidFill>
              </a:rPr>
              <a:t>Global ex US</a:t>
            </a:r>
            <a:endParaRPr lang="en-US" sz="1100" b="1">
              <a:solidFill>
                <a:srgbClr val="98709C"/>
              </a:solidFill>
            </a:endParaRPr>
          </a:p>
          <a:p>
            <a:pPr>
              <a:lnSpc>
                <a:spcPct val="110000"/>
              </a:lnSpc>
            </a:pPr>
            <a:r>
              <a:rPr lang="en-US" sz="1000"/>
              <a:t>$652 billion</a:t>
            </a:r>
            <a:br>
              <a:rPr lang="en-US" sz="1000"/>
            </a:br>
            <a:r>
              <a:rPr lang="en-US" sz="1000"/>
              <a:t>270 REITs</a:t>
            </a:r>
            <a:br>
              <a:rPr lang="en-US" sz="1000"/>
            </a:br>
            <a:r>
              <a:rPr lang="en-US" sz="1000"/>
              <a:t>(25 other countries)</a:t>
            </a:r>
          </a:p>
        </p:txBody>
      </p:sp>
      <p:graphicFrame>
        <p:nvGraphicFramePr>
          <p:cNvPr id="5" name="Table 4">
            <a:extLst>
              <a:ext uri="{FF2B5EF4-FFF2-40B4-BE49-F238E27FC236}">
                <a16:creationId xmlns:a16="http://schemas.microsoft.com/office/drawing/2014/main" id="{EA6A81D3-B317-637F-A65D-6BC12B3A24BE}"/>
              </a:ext>
            </a:extLst>
          </p:cNvPr>
          <p:cNvGraphicFramePr>
            <a:graphicFrameLocks noGrp="1"/>
          </p:cNvGraphicFramePr>
          <p:nvPr>
            <p:extLst>
              <p:ext uri="{D42A27DB-BD31-4B8C-83A1-F6EECF244321}">
                <p14:modId xmlns:p14="http://schemas.microsoft.com/office/powerpoint/2010/main" val="946593896"/>
              </p:ext>
            </p:extLst>
          </p:nvPr>
        </p:nvGraphicFramePr>
        <p:xfrm>
          <a:off x="4367285" y="4357053"/>
          <a:ext cx="5084069" cy="1119174"/>
        </p:xfrm>
        <a:graphic>
          <a:graphicData uri="http://schemas.openxmlformats.org/drawingml/2006/table">
            <a:tbl>
              <a:tblPr>
                <a:tableStyleId>{5C22544A-7EE6-4342-B048-85BDC9FD1C3A}</a:tableStyleId>
              </a:tblPr>
              <a:tblGrid>
                <a:gridCol w="1246197">
                  <a:extLst>
                    <a:ext uri="{9D8B030D-6E8A-4147-A177-3AD203B41FA5}">
                      <a16:colId xmlns:a16="http://schemas.microsoft.com/office/drawing/2014/main" val="20000"/>
                    </a:ext>
                  </a:extLst>
                </a:gridCol>
                <a:gridCol w="479734">
                  <a:extLst>
                    <a:ext uri="{9D8B030D-6E8A-4147-A177-3AD203B41FA5}">
                      <a16:colId xmlns:a16="http://schemas.microsoft.com/office/drawing/2014/main" val="851030634"/>
                    </a:ext>
                  </a:extLst>
                </a:gridCol>
                <a:gridCol w="479734">
                  <a:extLst>
                    <a:ext uri="{9D8B030D-6E8A-4147-A177-3AD203B41FA5}">
                      <a16:colId xmlns:a16="http://schemas.microsoft.com/office/drawing/2014/main" val="3866131078"/>
                    </a:ext>
                  </a:extLst>
                </a:gridCol>
                <a:gridCol w="479734">
                  <a:extLst>
                    <a:ext uri="{9D8B030D-6E8A-4147-A177-3AD203B41FA5}">
                      <a16:colId xmlns:a16="http://schemas.microsoft.com/office/drawing/2014/main" val="20001"/>
                    </a:ext>
                  </a:extLst>
                </a:gridCol>
                <a:gridCol w="479734">
                  <a:extLst>
                    <a:ext uri="{9D8B030D-6E8A-4147-A177-3AD203B41FA5}">
                      <a16:colId xmlns:a16="http://schemas.microsoft.com/office/drawing/2014/main" val="20003"/>
                    </a:ext>
                  </a:extLst>
                </a:gridCol>
                <a:gridCol w="479734">
                  <a:extLst>
                    <a:ext uri="{9D8B030D-6E8A-4147-A177-3AD203B41FA5}">
                      <a16:colId xmlns:a16="http://schemas.microsoft.com/office/drawing/2014/main" val="20004"/>
                    </a:ext>
                  </a:extLst>
                </a:gridCol>
                <a:gridCol w="479734">
                  <a:extLst>
                    <a:ext uri="{9D8B030D-6E8A-4147-A177-3AD203B41FA5}">
                      <a16:colId xmlns:a16="http://schemas.microsoft.com/office/drawing/2014/main" val="20005"/>
                    </a:ext>
                  </a:extLst>
                </a:gridCol>
                <a:gridCol w="479734">
                  <a:extLst>
                    <a:ext uri="{9D8B030D-6E8A-4147-A177-3AD203B41FA5}">
                      <a16:colId xmlns:a16="http://schemas.microsoft.com/office/drawing/2014/main" val="71382998"/>
                    </a:ext>
                  </a:extLst>
                </a:gridCol>
                <a:gridCol w="479734">
                  <a:extLst>
                    <a:ext uri="{9D8B030D-6E8A-4147-A177-3AD203B41FA5}">
                      <a16:colId xmlns:a16="http://schemas.microsoft.com/office/drawing/2014/main" val="3082619227"/>
                    </a:ext>
                  </a:extLst>
                </a:gridCol>
              </a:tblGrid>
              <a:tr h="160840">
                <a:tc>
                  <a:txBody>
                    <a:bodyPr/>
                    <a:lstStyle/>
                    <a:p>
                      <a:pPr algn="ctr" fontAlgn="b"/>
                      <a:endParaRPr lang="en-GB" sz="800" b="0" i="1"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gridSpan="6">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0" marR="0" marT="0"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ct val="0"/>
                        </a:spcBef>
                        <a:spcAft>
                          <a:spcPct val="0"/>
                        </a:spcAft>
                        <a:buClrTx/>
                        <a:buSzTx/>
                        <a:buFontTx/>
                        <a:buNone/>
                        <a:defRPr/>
                      </a:pPr>
                      <a:r>
                        <a:rPr lang="en-GB" sz="800" u="none" strike="noStrike">
                          <a:effectLst/>
                          <a:latin typeface="+mn-lt"/>
                        </a:rPr>
                        <a:t>* 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algn="l" fontAlgn="ctr"/>
                      <a:r>
                        <a:rPr lang="en-US" sz="900" b="0" i="0" u="none" strike="noStrike">
                          <a:solidFill>
                            <a:schemeClr val="dk1"/>
                          </a:solidFill>
                          <a:effectLst/>
                          <a:latin typeface="+mn-lt"/>
                        </a:rPr>
                        <a:t>Asset Class</a:t>
                      </a:r>
                      <a:endParaRPr lang="en-GB" sz="900" b="0" i="0" u="none" strike="noStrike">
                        <a:solidFill>
                          <a:srgbClr val="000000"/>
                        </a:solidFill>
                        <a:effectLst/>
                        <a:latin typeface="+mn-lt"/>
                      </a:endParaRPr>
                    </a:p>
                  </a:txBody>
                  <a:tcPr marL="46800" marR="8959"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QTR</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YTD</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chemeClr val="dk1"/>
                          </a:solidFill>
                          <a:effectLst/>
                          <a:latin typeface="+mn-lt"/>
                        </a:rPr>
                        <a:t>1</a:t>
                      </a:r>
                      <a:br>
                        <a:rPr lang="en-GB" sz="900" b="0" i="0" u="none" strike="noStrike">
                          <a:solidFill>
                            <a:schemeClr val="dk1"/>
                          </a:solidFill>
                          <a:effectLst/>
                          <a:latin typeface="+mn-lt"/>
                        </a:rPr>
                      </a:br>
                      <a:r>
                        <a:rPr lang="en-GB" sz="900" b="0" i="0" u="none" strike="noStrike">
                          <a:solidFill>
                            <a:schemeClr val="dk1"/>
                          </a:solidFill>
                          <a:effectLst/>
                          <a:latin typeface="+mn-lt"/>
                        </a:rPr>
                        <a:t>Year</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3</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5</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10</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15</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20</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314575">
                <a:tc>
                  <a:txBody>
                    <a:bodyPr/>
                    <a:lstStyle/>
                    <a:p>
                      <a:pPr algn="l" fontAlgn="b"/>
                      <a:r>
                        <a:rPr lang="en-US" sz="900" b="0" i="0" u="none" strike="noStrike" kern="1200">
                          <a:solidFill>
                            <a:srgbClr val="000000"/>
                          </a:solidFill>
                          <a:effectLst/>
                          <a:latin typeface="+mn-lt"/>
                          <a:ea typeface="+mn-ea"/>
                          <a:cs typeface="+mn-cs"/>
                        </a:rPr>
                        <a:t>Global ex US REITS</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8.28</a:t>
                      </a:r>
                    </a:p>
                  </a:txBody>
                  <a:tcPr marL="0" marR="0" marT="0" marB="0" anchor="ctr">
                    <a:lnL w="6350" cap="flat" cmpd="sng" algn="ctr">
                      <a:noFill/>
                      <a:prstDash val="solid"/>
                      <a:round/>
                      <a:headEnd type="none" w="med" len="med"/>
                      <a:tailEnd type="none" w="med" len="med"/>
                    </a:lnL>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12.09</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16.41</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marL="0" algn="ctr" defTabSz="1018824" rtl="0" eaLnBrk="1" fontAlgn="b" latinLnBrk="0" hangingPunct="1"/>
                      <a:r>
                        <a:rPr lang="en-GB" sz="900" b="0" i="0" u="none" strike="noStrike" kern="1200">
                          <a:solidFill>
                            <a:schemeClr val="tx1"/>
                          </a:solidFill>
                          <a:effectLst/>
                          <a:latin typeface="+mn-lt"/>
                          <a:ea typeface="+mn-ea"/>
                          <a:cs typeface="+mn-cs"/>
                        </a:rPr>
                        <a:t>5.56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marL="0" algn="ctr" defTabSz="1018824" rtl="0" eaLnBrk="1" fontAlgn="b" latinLnBrk="0" hangingPunct="1"/>
                      <a:r>
                        <a:rPr lang="en-GB" sz="900" b="0" i="0" u="none" strike="noStrike" kern="1200">
                          <a:solidFill>
                            <a:schemeClr val="tx1"/>
                          </a:solidFill>
                          <a:effectLst/>
                          <a:latin typeface="+mn-lt"/>
                          <a:ea typeface="+mn-ea"/>
                          <a:cs typeface="+mn-cs"/>
                        </a:rPr>
                        <a:t>3.87</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2.75</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6.86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3.48</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314575">
                <a:tc>
                  <a:txBody>
                    <a:bodyPr/>
                    <a:lstStyle/>
                    <a:p>
                      <a:pPr algn="l" fontAlgn="b"/>
                      <a:r>
                        <a:rPr lang="en-GB" sz="900" b="0" i="0" u="none" strike="noStrike" kern="1200">
                          <a:solidFill>
                            <a:srgbClr val="000000"/>
                          </a:solidFill>
                          <a:effectLst/>
                          <a:latin typeface="+mn-lt"/>
                          <a:ea typeface="+mn-ea"/>
                          <a:cs typeface="+mn-cs"/>
                        </a:rPr>
                        <a:t>US REITS</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rgbClr val="C00000"/>
                          </a:solidFill>
                          <a:effectLst/>
                          <a:latin typeface="+mn-lt"/>
                        </a:rPr>
                        <a:t>-6.82</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C00000"/>
                          </a:solidFill>
                          <a:effectLst/>
                          <a:latin typeface="+mn-lt"/>
                        </a:rPr>
                        <a:t>-5.66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7.79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6.75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8.59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6.39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10.19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6.69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6" name="TextBox 5">
            <a:extLst>
              <a:ext uri="{FF2B5EF4-FFF2-40B4-BE49-F238E27FC236}">
                <a16:creationId xmlns:a16="http://schemas.microsoft.com/office/drawing/2014/main" id="{B9997449-CD69-F722-2CFE-641990AD4741}"/>
              </a:ext>
            </a:extLst>
          </p:cNvPr>
          <p:cNvSpPr txBox="1"/>
          <p:nvPr/>
        </p:nvSpPr>
        <p:spPr bwMode="auto">
          <a:xfrm>
            <a:off x="525456" y="4166928"/>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lang="en-US" sz="1050" b="1">
                <a:solidFill>
                  <a:prstClr val="black"/>
                </a:solidFill>
                <a:latin typeface="Arial"/>
                <a:cs typeface="Arial" pitchFamily="34" charset="0"/>
              </a:rPr>
              <a:t>Total Value of REIT Stocks</a:t>
            </a:r>
            <a:endParaRPr kumimoji="0" lang="en-US" sz="1050" b="1" i="0" u="none" strike="noStrike" kern="1200" cap="none" spc="0" normalizeH="0" baseline="0" noProof="0">
              <a:ln>
                <a:noFill/>
              </a:ln>
              <a:solidFill>
                <a:prstClr val="black"/>
              </a:solidFill>
              <a:effectLst/>
              <a:uLnTx/>
              <a:uFillTx/>
              <a:latin typeface="Arial"/>
              <a:ea typeface="+mn-ea"/>
              <a:cs typeface="Arial" pitchFamily="34" charset="0"/>
            </a:endParaRPr>
          </a:p>
        </p:txBody>
      </p:sp>
      <p:sp>
        <p:nvSpPr>
          <p:cNvPr id="9" name="TextBox 8">
            <a:extLst>
              <a:ext uri="{FF2B5EF4-FFF2-40B4-BE49-F238E27FC236}">
                <a16:creationId xmlns:a16="http://schemas.microsoft.com/office/drawing/2014/main" id="{DCFD0A37-E341-6A49-BBA3-FD1ECD342C32}"/>
              </a:ext>
            </a:extLst>
          </p:cNvPr>
          <p:cNvSpPr txBox="1"/>
          <p:nvPr/>
        </p:nvSpPr>
        <p:spPr bwMode="auto">
          <a:xfrm>
            <a:off x="4280846" y="4170927"/>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Periodic Returns (%)</a:t>
            </a:r>
          </a:p>
        </p:txBody>
      </p:sp>
      <p:sp>
        <p:nvSpPr>
          <p:cNvPr id="12" name="TextBox 11">
            <a:extLst>
              <a:ext uri="{FF2B5EF4-FFF2-40B4-BE49-F238E27FC236}">
                <a16:creationId xmlns:a16="http://schemas.microsoft.com/office/drawing/2014/main" id="{67F056EC-0ED5-ABAE-B602-5EFF9EBEE7C8}"/>
              </a:ext>
            </a:extLst>
          </p:cNvPr>
          <p:cNvSpPr txBox="1"/>
          <p:nvPr/>
        </p:nvSpPr>
        <p:spPr bwMode="auto">
          <a:xfrm>
            <a:off x="4280846" y="184357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Ranked Returns (%)</a:t>
            </a:r>
          </a:p>
        </p:txBody>
      </p:sp>
      <p:graphicFrame>
        <p:nvGraphicFramePr>
          <p:cNvPr id="13" name="Table 12">
            <a:extLst>
              <a:ext uri="{FF2B5EF4-FFF2-40B4-BE49-F238E27FC236}">
                <a16:creationId xmlns:a16="http://schemas.microsoft.com/office/drawing/2014/main" id="{64E0C711-B4C0-70D0-F0C0-CF22BA4021F3}"/>
              </a:ext>
            </a:extLst>
          </p:cNvPr>
          <p:cNvGraphicFramePr>
            <a:graphicFrameLocks noGrp="1"/>
          </p:cNvGraphicFramePr>
          <p:nvPr>
            <p:extLst>
              <p:ext uri="{D42A27DB-BD31-4B8C-83A1-F6EECF244321}">
                <p14:modId xmlns:p14="http://schemas.microsoft.com/office/powerpoint/2010/main" val="1891130202"/>
              </p:ext>
            </p:extLst>
          </p:nvPr>
        </p:nvGraphicFramePr>
        <p:xfrm>
          <a:off x="4342588" y="2174812"/>
          <a:ext cx="1119115" cy="744895"/>
        </p:xfrm>
        <a:graphic>
          <a:graphicData uri="http://schemas.openxmlformats.org/drawingml/2006/table">
            <a:tbl>
              <a:tblPr>
                <a:tableStyleId>{5C22544A-7EE6-4342-B048-85BDC9FD1C3A}</a:tableStyleId>
              </a:tblPr>
              <a:tblGrid>
                <a:gridCol w="1119115">
                  <a:extLst>
                    <a:ext uri="{9D8B030D-6E8A-4147-A177-3AD203B41FA5}">
                      <a16:colId xmlns:a16="http://schemas.microsoft.com/office/drawing/2014/main" val="20000"/>
                    </a:ext>
                  </a:extLst>
                </a:gridCol>
              </a:tblGrid>
              <a:tr h="342559">
                <a:tc>
                  <a:txBody>
                    <a:bodyPr/>
                    <a:lstStyle/>
                    <a:p>
                      <a:pPr algn="l" fontAlgn="b"/>
                      <a:r>
                        <a:rPr lang="en-US" sz="900" b="0" i="0" u="none" strike="noStrike" kern="1200">
                          <a:solidFill>
                            <a:srgbClr val="000000"/>
                          </a:solidFill>
                          <a:effectLst/>
                          <a:latin typeface="+mn-lt"/>
                          <a:ea typeface="+mn-ea"/>
                          <a:cs typeface="+mn-cs"/>
                        </a:rPr>
                        <a:t>Global ex US REITS</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02336">
                <a:tc>
                  <a:txBody>
                    <a:bodyPr/>
                    <a:lstStyle/>
                    <a:p>
                      <a:pPr algn="l" fontAlgn="b"/>
                      <a:r>
                        <a:rPr lang="en-GB" sz="900" b="0" i="0" u="none" strike="noStrike" kern="1200">
                          <a:solidFill>
                            <a:srgbClr val="000000"/>
                          </a:solidFill>
                          <a:effectLst/>
                          <a:latin typeface="+mn-lt"/>
                          <a:ea typeface="+mn-ea"/>
                          <a:cs typeface="+mn-cs"/>
                        </a:rPr>
                        <a:t>US REITS</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graphicFrame>
        <p:nvGraphicFramePr>
          <p:cNvPr id="14" name="Chart 13">
            <a:extLst>
              <a:ext uri="{FF2B5EF4-FFF2-40B4-BE49-F238E27FC236}">
                <a16:creationId xmlns:a16="http://schemas.microsoft.com/office/drawing/2014/main" id="{994519A1-5A24-DF0E-DEC5-4EE6814ADE67}"/>
              </a:ext>
            </a:extLst>
          </p:cNvPr>
          <p:cNvGraphicFramePr/>
          <p:nvPr>
            <p:extLst>
              <p:ext uri="{D42A27DB-BD31-4B8C-83A1-F6EECF244321}">
                <p14:modId xmlns:p14="http://schemas.microsoft.com/office/powerpoint/2010/main" val="3313877929"/>
              </p:ext>
            </p:extLst>
          </p:nvPr>
        </p:nvGraphicFramePr>
        <p:xfrm>
          <a:off x="5550408" y="2084832"/>
          <a:ext cx="3917505" cy="8479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CC7899BA-511F-14E8-2681-AE18F46F8BB8}"/>
              </a:ext>
            </a:extLst>
          </p:cNvPr>
          <p:cNvGraphicFramePr/>
          <p:nvPr>
            <p:extLst>
              <p:ext uri="{D42A27DB-BD31-4B8C-83A1-F6EECF244321}">
                <p14:modId xmlns:p14="http://schemas.microsoft.com/office/powerpoint/2010/main" val="3468382256"/>
              </p:ext>
            </p:extLst>
          </p:nvPr>
        </p:nvGraphicFramePr>
        <p:xfrm>
          <a:off x="54864" y="4389120"/>
          <a:ext cx="2736850" cy="17862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8463171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D3DDC377-CBAA-4B6D-EC41-312720A89179}"/>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135174</a:t>
            </a:r>
          </a:p>
        </p:txBody>
      </p:sp>
      <p:sp>
        <p:nvSpPr>
          <p:cNvPr id="3" name="Title 2"/>
          <p:cNvSpPr>
            <a:spLocks noGrp="1"/>
          </p:cNvSpPr>
          <p:nvPr>
            <p:ph type="title"/>
          </p:nvPr>
        </p:nvSpPr>
        <p:spPr>
          <a:xfrm>
            <a:off x="517907" y="660349"/>
            <a:ext cx="9052560" cy="521864"/>
          </a:xfrm>
        </p:spPr>
        <p:txBody>
          <a:bodyPr/>
          <a:lstStyle/>
          <a:p>
            <a:r>
              <a:rPr lang="en-US"/>
              <a:t>Fixed Income</a:t>
            </a:r>
          </a:p>
        </p:txBody>
      </p:sp>
      <p:sp>
        <p:nvSpPr>
          <p:cNvPr id="4" name="Slide Number Placeholder 3"/>
          <p:cNvSpPr>
            <a:spLocks noGrp="1"/>
          </p:cNvSpPr>
          <p:nvPr>
            <p:ph type="sldNum" sz="quarter" idx="12"/>
          </p:nvPr>
        </p:nvSpPr>
        <p:spPr/>
        <p:txBody>
          <a:bodyPr/>
          <a:lstStyle/>
          <a:p>
            <a:fld id="{66F6FF41-5833-4EBF-9145-362BCED2914A}" type="slidenum">
              <a:rPr lang="en-US" smtClean="0"/>
              <a:t>13</a:t>
            </a:fld>
            <a:endParaRPr lang="en-US"/>
          </a:p>
        </p:txBody>
      </p:sp>
      <p:sp>
        <p:nvSpPr>
          <p:cNvPr id="6" name="Picture Placeholder 5">
            <a:extLst>
              <a:ext uri="{FF2B5EF4-FFF2-40B4-BE49-F238E27FC236}">
                <a16:creationId xmlns:a16="http://schemas.microsoft.com/office/drawing/2014/main" id="{DFB3F63F-EB09-02F4-A723-4160FFC0E98A}"/>
              </a:ext>
            </a:extLst>
          </p:cNvPr>
          <p:cNvSpPr>
            <a:spLocks noGrp="1"/>
          </p:cNvSpPr>
          <p:nvPr>
            <p:ph type="pic" sz="quarter" idx="13"/>
          </p:nvPr>
        </p:nvSpPr>
        <p:spPr/>
        <p:txBody>
          <a:bodyPr/>
          <a:lstStyle/>
          <a:p>
            <a:endParaRPr lang="en-US"/>
          </a:p>
        </p:txBody>
      </p:sp>
      <p:sp>
        <p:nvSpPr>
          <p:cNvPr id="31" name="Text Placeholder 30"/>
          <p:cNvSpPr>
            <a:spLocks noGrp="1"/>
          </p:cNvSpPr>
          <p:nvPr>
            <p:ph type="body" sz="quarter" idx="15"/>
          </p:nvPr>
        </p:nvSpPr>
        <p:spPr/>
        <p:txBody>
          <a:bodyPr/>
          <a:lstStyle/>
          <a:p>
            <a:r>
              <a:rPr lang="en-US"/>
              <a:t>One basis point (bps) equals 0.01%. </a:t>
            </a:r>
            <a:r>
              <a:rPr lang="en-US" b="1"/>
              <a:t>Past performance is not a guarantee of future results. </a:t>
            </a:r>
            <a:r>
              <a:rPr lang="en-US"/>
              <a:t>Indices are not available for direct investment. Index performance does not reflect the expenses associated with the management of an actual portfolio. Source: ICE BofA government yield. AAA-AA Corporates represent the ICE BofA US Corporates, AA-AAA rated. A-BBB Corporates represent the ICE BofA Corporates, BBB-A rated. Bloomberg data provided by Bloomberg. US long-term bonds, bills, inflation, and fixed income factor data © Stocks, Bonds, Bills, and Inflation (SBBI) Yearbook™, Ibbotson Associates, Chicago (annually updated work by Roger G. Ibbotson and Rex A. Sinquefield). FTSE fixed income indices © 2025 FTSE Fixed Income LLC, all rights reserved. ICE BofA index data © 2025 ICE Data Indices, LLC.</a:t>
            </a:r>
          </a:p>
        </p:txBody>
      </p:sp>
      <p:sp>
        <p:nvSpPr>
          <p:cNvPr id="7" name="Text Placeholder 6"/>
          <p:cNvSpPr>
            <a:spLocks noGrp="1"/>
          </p:cNvSpPr>
          <p:nvPr>
            <p:ph type="body" sz="quarter" idx="14"/>
          </p:nvPr>
        </p:nvSpPr>
        <p:spPr>
          <a:xfrm>
            <a:off x="529813" y="1067440"/>
            <a:ext cx="8823326" cy="346075"/>
          </a:xfrm>
        </p:spPr>
        <p:txBody>
          <a:bodyPr/>
          <a:lstStyle/>
          <a:p>
            <a:r>
              <a:rPr lang="en-US">
                <a:highlight>
                  <a:srgbClr val="FFFFFF"/>
                </a:highlight>
              </a:rPr>
              <a:t>Returns (CAD), 2nd Quarter 2025</a:t>
            </a:r>
          </a:p>
        </p:txBody>
      </p:sp>
      <p:sp>
        <p:nvSpPr>
          <p:cNvPr id="12" name="Text Placeholder 3">
            <a:extLst>
              <a:ext uri="{FF2B5EF4-FFF2-40B4-BE49-F238E27FC236}">
                <a16:creationId xmlns:a16="http://schemas.microsoft.com/office/drawing/2014/main" id="{3FF15902-5775-F5D7-EA68-F0C18F0502FB}"/>
              </a:ext>
            </a:extLst>
          </p:cNvPr>
          <p:cNvSpPr txBox="1"/>
          <p:nvPr/>
        </p:nvSpPr>
        <p:spPr>
          <a:xfrm>
            <a:off x="533838" y="1802518"/>
            <a:ext cx="2445105" cy="4248885"/>
          </a:xfrm>
          <a:prstGeom prst="rect">
            <a:avLst/>
          </a:prstGeom>
        </p:spPr>
        <p:txBody>
          <a:bodyPr vert="horz" lIns="91440" tIns="45720" rIns="91440" bIns="45720" rtlCol="0">
            <a:noAutofit/>
          </a:bodyPr>
          <a:lstStyle>
            <a:defPPr>
              <a:defRPr lang="en-US"/>
            </a:defPPr>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marR="0" lvl="0" indent="0" algn="l" defTabSz="1018228" rtl="0" eaLnBrk="1" fontAlgn="auto" latinLnBrk="0" hangingPunct="1">
              <a:spcBef>
                <a:spcPts val="1200"/>
              </a:spcBef>
              <a:spcAft>
                <a:spcPct val="0"/>
              </a:spcAft>
              <a:buClrTx/>
              <a:buSzTx/>
              <a:buFont typeface="Arial" pitchFamily="34" charset="0"/>
              <a:buNone/>
              <a:defRPr/>
            </a:pPr>
            <a:r>
              <a:rPr kumimoji="0" lang="en-US" sz="1000" b="0" i="0" u="none" strike="noStrike" kern="1200" cap="none" spc="0" normalizeH="0" baseline="0" noProof="0">
                <a:ln>
                  <a:noFill/>
                </a:ln>
                <a:effectLst/>
                <a:uLnTx/>
                <a:uFillTx/>
                <a:latin typeface="Arial" pitchFamily="34" charset="0"/>
                <a:ea typeface="+mn-ea"/>
                <a:cs typeface="Arial" pitchFamily="34" charset="0"/>
              </a:rPr>
              <a:t>Interest rates increased within the Canadian government bond market during the quarter. The Canadian government yield curve was inverted in the short-term maturity segment and upwardly sloped in the intermediate- to long-term maturity segment. </a:t>
            </a:r>
          </a:p>
          <a:p>
            <a:pPr marL="0" marR="0" lvl="0" indent="0" algn="l" defTabSz="1018228" rtl="0" eaLnBrk="1" fontAlgn="auto" latinLnBrk="0" hangingPunct="1">
              <a:spcBef>
                <a:spcPts val="1200"/>
              </a:spcBef>
              <a:spcAft>
                <a:spcPct val="0"/>
              </a:spcAft>
              <a:buClrTx/>
              <a:buSzTx/>
              <a:buFont typeface="Arial" pitchFamily="34" charset="0"/>
              <a:buNone/>
              <a:defRPr/>
            </a:pPr>
            <a:r>
              <a:rPr kumimoji="0" lang="en-US" sz="1000" b="0" i="0" u="none" strike="noStrike" kern="1200" cap="none" spc="0" normalizeH="0" baseline="0" noProof="0">
                <a:ln>
                  <a:noFill/>
                </a:ln>
                <a:effectLst/>
                <a:uLnTx/>
                <a:uFillTx/>
                <a:latin typeface="Arial" pitchFamily="34" charset="0"/>
                <a:ea typeface="+mn-ea"/>
                <a:cs typeface="Arial" pitchFamily="34" charset="0"/>
              </a:rPr>
              <a:t>Realized term premiums in Canadian bonds were negative during the quarter, as longer-term bonds generally underperformed shorter-term bonds.</a:t>
            </a:r>
          </a:p>
          <a:p>
            <a:pPr marL="0" marR="0" lvl="0" indent="0" algn="l" defTabSz="1018228" rtl="0" eaLnBrk="1" fontAlgn="auto" latinLnBrk="0" hangingPunct="1">
              <a:spcBef>
                <a:spcPts val="1200"/>
              </a:spcBef>
              <a:spcAft>
                <a:spcPct val="0"/>
              </a:spcAft>
              <a:buClrTx/>
              <a:buSzTx/>
              <a:buFont typeface="Arial" pitchFamily="34" charset="0"/>
              <a:buNone/>
              <a:defRPr/>
            </a:pPr>
            <a:r>
              <a:rPr kumimoji="0" lang="en-US" sz="1000" b="0" i="0" u="none" strike="noStrike" kern="1200" cap="none" spc="0" normalizeH="0" baseline="0" noProof="0">
                <a:ln>
                  <a:noFill/>
                </a:ln>
                <a:effectLst/>
                <a:uLnTx/>
                <a:uFillTx/>
                <a:latin typeface="Arial" pitchFamily="34" charset="0"/>
                <a:ea typeface="+mn-ea"/>
                <a:cs typeface="Arial" pitchFamily="34" charset="0"/>
              </a:rPr>
              <a:t>Realized credit premiums in Canadian bonds were positive during the quarter, as corporate bonds generally outperformed their government counterparts.</a:t>
            </a:r>
          </a:p>
        </p:txBody>
      </p:sp>
      <p:graphicFrame>
        <p:nvGraphicFramePr>
          <p:cNvPr id="18" name="Table 17">
            <a:extLst>
              <a:ext uri="{FF2B5EF4-FFF2-40B4-BE49-F238E27FC236}">
                <a16:creationId xmlns:a16="http://schemas.microsoft.com/office/drawing/2014/main" id="{66A4C95C-CD8B-B6D4-E057-9721C2917BE5}"/>
              </a:ext>
            </a:extLst>
          </p:cNvPr>
          <p:cNvGraphicFramePr>
            <a:graphicFrameLocks noGrp="1"/>
          </p:cNvGraphicFramePr>
          <p:nvPr>
            <p:extLst>
              <p:ext uri="{D42A27DB-BD31-4B8C-83A1-F6EECF244321}">
                <p14:modId xmlns:p14="http://schemas.microsoft.com/office/powerpoint/2010/main" val="2298522607"/>
              </p:ext>
            </p:extLst>
          </p:nvPr>
        </p:nvGraphicFramePr>
        <p:xfrm>
          <a:off x="3217743" y="4108598"/>
          <a:ext cx="6227059" cy="2440323"/>
        </p:xfrm>
        <a:graphic>
          <a:graphicData uri="http://schemas.openxmlformats.org/drawingml/2006/table">
            <a:tbl>
              <a:tblPr>
                <a:tableStyleId>{5C22544A-7EE6-4342-B048-85BDC9FD1C3A}</a:tableStyleId>
              </a:tblPr>
              <a:tblGrid>
                <a:gridCol w="2233107">
                  <a:extLst>
                    <a:ext uri="{9D8B030D-6E8A-4147-A177-3AD203B41FA5}">
                      <a16:colId xmlns:a16="http://schemas.microsoft.com/office/drawing/2014/main" val="20000"/>
                    </a:ext>
                  </a:extLst>
                </a:gridCol>
                <a:gridCol w="499244">
                  <a:extLst>
                    <a:ext uri="{9D8B030D-6E8A-4147-A177-3AD203B41FA5}">
                      <a16:colId xmlns:a16="http://schemas.microsoft.com/office/drawing/2014/main" val="851030634"/>
                    </a:ext>
                  </a:extLst>
                </a:gridCol>
                <a:gridCol w="499244">
                  <a:extLst>
                    <a:ext uri="{9D8B030D-6E8A-4147-A177-3AD203B41FA5}">
                      <a16:colId xmlns:a16="http://schemas.microsoft.com/office/drawing/2014/main" val="4200916878"/>
                    </a:ext>
                  </a:extLst>
                </a:gridCol>
                <a:gridCol w="499244">
                  <a:extLst>
                    <a:ext uri="{9D8B030D-6E8A-4147-A177-3AD203B41FA5}">
                      <a16:colId xmlns:a16="http://schemas.microsoft.com/office/drawing/2014/main" val="20001"/>
                    </a:ext>
                  </a:extLst>
                </a:gridCol>
                <a:gridCol w="499244">
                  <a:extLst>
                    <a:ext uri="{9D8B030D-6E8A-4147-A177-3AD203B41FA5}">
                      <a16:colId xmlns:a16="http://schemas.microsoft.com/office/drawing/2014/main" val="20003"/>
                    </a:ext>
                  </a:extLst>
                </a:gridCol>
                <a:gridCol w="499244">
                  <a:extLst>
                    <a:ext uri="{9D8B030D-6E8A-4147-A177-3AD203B41FA5}">
                      <a16:colId xmlns:a16="http://schemas.microsoft.com/office/drawing/2014/main" val="20004"/>
                    </a:ext>
                  </a:extLst>
                </a:gridCol>
                <a:gridCol w="499244">
                  <a:extLst>
                    <a:ext uri="{9D8B030D-6E8A-4147-A177-3AD203B41FA5}">
                      <a16:colId xmlns:a16="http://schemas.microsoft.com/office/drawing/2014/main" val="20005"/>
                    </a:ext>
                  </a:extLst>
                </a:gridCol>
                <a:gridCol w="499244">
                  <a:extLst>
                    <a:ext uri="{9D8B030D-6E8A-4147-A177-3AD203B41FA5}">
                      <a16:colId xmlns:a16="http://schemas.microsoft.com/office/drawing/2014/main" val="28127105"/>
                    </a:ext>
                  </a:extLst>
                </a:gridCol>
                <a:gridCol w="499244">
                  <a:extLst>
                    <a:ext uri="{9D8B030D-6E8A-4147-A177-3AD203B41FA5}">
                      <a16:colId xmlns:a16="http://schemas.microsoft.com/office/drawing/2014/main" val="1334845902"/>
                    </a:ext>
                  </a:extLst>
                </a:gridCol>
              </a:tblGrid>
              <a:tr h="150279">
                <a:tc>
                  <a:txBody>
                    <a:bodyPr/>
                    <a:lstStyle/>
                    <a:p>
                      <a:endParaRPr lang="en-GB" sz="500"/>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107513" marT="8959" marB="0" anchor="b">
                    <a:noFill/>
                  </a:tcPr>
                </a:tc>
                <a:tc>
                  <a:txBody>
                    <a:bodyPr/>
                    <a:lstStyle/>
                    <a:p>
                      <a:pPr algn="r" fontAlgn="b"/>
                      <a:endParaRPr lang="en-GB" sz="500" b="0" i="0" u="none" strike="noStrike">
                        <a:solidFill>
                          <a:srgbClr val="000000"/>
                        </a:solidFill>
                        <a:effectLst/>
                        <a:latin typeface="+mn-lt"/>
                      </a:endParaRPr>
                    </a:p>
                  </a:txBody>
                  <a:tcPr marL="8959" marR="107513" marT="8959" marB="0" anchor="b">
                    <a:noFill/>
                  </a:tcPr>
                </a:tc>
                <a:tc gridSpan="6">
                  <a:txBody>
                    <a:bodyPr/>
                    <a:lstStyle/>
                    <a:p>
                      <a:pPr marL="0" marR="0" lvl="0" indent="0" algn="ctr" defTabSz="1018824" rtl="0" eaLnBrk="1" fontAlgn="b" latinLnBrk="0" hangingPunct="1">
                        <a:lnSpc>
                          <a:spcPct val="100000"/>
                        </a:lnSpc>
                        <a:spcBef>
                          <a:spcPct val="0"/>
                        </a:spcBef>
                        <a:spcAft>
                          <a:spcPct val="0"/>
                        </a:spcAft>
                        <a:buClrTx/>
                        <a:buSzTx/>
                        <a:buFontTx/>
                        <a:buNone/>
                        <a:defRPr/>
                      </a:pPr>
                      <a:r>
                        <a:rPr kumimoji="0" lang="en-GB" sz="800" b="0" i="0" u="none" strike="noStrike" kern="1200" cap="none" spc="0" normalizeH="0" baseline="0" noProof="0">
                          <a:ln>
                            <a:noFill/>
                          </a:ln>
                          <a:solidFill>
                            <a:srgbClr val="000000"/>
                          </a:solidFill>
                          <a:effectLst/>
                          <a:uLnTx/>
                          <a:uFillTx/>
                          <a:latin typeface="+mn-lt"/>
                          <a:ea typeface="+mn-ea"/>
                          <a:cs typeface="+mn-cs"/>
                        </a:rPr>
                        <a:t>ANNUALIZED</a:t>
                      </a:r>
                      <a:endParaRPr lang="en-GB" sz="700" b="0" i="1" u="none" strike="noStrike">
                        <a:solidFill>
                          <a:srgbClr val="000000"/>
                        </a:solidFill>
                        <a:effectLst/>
                        <a:latin typeface="+mn-lt"/>
                      </a:endParaRPr>
                    </a:p>
                  </a:txBody>
                  <a:tcPr marL="8959" marR="107513"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ctr" defTabSz="1018824" rtl="0" eaLnBrk="1" fontAlgn="b" latinLnBrk="0" hangingPunct="1">
                        <a:lnSpc>
                          <a:spcPct val="100000"/>
                        </a:lnSpc>
                        <a:spcBef>
                          <a:spcPct val="0"/>
                        </a:spcBef>
                        <a:spcAft>
                          <a:spcPct val="0"/>
                        </a:spcAft>
                        <a:buClrTx/>
                        <a:buSzTx/>
                        <a:buFontTx/>
                        <a:buNone/>
                        <a:defRPr/>
                      </a:pPr>
                      <a:r>
                        <a:rPr kumimoji="0" lang="en-GB" sz="700" b="0" i="0" u="none" strike="noStrike" kern="1200" cap="none" spc="0" normalizeH="0" baseline="0" noProof="0">
                          <a:ln>
                            <a:noFill/>
                          </a:ln>
                          <a:solidFill>
                            <a:srgbClr val="000000"/>
                          </a:solidFill>
                          <a:effectLst/>
                          <a:uLnTx/>
                          <a:uFillTx/>
                          <a:latin typeface="+mn-lt"/>
                          <a:ea typeface="+mn-ea"/>
                          <a:cs typeface="+mn-cs"/>
                        </a:rPr>
                        <a:t>ANNUALIZED</a:t>
                      </a:r>
                      <a:endParaRPr lang="en-GB" sz="700" b="0" i="1" u="none" strike="noStrike">
                        <a:solidFill>
                          <a:srgbClr val="000000"/>
                        </a:solidFill>
                        <a:effectLst/>
                        <a:latin typeface="+mn-lt"/>
                      </a:endParaRPr>
                    </a:p>
                  </a:txBody>
                  <a:tcPr marL="0" marR="0"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ct val="0"/>
                        </a:spcBef>
                        <a:spcAft>
                          <a:spcPct val="0"/>
                        </a:spcAft>
                        <a:buClrTx/>
                        <a:buSzTx/>
                        <a:buFontTx/>
                        <a:buNone/>
                        <a:defRPr/>
                      </a:pPr>
                      <a:r>
                        <a:rPr lang="en-GB" sz="800" u="none" strike="noStrike">
                          <a:effectLst/>
                          <a:latin typeface="+mn-lt"/>
                        </a:rPr>
                        <a:t>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tc hMerge="1">
                  <a:txBody>
                    <a:bodyPr/>
                    <a:lstStyle/>
                    <a:p>
                      <a:pPr marL="0" marR="0" lvl="0" indent="0" algn="ctr" defTabSz="1018824" rtl="0" eaLnBrk="1" fontAlgn="b" latinLnBrk="0" hangingPunct="1">
                        <a:lnSpc>
                          <a:spcPct val="100000"/>
                        </a:lnSpc>
                        <a:spcBef>
                          <a:spcPct val="0"/>
                        </a:spcBef>
                        <a:spcAft>
                          <a:spcPct val="0"/>
                        </a:spcAft>
                        <a:buClrTx/>
                        <a:buSzTx/>
                        <a:buFontTx/>
                        <a:buNone/>
                        <a:defRPr/>
                      </a:pPr>
                      <a:endParaRPr lang="en-GB" sz="700" b="0" i="1" u="none" strike="noStrike">
                        <a:solidFill>
                          <a:srgbClr val="000000"/>
                        </a:solidFill>
                        <a:effectLst/>
                        <a:latin typeface="+mn-lt"/>
                      </a:endParaRPr>
                    </a:p>
                  </a:txBody>
                  <a:tcPr marL="8959" marR="107513"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ctr" defTabSz="1018824" rtl="0" eaLnBrk="1" fontAlgn="b" latinLnBrk="0" hangingPunct="1">
                        <a:lnSpc>
                          <a:spcPct val="100000"/>
                        </a:lnSpc>
                        <a:spcBef>
                          <a:spcPct val="0"/>
                        </a:spcBef>
                        <a:spcAft>
                          <a:spcPct val="0"/>
                        </a:spcAft>
                        <a:buClrTx/>
                        <a:buSzTx/>
                        <a:buFontTx/>
                        <a:buNone/>
                        <a:defRPr/>
                      </a:pPr>
                      <a:endParaRPr lang="en-GB" sz="700" b="0" i="1" u="none" strike="noStrike">
                        <a:solidFill>
                          <a:srgbClr val="000000"/>
                        </a:solidFill>
                        <a:effectLst/>
                        <a:latin typeface="+mn-lt"/>
                      </a:endParaRPr>
                    </a:p>
                  </a:txBody>
                  <a:tcPr marL="8959" marR="107513" marT="8959" marB="9144" anchor="b">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0"/>
                  </a:ext>
                </a:extLst>
              </a:tr>
              <a:tr h="256032">
                <a:tc>
                  <a:txBody>
                    <a:bodyPr/>
                    <a:lstStyle/>
                    <a:p>
                      <a:pPr algn="l" fontAlgn="ctr"/>
                      <a:r>
                        <a:rPr lang="en-US" sz="800" b="0" i="0" u="none" strike="noStrike">
                          <a:solidFill>
                            <a:schemeClr val="dk1"/>
                          </a:solidFill>
                          <a:effectLst/>
                          <a:latin typeface="+mn-lt"/>
                        </a:rPr>
                        <a:t>Asset Class</a:t>
                      </a:r>
                      <a:endParaRPr lang="en-GB" sz="800" b="0" i="0" u="none" strike="noStrike">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a:solidFill>
                            <a:srgbClr val="000000"/>
                          </a:solidFill>
                          <a:effectLst/>
                          <a:latin typeface="+mn-lt"/>
                        </a:rPr>
                        <a:t>QTR</a:t>
                      </a:r>
                    </a:p>
                  </a:txBody>
                  <a:tcPr marL="0" marR="0" marT="0" marB="0" anchor="ctr">
                    <a:solidFill>
                      <a:schemeClr val="bg1">
                        <a:lumMod val="85000"/>
                      </a:schemeClr>
                    </a:solidFill>
                  </a:tcPr>
                </a:tc>
                <a:tc>
                  <a:txBody>
                    <a:bodyPr/>
                    <a:lstStyle/>
                    <a:p>
                      <a:pPr algn="ctr" fontAlgn="ctr"/>
                      <a:r>
                        <a:rPr lang="en-GB" sz="800" b="0" i="0" u="none" strike="noStrike">
                          <a:solidFill>
                            <a:srgbClr val="000000"/>
                          </a:solidFill>
                          <a:effectLst/>
                          <a:latin typeface="+mn-lt"/>
                        </a:rPr>
                        <a:t>YTD</a:t>
                      </a:r>
                    </a:p>
                  </a:txBody>
                  <a:tcPr marL="0" marR="0" marT="0" marB="0" anchor="ctr">
                    <a:solidFill>
                      <a:schemeClr val="bg1">
                        <a:lumMod val="85000"/>
                      </a:schemeClr>
                    </a:solidFill>
                  </a:tcPr>
                </a:tc>
                <a:tc>
                  <a:txBody>
                    <a:bodyPr/>
                    <a:lstStyle/>
                    <a:p>
                      <a:pPr algn="ctr" fontAlgn="ctr"/>
                      <a:r>
                        <a:rPr lang="en-GB" sz="800" b="0" i="0" u="none" strike="noStrike">
                          <a:solidFill>
                            <a:schemeClr val="dk1"/>
                          </a:solidFill>
                          <a:effectLst/>
                          <a:latin typeface="+mn-lt"/>
                        </a:rPr>
                        <a:t>1 Year</a:t>
                      </a:r>
                      <a:endParaRPr lang="en-GB" sz="800" b="0" i="0" u="none" strike="noStrike">
                        <a:solidFill>
                          <a:srgbClr val="000000"/>
                        </a:solidFill>
                        <a:effectLst/>
                        <a:latin typeface="+mn-lt"/>
                      </a:endParaRP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a:effectLst/>
                          <a:latin typeface="+mn-lt"/>
                        </a:rPr>
                        <a:t>3 Years</a:t>
                      </a:r>
                      <a:endParaRPr lang="en-GB" sz="800" b="0" i="0" u="none" strike="noStrike">
                        <a:solidFill>
                          <a:srgbClr val="000000"/>
                        </a:solidFill>
                        <a:effectLst/>
                        <a:latin typeface="+mn-lt"/>
                      </a:endParaRP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a:effectLst/>
                          <a:latin typeface="+mn-lt"/>
                        </a:rPr>
                        <a:t>5 Years</a:t>
                      </a:r>
                      <a:endParaRPr lang="en-GB" sz="800" b="0" i="0" u="none" strike="noStrike">
                        <a:solidFill>
                          <a:srgbClr val="000000"/>
                        </a:solidFill>
                        <a:effectLst/>
                        <a:latin typeface="+mn-lt"/>
                      </a:endParaRP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a:effectLst/>
                          <a:latin typeface="+mn-lt"/>
                        </a:rPr>
                        <a:t>10 Years</a:t>
                      </a:r>
                      <a:endParaRPr lang="en-GB" sz="800" b="0" i="0" u="none" strike="noStrike">
                        <a:solidFill>
                          <a:srgbClr val="000000"/>
                        </a:solidFill>
                        <a:effectLst/>
                        <a:latin typeface="+mn-lt"/>
                      </a:endParaRP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b="0" i="0" u="none" strike="noStrike">
                          <a:solidFill>
                            <a:srgbClr val="000000"/>
                          </a:solidFill>
                          <a:effectLst/>
                          <a:latin typeface="+mn-lt"/>
                        </a:rPr>
                        <a:t>15 Years</a:t>
                      </a: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b="0" i="0" u="none" strike="noStrike">
                          <a:solidFill>
                            <a:srgbClr val="000000"/>
                          </a:solidFill>
                          <a:effectLst/>
                          <a:latin typeface="+mn-lt"/>
                        </a:rPr>
                        <a:t>20 Years</a:t>
                      </a:r>
                    </a:p>
                  </a:txBody>
                  <a:tcPr marL="0" marR="0" marT="0" marB="0" anchor="ctr">
                    <a:lnT w="12700"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339002">
                <a:tc>
                  <a:txBody>
                    <a:bodyPr/>
                    <a:lstStyle/>
                    <a:p>
                      <a:pPr algn="l" fontAlgn="b"/>
                      <a:r>
                        <a:rPr lang="en-US" sz="900" b="0" i="0" u="none" strike="noStrike" kern="1200">
                          <a:solidFill>
                            <a:srgbClr val="000000"/>
                          </a:solidFill>
                          <a:effectLst/>
                          <a:latin typeface="+mn-lt"/>
                          <a:ea typeface="+mn-ea"/>
                          <a:cs typeface="+mn-cs"/>
                        </a:rPr>
                        <a:t>Bloomberg Global Aggregate Bond Index (hedged to CAD)</a:t>
                      </a:r>
                    </a:p>
                  </a:txBody>
                  <a:tcPr marL="46800" marR="182880" marT="7168" marB="0" anchor="ctr">
                    <a:noFill/>
                  </a:tcPr>
                </a:tc>
                <a:tc>
                  <a:txBody>
                    <a:bodyPr/>
                    <a:lstStyle/>
                    <a:p>
                      <a:pPr algn="ctr" fontAlgn="b"/>
                      <a:r>
                        <a:rPr lang="en-GB" sz="900" b="0" i="0" u="none" strike="noStrike">
                          <a:solidFill>
                            <a:schemeClr val="tx1"/>
                          </a:solidFill>
                          <a:effectLst/>
                          <a:latin typeface="+mn-lt"/>
                        </a:rPr>
                        <a:t>1.13</a:t>
                      </a:r>
                    </a:p>
                  </a:txBody>
                  <a:tcPr marL="0" marR="0" marT="0" marB="0" anchor="ctr">
                    <a:noFill/>
                  </a:tcPr>
                </a:tc>
                <a:tc>
                  <a:txBody>
                    <a:bodyPr/>
                    <a:lstStyle/>
                    <a:p>
                      <a:pPr algn="ctr" fontAlgn="b"/>
                      <a:r>
                        <a:rPr lang="en-GB" sz="900" b="0" i="0" u="none" strike="noStrike">
                          <a:solidFill>
                            <a:schemeClr val="tx1"/>
                          </a:solidFill>
                          <a:effectLst/>
                          <a:latin typeface="+mn-lt"/>
                        </a:rPr>
                        <a:t>1.94</a:t>
                      </a:r>
                    </a:p>
                  </a:txBody>
                  <a:tcPr marL="0" marR="0" marT="0" marB="0" anchor="ctr">
                    <a:noFill/>
                  </a:tcPr>
                </a:tc>
                <a:tc>
                  <a:txBody>
                    <a:bodyPr/>
                    <a:lstStyle/>
                    <a:p>
                      <a:pPr algn="ctr" fontAlgn="b"/>
                      <a:r>
                        <a:rPr lang="en-GB" sz="900" b="0" i="0" u="none" strike="noStrike">
                          <a:solidFill>
                            <a:schemeClr val="tx1"/>
                          </a:solidFill>
                          <a:effectLst/>
                          <a:latin typeface="+mn-lt"/>
                        </a:rPr>
                        <a:t>4.61</a:t>
                      </a:r>
                    </a:p>
                  </a:txBody>
                  <a:tcPr marL="0" marR="0" marT="0" marB="0" anchor="ctr">
                    <a:noFill/>
                  </a:tcPr>
                </a:tc>
                <a:tc>
                  <a:txBody>
                    <a:bodyPr/>
                    <a:lstStyle/>
                    <a:p>
                      <a:pPr algn="ctr" fontAlgn="b"/>
                      <a:r>
                        <a:rPr lang="en-GB" sz="900" b="0" i="0" u="none" strike="noStrike">
                          <a:solidFill>
                            <a:schemeClr val="tx1"/>
                          </a:solidFill>
                          <a:effectLst/>
                          <a:latin typeface="+mn-lt"/>
                        </a:rPr>
                        <a:t>2.61</a:t>
                      </a:r>
                    </a:p>
                  </a:txBody>
                  <a:tcPr marL="0" marR="0" marT="0" marB="0" anchor="ctr">
                    <a:noFill/>
                  </a:tcPr>
                </a:tc>
                <a:tc>
                  <a:txBody>
                    <a:bodyPr/>
                    <a:lstStyle/>
                    <a:p>
                      <a:pPr algn="ctr" fontAlgn="b"/>
                      <a:r>
                        <a:rPr lang="en-GB" sz="900" b="0" i="0" u="none" strike="noStrike" kern="1200">
                          <a:solidFill>
                            <a:srgbClr val="C00000"/>
                          </a:solidFill>
                          <a:effectLst/>
                          <a:latin typeface="+mn-lt"/>
                          <a:ea typeface="+mn-ea"/>
                          <a:cs typeface="+mn-cs"/>
                        </a:rPr>
                        <a:t>-0.34</a:t>
                      </a:r>
                    </a:p>
                  </a:txBody>
                  <a:tcPr marL="0" marR="0" marT="0" marB="0" anchor="ctr">
                    <a:noFill/>
                  </a:tcPr>
                </a:tc>
                <a:tc>
                  <a:txBody>
                    <a:bodyPr/>
                    <a:lstStyle/>
                    <a:p>
                      <a:pPr algn="ctr" fontAlgn="b"/>
                      <a:r>
                        <a:rPr lang="en-GB" sz="900" b="0" i="0" u="none" strike="noStrike">
                          <a:solidFill>
                            <a:schemeClr val="tx1"/>
                          </a:solidFill>
                          <a:effectLst/>
                          <a:latin typeface="+mn-lt"/>
                        </a:rPr>
                        <a:t>1.81</a:t>
                      </a:r>
                    </a:p>
                  </a:txBody>
                  <a:tcPr marL="0" marR="0" marT="0" marB="0" anchor="ctr">
                    <a:noFill/>
                  </a:tcPr>
                </a:tc>
                <a:tc>
                  <a:txBody>
                    <a:bodyPr/>
                    <a:lstStyle/>
                    <a:p>
                      <a:pPr algn="ctr" fontAlgn="b"/>
                      <a:r>
                        <a:rPr lang="en-GB" sz="900" b="0" i="0" u="none" strike="noStrike">
                          <a:solidFill>
                            <a:schemeClr val="tx1"/>
                          </a:solidFill>
                          <a:effectLst/>
                          <a:latin typeface="+mn-lt"/>
                        </a:rPr>
                        <a:t>2.72</a:t>
                      </a:r>
                    </a:p>
                  </a:txBody>
                  <a:tcPr marL="0" marR="0" marT="0" marB="0" anchor="ctr">
                    <a:noFill/>
                  </a:tcPr>
                </a:tc>
                <a:tc>
                  <a:txBody>
                    <a:bodyPr/>
                    <a:lstStyle/>
                    <a:p>
                      <a:pPr algn="ctr" fontAlgn="b"/>
                      <a:r>
                        <a:rPr lang="en-GB" sz="900" b="0" i="0" u="none" strike="noStrike">
                          <a:solidFill>
                            <a:schemeClr val="tx1"/>
                          </a:solidFill>
                          <a:effectLst/>
                          <a:latin typeface="+mn-lt"/>
                        </a:rPr>
                        <a:t>3.14</a:t>
                      </a:r>
                    </a:p>
                  </a:txBody>
                  <a:tcPr marL="0" marR="0" marT="0" marB="0" anchor="ctr">
                    <a:noFill/>
                  </a:tcPr>
                </a:tc>
                <a:extLst>
                  <a:ext uri="{0D108BD9-81ED-4DB2-BD59-A6C34878D82A}">
                    <a16:rowId xmlns:a16="http://schemas.microsoft.com/office/drawing/2014/main" val="10003"/>
                  </a:ext>
                </a:extLst>
              </a:tr>
              <a:tr h="339002">
                <a:tc>
                  <a:txBody>
                    <a:bodyPr/>
                    <a:lstStyle/>
                    <a:p>
                      <a:pPr algn="l" fontAlgn="b"/>
                      <a:r>
                        <a:rPr lang="en-US" sz="900" b="0" i="0" u="none" strike="noStrike" kern="1200">
                          <a:solidFill>
                            <a:srgbClr val="000000"/>
                          </a:solidFill>
                          <a:effectLst/>
                          <a:latin typeface="+mn-lt"/>
                          <a:ea typeface="+mn-ea"/>
                          <a:cs typeface="+mn-cs"/>
                        </a:rPr>
                        <a:t>FTSE World Government Bond Index 1-5 Years (hedged to CAD)</a:t>
                      </a:r>
                    </a:p>
                  </a:txBody>
                  <a:tcPr marL="46800" marR="182880" marT="7168" marB="0" anchor="ctr">
                    <a:noFill/>
                  </a:tcPr>
                </a:tc>
                <a:tc>
                  <a:txBody>
                    <a:bodyPr/>
                    <a:lstStyle/>
                    <a:p>
                      <a:pPr algn="ctr" fontAlgn="b"/>
                      <a:r>
                        <a:rPr lang="en-GB" sz="900" b="0" i="0" u="none" strike="noStrike">
                          <a:solidFill>
                            <a:schemeClr val="tx1"/>
                          </a:solidFill>
                          <a:effectLst/>
                          <a:latin typeface="+mn-lt"/>
                        </a:rPr>
                        <a:t>1.03</a:t>
                      </a:r>
                    </a:p>
                  </a:txBody>
                  <a:tcPr marL="0" marR="0" marT="0" marB="0" anchor="ctr">
                    <a:noFill/>
                  </a:tcPr>
                </a:tc>
                <a:tc>
                  <a:txBody>
                    <a:bodyPr/>
                    <a:lstStyle/>
                    <a:p>
                      <a:pPr algn="ctr" fontAlgn="b"/>
                      <a:r>
                        <a:rPr lang="en-GB" sz="900" b="0" i="0" u="none" strike="noStrike">
                          <a:solidFill>
                            <a:schemeClr val="tx1"/>
                          </a:solidFill>
                          <a:effectLst/>
                          <a:latin typeface="+mn-lt"/>
                        </a:rPr>
                        <a:t>2.09</a:t>
                      </a:r>
                    </a:p>
                  </a:txBody>
                  <a:tcPr marL="0" marR="0" marT="0" marB="0" anchor="ctr">
                    <a:noFill/>
                  </a:tcPr>
                </a:tc>
                <a:tc>
                  <a:txBody>
                    <a:bodyPr/>
                    <a:lstStyle/>
                    <a:p>
                      <a:pPr algn="ctr" fontAlgn="b"/>
                      <a:r>
                        <a:rPr lang="en-GB" sz="900" b="0" i="0" u="none" strike="noStrike">
                          <a:solidFill>
                            <a:schemeClr val="tx1"/>
                          </a:solidFill>
                          <a:effectLst/>
                          <a:latin typeface="+mn-lt"/>
                        </a:rPr>
                        <a:t>4.70</a:t>
                      </a:r>
                    </a:p>
                  </a:txBody>
                  <a:tcPr marL="0" marR="0" marT="0" marB="0" anchor="ctr">
                    <a:noFill/>
                  </a:tcPr>
                </a:tc>
                <a:tc>
                  <a:txBody>
                    <a:bodyPr/>
                    <a:lstStyle/>
                    <a:p>
                      <a:pPr algn="ctr" fontAlgn="b"/>
                      <a:r>
                        <a:rPr lang="en-GB" sz="900" b="0" i="0" u="none" strike="noStrike">
                          <a:solidFill>
                            <a:schemeClr val="tx1"/>
                          </a:solidFill>
                          <a:effectLst/>
                          <a:latin typeface="+mn-lt"/>
                        </a:rPr>
                        <a:t>2.90</a:t>
                      </a:r>
                    </a:p>
                  </a:txBody>
                  <a:tcPr marL="0" marR="0" marT="0" marB="0" anchor="ctr">
                    <a:noFill/>
                  </a:tcPr>
                </a:tc>
                <a:tc>
                  <a:txBody>
                    <a:bodyPr/>
                    <a:lstStyle/>
                    <a:p>
                      <a:pPr algn="ctr" fontAlgn="b"/>
                      <a:r>
                        <a:rPr lang="en-GB" sz="900" b="0" i="0" u="none" strike="noStrike">
                          <a:solidFill>
                            <a:schemeClr val="tx1"/>
                          </a:solidFill>
                          <a:effectLst/>
                          <a:latin typeface="+mn-lt"/>
                        </a:rPr>
                        <a:t>0.95</a:t>
                      </a:r>
                    </a:p>
                  </a:txBody>
                  <a:tcPr marL="0" marR="0" marT="0" marB="0" anchor="ctr">
                    <a:noFill/>
                  </a:tcPr>
                </a:tc>
                <a:tc>
                  <a:txBody>
                    <a:bodyPr/>
                    <a:lstStyle/>
                    <a:p>
                      <a:pPr algn="ctr" fontAlgn="b"/>
                      <a:r>
                        <a:rPr lang="en-GB" sz="900" b="0" i="0" u="none" strike="noStrike">
                          <a:solidFill>
                            <a:schemeClr val="tx1"/>
                          </a:solidFill>
                          <a:effectLst/>
                          <a:latin typeface="+mn-lt"/>
                        </a:rPr>
                        <a:t>1.47</a:t>
                      </a:r>
                    </a:p>
                  </a:txBody>
                  <a:tcPr marL="0" marR="0" marT="0" marB="0" anchor="ctr">
                    <a:noFill/>
                  </a:tcPr>
                </a:tc>
                <a:tc>
                  <a:txBody>
                    <a:bodyPr/>
                    <a:lstStyle/>
                    <a:p>
                      <a:pPr algn="ctr" fontAlgn="b"/>
                      <a:r>
                        <a:rPr lang="en-GB" sz="900" b="0" i="0" u="none" strike="noStrike">
                          <a:solidFill>
                            <a:schemeClr val="tx1"/>
                          </a:solidFill>
                          <a:effectLst/>
                          <a:latin typeface="+mn-lt"/>
                        </a:rPr>
                        <a:t>1.76</a:t>
                      </a:r>
                    </a:p>
                  </a:txBody>
                  <a:tcPr marL="0" marR="0" marT="0" marB="0" anchor="ctr">
                    <a:noFill/>
                  </a:tcPr>
                </a:tc>
                <a:tc>
                  <a:txBody>
                    <a:bodyPr/>
                    <a:lstStyle/>
                    <a:p>
                      <a:pPr algn="ctr" fontAlgn="b"/>
                      <a:r>
                        <a:rPr lang="en-GB" sz="900" b="0" i="0" u="none" strike="noStrike">
                          <a:solidFill>
                            <a:schemeClr val="tx1"/>
                          </a:solidFill>
                          <a:effectLst/>
                          <a:latin typeface="+mn-lt"/>
                        </a:rPr>
                        <a:t>2.30</a:t>
                      </a:r>
                    </a:p>
                  </a:txBody>
                  <a:tcPr marL="0" marR="0" marT="0" marB="0" anchor="ctr">
                    <a:noFill/>
                  </a:tcPr>
                </a:tc>
                <a:extLst>
                  <a:ext uri="{0D108BD9-81ED-4DB2-BD59-A6C34878D82A}">
                    <a16:rowId xmlns:a16="http://schemas.microsoft.com/office/drawing/2014/main" val="10004"/>
                  </a:ext>
                </a:extLst>
              </a:tr>
              <a:tr h="339002">
                <a:tc>
                  <a:txBody>
                    <a:bodyPr/>
                    <a:lstStyle/>
                    <a:p>
                      <a:pPr algn="l" fontAlgn="b"/>
                      <a:r>
                        <a:rPr lang="en-US" sz="900" b="0" i="0" u="none" strike="noStrike" kern="1200">
                          <a:solidFill>
                            <a:srgbClr val="000000"/>
                          </a:solidFill>
                          <a:effectLst/>
                          <a:latin typeface="+mn-lt"/>
                          <a:ea typeface="+mn-ea"/>
                          <a:cs typeface="+mn-cs"/>
                        </a:rPr>
                        <a:t>FTSE Canada 30 Day T-Bill</a:t>
                      </a:r>
                    </a:p>
                  </a:txBody>
                  <a:tcPr marL="46800" marR="182880" marT="7168" marB="0" anchor="ctr">
                    <a:noFill/>
                  </a:tcPr>
                </a:tc>
                <a:tc>
                  <a:txBody>
                    <a:bodyPr/>
                    <a:lstStyle/>
                    <a:p>
                      <a:pPr algn="ctr" fontAlgn="b"/>
                      <a:r>
                        <a:rPr lang="en-GB" sz="900" b="0" i="0" u="none" strike="noStrike">
                          <a:solidFill>
                            <a:schemeClr val="tx1"/>
                          </a:solidFill>
                          <a:effectLst/>
                          <a:latin typeface="+mn-lt"/>
                        </a:rPr>
                        <a:t>0.67</a:t>
                      </a:r>
                    </a:p>
                  </a:txBody>
                  <a:tcPr marL="0" marR="0" marT="0" marB="0" anchor="ctr">
                    <a:noFill/>
                  </a:tcPr>
                </a:tc>
                <a:tc>
                  <a:txBody>
                    <a:bodyPr/>
                    <a:lstStyle/>
                    <a:p>
                      <a:pPr algn="ctr" fontAlgn="b"/>
                      <a:r>
                        <a:rPr lang="en-GB" sz="900" b="0" i="0" u="none" strike="noStrike">
                          <a:solidFill>
                            <a:schemeClr val="tx1"/>
                          </a:solidFill>
                          <a:effectLst/>
                          <a:latin typeface="+mn-lt"/>
                        </a:rPr>
                        <a:t>1.43</a:t>
                      </a:r>
                    </a:p>
                  </a:txBody>
                  <a:tcPr marL="0" marR="0" marT="0" marB="0" anchor="ctr">
                    <a:noFill/>
                  </a:tcPr>
                </a:tc>
                <a:tc>
                  <a:txBody>
                    <a:bodyPr/>
                    <a:lstStyle/>
                    <a:p>
                      <a:pPr algn="ctr" fontAlgn="b"/>
                      <a:r>
                        <a:rPr lang="en-GB" sz="900" b="0" i="0" u="none" strike="noStrike">
                          <a:solidFill>
                            <a:schemeClr val="tx1"/>
                          </a:solidFill>
                          <a:effectLst/>
                          <a:latin typeface="+mn-lt"/>
                        </a:rPr>
                        <a:t>3.62</a:t>
                      </a:r>
                    </a:p>
                  </a:txBody>
                  <a:tcPr marL="0" marR="0" marT="0" marB="0" anchor="ctr">
                    <a:noFill/>
                  </a:tcPr>
                </a:tc>
                <a:tc>
                  <a:txBody>
                    <a:bodyPr/>
                    <a:lstStyle/>
                    <a:p>
                      <a:pPr algn="ctr" fontAlgn="b"/>
                      <a:r>
                        <a:rPr lang="en-GB" sz="900" b="0" i="0" u="none" strike="noStrike">
                          <a:solidFill>
                            <a:schemeClr val="tx1"/>
                          </a:solidFill>
                          <a:effectLst/>
                          <a:latin typeface="+mn-lt"/>
                        </a:rPr>
                        <a:t>4.12</a:t>
                      </a:r>
                    </a:p>
                  </a:txBody>
                  <a:tcPr marL="0" marR="0" marT="0" marB="0" anchor="ctr">
                    <a:noFill/>
                  </a:tcPr>
                </a:tc>
                <a:tc>
                  <a:txBody>
                    <a:bodyPr/>
                    <a:lstStyle/>
                    <a:p>
                      <a:pPr algn="ctr" fontAlgn="b"/>
                      <a:r>
                        <a:rPr lang="en-GB" sz="900" b="0" i="0" u="none" strike="noStrike">
                          <a:solidFill>
                            <a:schemeClr val="tx1"/>
                          </a:solidFill>
                          <a:effectLst/>
                          <a:latin typeface="+mn-lt"/>
                        </a:rPr>
                        <a:t>2.54</a:t>
                      </a:r>
                    </a:p>
                  </a:txBody>
                  <a:tcPr marL="0" marR="0" marT="0" marB="0" anchor="ctr">
                    <a:noFill/>
                  </a:tcPr>
                </a:tc>
                <a:tc>
                  <a:txBody>
                    <a:bodyPr/>
                    <a:lstStyle/>
                    <a:p>
                      <a:pPr algn="ctr" fontAlgn="b"/>
                      <a:r>
                        <a:rPr lang="en-GB" sz="900" b="0" i="0" u="none" strike="noStrike">
                          <a:solidFill>
                            <a:schemeClr val="tx1"/>
                          </a:solidFill>
                          <a:effectLst/>
                          <a:latin typeface="+mn-lt"/>
                        </a:rPr>
                        <a:t>1.75</a:t>
                      </a:r>
                    </a:p>
                  </a:txBody>
                  <a:tcPr marL="0" marR="0" marT="0" marB="0" anchor="ctr">
                    <a:noFill/>
                  </a:tcPr>
                </a:tc>
                <a:tc>
                  <a:txBody>
                    <a:bodyPr/>
                    <a:lstStyle/>
                    <a:p>
                      <a:pPr algn="ctr" fontAlgn="b"/>
                      <a:r>
                        <a:rPr lang="en-GB" sz="900" b="0" i="0" u="none" strike="noStrike">
                          <a:solidFill>
                            <a:schemeClr val="tx1"/>
                          </a:solidFill>
                          <a:effectLst/>
                          <a:latin typeface="+mn-lt"/>
                        </a:rPr>
                        <a:t>1.45</a:t>
                      </a:r>
                    </a:p>
                  </a:txBody>
                  <a:tcPr marL="0" marR="0" marT="0" marB="0" anchor="ctr">
                    <a:noFill/>
                  </a:tcPr>
                </a:tc>
                <a:tc>
                  <a:txBody>
                    <a:bodyPr/>
                    <a:lstStyle/>
                    <a:p>
                      <a:pPr algn="ctr" fontAlgn="b"/>
                      <a:r>
                        <a:rPr lang="en-GB" sz="900" b="0" i="0" u="none" strike="noStrike">
                          <a:solidFill>
                            <a:schemeClr val="tx1"/>
                          </a:solidFill>
                          <a:effectLst/>
                          <a:latin typeface="+mn-lt"/>
                        </a:rPr>
                        <a:t>1.72</a:t>
                      </a:r>
                    </a:p>
                  </a:txBody>
                  <a:tcPr marL="0" marR="0" marT="0" marB="0" anchor="ctr">
                    <a:noFill/>
                  </a:tcPr>
                </a:tc>
                <a:extLst>
                  <a:ext uri="{0D108BD9-81ED-4DB2-BD59-A6C34878D82A}">
                    <a16:rowId xmlns:a16="http://schemas.microsoft.com/office/drawing/2014/main" val="4272147078"/>
                  </a:ext>
                </a:extLst>
              </a:tr>
              <a:tr h="339002">
                <a:tc>
                  <a:txBody>
                    <a:bodyPr/>
                    <a:lstStyle/>
                    <a:p>
                      <a:pPr algn="l" fontAlgn="b"/>
                      <a:r>
                        <a:rPr lang="en-US" sz="900" b="0" i="0" u="none" strike="noStrike" kern="1200">
                          <a:solidFill>
                            <a:srgbClr val="000000"/>
                          </a:solidFill>
                          <a:effectLst/>
                          <a:latin typeface="+mn-lt"/>
                          <a:ea typeface="+mn-ea"/>
                          <a:cs typeface="+mn-cs"/>
                        </a:rPr>
                        <a:t>FTSE Canada Short-Term Bond Index</a:t>
                      </a:r>
                    </a:p>
                  </a:txBody>
                  <a:tcPr marL="46800" marR="182880" marT="7168" marB="0" anchor="ctr">
                    <a:noFill/>
                  </a:tcPr>
                </a:tc>
                <a:tc>
                  <a:txBody>
                    <a:bodyPr/>
                    <a:lstStyle/>
                    <a:p>
                      <a:pPr algn="ctr" fontAlgn="b"/>
                      <a:r>
                        <a:rPr lang="en-GB" sz="900" b="0" i="0" u="none" strike="noStrike">
                          <a:solidFill>
                            <a:schemeClr val="tx1"/>
                          </a:solidFill>
                          <a:effectLst/>
                          <a:latin typeface="+mn-lt"/>
                        </a:rPr>
                        <a:t>0.49</a:t>
                      </a:r>
                    </a:p>
                  </a:txBody>
                  <a:tcPr marL="0" marR="0" marT="0" marB="0" anchor="ctr">
                    <a:noFill/>
                  </a:tcPr>
                </a:tc>
                <a:tc>
                  <a:txBody>
                    <a:bodyPr/>
                    <a:lstStyle/>
                    <a:p>
                      <a:pPr algn="ctr" fontAlgn="b"/>
                      <a:r>
                        <a:rPr lang="en-GB" sz="900" b="0" i="0" u="none" strike="noStrike">
                          <a:solidFill>
                            <a:schemeClr val="tx1"/>
                          </a:solidFill>
                          <a:effectLst/>
                          <a:latin typeface="+mn-lt"/>
                        </a:rPr>
                        <a:t>2.19</a:t>
                      </a:r>
                    </a:p>
                  </a:txBody>
                  <a:tcPr marL="0" marR="0" marT="0" marB="0" anchor="ctr">
                    <a:noFill/>
                  </a:tcPr>
                </a:tc>
                <a:tc>
                  <a:txBody>
                    <a:bodyPr/>
                    <a:lstStyle/>
                    <a:p>
                      <a:pPr algn="ctr" fontAlgn="b"/>
                      <a:r>
                        <a:rPr lang="en-GB" sz="900" b="0" i="0" u="none" strike="noStrike">
                          <a:solidFill>
                            <a:schemeClr val="tx1"/>
                          </a:solidFill>
                          <a:effectLst/>
                          <a:latin typeface="+mn-lt"/>
                        </a:rPr>
                        <a:t>6.34</a:t>
                      </a:r>
                    </a:p>
                  </a:txBody>
                  <a:tcPr marL="0" marR="0" marT="0" marB="0" anchor="ctr">
                    <a:noFill/>
                  </a:tcPr>
                </a:tc>
                <a:tc>
                  <a:txBody>
                    <a:bodyPr/>
                    <a:lstStyle/>
                    <a:p>
                      <a:pPr algn="ctr" fontAlgn="b"/>
                      <a:r>
                        <a:rPr lang="en-GB" sz="900" b="0" i="0" u="none" strike="noStrike">
                          <a:solidFill>
                            <a:schemeClr val="tx1"/>
                          </a:solidFill>
                          <a:effectLst/>
                          <a:latin typeface="+mn-lt"/>
                        </a:rPr>
                        <a:t>4.42</a:t>
                      </a:r>
                    </a:p>
                  </a:txBody>
                  <a:tcPr marL="0" marR="0" marT="0" marB="0" anchor="ctr">
                    <a:noFill/>
                  </a:tcPr>
                </a:tc>
                <a:tc>
                  <a:txBody>
                    <a:bodyPr/>
                    <a:lstStyle/>
                    <a:p>
                      <a:pPr algn="ctr" fontAlgn="b"/>
                      <a:r>
                        <a:rPr lang="en-GB" sz="900" b="0" i="0" u="none" strike="noStrike">
                          <a:solidFill>
                            <a:schemeClr val="tx1"/>
                          </a:solidFill>
                          <a:effectLst/>
                          <a:latin typeface="+mn-lt"/>
                        </a:rPr>
                        <a:t>1.76</a:t>
                      </a:r>
                    </a:p>
                  </a:txBody>
                  <a:tcPr marL="0" marR="0" marT="0" marB="0" anchor="ctr">
                    <a:noFill/>
                  </a:tcPr>
                </a:tc>
                <a:tc>
                  <a:txBody>
                    <a:bodyPr/>
                    <a:lstStyle/>
                    <a:p>
                      <a:pPr algn="ctr" fontAlgn="b"/>
                      <a:r>
                        <a:rPr lang="en-GB" sz="900" b="0" i="0" u="none" strike="noStrike">
                          <a:solidFill>
                            <a:schemeClr val="tx1"/>
                          </a:solidFill>
                          <a:effectLst/>
                          <a:latin typeface="+mn-lt"/>
                        </a:rPr>
                        <a:t>1.94</a:t>
                      </a:r>
                    </a:p>
                  </a:txBody>
                  <a:tcPr marL="0" marR="0" marT="0" marB="0" anchor="ctr">
                    <a:noFill/>
                  </a:tcPr>
                </a:tc>
                <a:tc>
                  <a:txBody>
                    <a:bodyPr/>
                    <a:lstStyle/>
                    <a:p>
                      <a:pPr algn="ctr" fontAlgn="b"/>
                      <a:r>
                        <a:rPr lang="en-GB" sz="900" b="0" i="0" u="none" strike="noStrike">
                          <a:solidFill>
                            <a:schemeClr val="tx1"/>
                          </a:solidFill>
                          <a:effectLst/>
                          <a:latin typeface="+mn-lt"/>
                        </a:rPr>
                        <a:t>2.29</a:t>
                      </a:r>
                    </a:p>
                  </a:txBody>
                  <a:tcPr marL="0" marR="0" marT="0" marB="0" anchor="ctr">
                    <a:noFill/>
                  </a:tcPr>
                </a:tc>
                <a:tc>
                  <a:txBody>
                    <a:bodyPr/>
                    <a:lstStyle/>
                    <a:p>
                      <a:pPr algn="ctr" fontAlgn="b"/>
                      <a:r>
                        <a:rPr lang="en-GB" sz="900" b="0" i="0" u="none" strike="noStrike">
                          <a:solidFill>
                            <a:schemeClr val="tx1"/>
                          </a:solidFill>
                          <a:effectLst/>
                          <a:latin typeface="+mn-lt"/>
                        </a:rPr>
                        <a:t>2.85</a:t>
                      </a:r>
                    </a:p>
                  </a:txBody>
                  <a:tcPr marL="0" marR="0" marT="0" marB="0" anchor="ctr">
                    <a:noFill/>
                  </a:tcPr>
                </a:tc>
                <a:extLst>
                  <a:ext uri="{0D108BD9-81ED-4DB2-BD59-A6C34878D82A}">
                    <a16:rowId xmlns:a16="http://schemas.microsoft.com/office/drawing/2014/main" val="78724785"/>
                  </a:ext>
                </a:extLst>
              </a:tr>
              <a:tr h="339002">
                <a:tc>
                  <a:txBody>
                    <a:bodyPr/>
                    <a:lstStyle/>
                    <a:p>
                      <a:pPr algn="l" fontAlgn="b"/>
                      <a:r>
                        <a:rPr lang="en-US" sz="900" b="0" i="0" u="none" strike="noStrike" kern="1200">
                          <a:solidFill>
                            <a:srgbClr val="000000"/>
                          </a:solidFill>
                          <a:effectLst/>
                          <a:latin typeface="+mn-lt"/>
                          <a:ea typeface="+mn-ea"/>
                          <a:cs typeface="+mn-cs"/>
                        </a:rPr>
                        <a:t>FTSE Canada Universe Bond Index</a:t>
                      </a:r>
                    </a:p>
                  </a:txBody>
                  <a:tcPr marL="46800" marR="182880" marT="7168" marB="0" anchor="ctr">
                    <a:noFill/>
                  </a:tcPr>
                </a:tc>
                <a:tc>
                  <a:txBody>
                    <a:bodyPr/>
                    <a:lstStyle/>
                    <a:p>
                      <a:pPr algn="ctr" fontAlgn="b"/>
                      <a:r>
                        <a:rPr lang="en-GB" sz="900" b="0" i="0" u="none" strike="noStrike">
                          <a:solidFill>
                            <a:srgbClr val="C00000"/>
                          </a:solidFill>
                          <a:effectLst/>
                          <a:latin typeface="+mn-lt"/>
                        </a:rPr>
                        <a:t>-0.57</a:t>
                      </a:r>
                    </a:p>
                  </a:txBody>
                  <a:tcPr marL="0" marR="0" marT="0" marB="0" anchor="ctr">
                    <a:noFill/>
                  </a:tcPr>
                </a:tc>
                <a:tc>
                  <a:txBody>
                    <a:bodyPr/>
                    <a:lstStyle/>
                    <a:p>
                      <a:pPr algn="ctr" fontAlgn="b"/>
                      <a:r>
                        <a:rPr lang="en-GB" sz="900" b="0" i="0" u="none" strike="noStrike">
                          <a:solidFill>
                            <a:schemeClr val="tx1"/>
                          </a:solidFill>
                          <a:effectLst/>
                          <a:latin typeface="+mn-lt"/>
                        </a:rPr>
                        <a:t>1.44</a:t>
                      </a:r>
                    </a:p>
                  </a:txBody>
                  <a:tcPr marL="0" marR="0" marT="0" marB="0" anchor="ctr">
                    <a:noFill/>
                  </a:tcPr>
                </a:tc>
                <a:tc>
                  <a:txBody>
                    <a:bodyPr/>
                    <a:lstStyle/>
                    <a:p>
                      <a:pPr algn="ctr" fontAlgn="b"/>
                      <a:r>
                        <a:rPr lang="en-GB" sz="900" b="0" i="0" u="none" strike="noStrike">
                          <a:solidFill>
                            <a:schemeClr val="tx1"/>
                          </a:solidFill>
                          <a:effectLst/>
                          <a:latin typeface="+mn-lt"/>
                        </a:rPr>
                        <a:t>6.13</a:t>
                      </a:r>
                    </a:p>
                  </a:txBody>
                  <a:tcPr marL="0" marR="0" marT="0" marB="0" anchor="ctr">
                    <a:noFill/>
                  </a:tcPr>
                </a:tc>
                <a:tc>
                  <a:txBody>
                    <a:bodyPr/>
                    <a:lstStyle/>
                    <a:p>
                      <a:pPr algn="ctr" fontAlgn="b"/>
                      <a:r>
                        <a:rPr lang="en-GB" sz="900" b="0" i="0" u="none" strike="noStrike">
                          <a:solidFill>
                            <a:schemeClr val="tx1"/>
                          </a:solidFill>
                          <a:effectLst/>
                          <a:latin typeface="+mn-lt"/>
                        </a:rPr>
                        <a:t>4.31</a:t>
                      </a:r>
                    </a:p>
                  </a:txBody>
                  <a:tcPr marL="0" marR="0" marT="0" marB="0" anchor="ctr">
                    <a:noFill/>
                  </a:tcPr>
                </a:tc>
                <a:tc>
                  <a:txBody>
                    <a:bodyPr/>
                    <a:lstStyle/>
                    <a:p>
                      <a:pPr algn="ctr" fontAlgn="b"/>
                      <a:r>
                        <a:rPr lang="en-GB" sz="900" b="0" i="0" u="none" strike="noStrike" kern="1200">
                          <a:solidFill>
                            <a:srgbClr val="C00000"/>
                          </a:solidFill>
                          <a:effectLst/>
                          <a:latin typeface="+mn-lt"/>
                          <a:ea typeface="+mn-ea"/>
                          <a:cs typeface="+mn-cs"/>
                        </a:rPr>
                        <a:t>-0.38</a:t>
                      </a:r>
                    </a:p>
                  </a:txBody>
                  <a:tcPr marL="0" marR="0" marT="0" marB="0" anchor="ctr">
                    <a:noFill/>
                  </a:tcPr>
                </a:tc>
                <a:tc>
                  <a:txBody>
                    <a:bodyPr/>
                    <a:lstStyle/>
                    <a:p>
                      <a:pPr algn="ctr" fontAlgn="b"/>
                      <a:r>
                        <a:rPr lang="en-GB" sz="900" b="0" i="0" u="none" strike="noStrike">
                          <a:solidFill>
                            <a:schemeClr val="tx1"/>
                          </a:solidFill>
                          <a:effectLst/>
                          <a:latin typeface="+mn-lt"/>
                        </a:rPr>
                        <a:t>1.88</a:t>
                      </a:r>
                    </a:p>
                  </a:txBody>
                  <a:tcPr marL="0" marR="0" marT="0" marB="0" anchor="ctr">
                    <a:noFill/>
                  </a:tcPr>
                </a:tc>
                <a:tc>
                  <a:txBody>
                    <a:bodyPr/>
                    <a:lstStyle/>
                    <a:p>
                      <a:pPr algn="ctr" fontAlgn="b"/>
                      <a:r>
                        <a:rPr lang="en-GB" sz="900" b="0" i="0" u="none" strike="noStrike">
                          <a:solidFill>
                            <a:schemeClr val="tx1"/>
                          </a:solidFill>
                          <a:effectLst/>
                          <a:latin typeface="+mn-lt"/>
                        </a:rPr>
                        <a:t>2.94</a:t>
                      </a:r>
                    </a:p>
                  </a:txBody>
                  <a:tcPr marL="0" marR="0" marT="0" marB="0" anchor="ctr">
                    <a:noFill/>
                  </a:tcPr>
                </a:tc>
                <a:tc>
                  <a:txBody>
                    <a:bodyPr/>
                    <a:lstStyle/>
                    <a:p>
                      <a:pPr algn="ctr" fontAlgn="b"/>
                      <a:r>
                        <a:rPr lang="en-GB" sz="900" b="0" i="0" u="none" strike="noStrike">
                          <a:solidFill>
                            <a:schemeClr val="tx1"/>
                          </a:solidFill>
                          <a:effectLst/>
                          <a:latin typeface="+mn-lt"/>
                        </a:rPr>
                        <a:t>3.43</a:t>
                      </a:r>
                    </a:p>
                  </a:txBody>
                  <a:tcPr marL="0" marR="0" marT="0" marB="0" anchor="ctr">
                    <a:noFill/>
                  </a:tcPr>
                </a:tc>
                <a:extLst>
                  <a:ext uri="{0D108BD9-81ED-4DB2-BD59-A6C34878D82A}">
                    <a16:rowId xmlns:a16="http://schemas.microsoft.com/office/drawing/2014/main" val="549291973"/>
                  </a:ext>
                </a:extLst>
              </a:tr>
              <a:tr h="339002">
                <a:tc>
                  <a:txBody>
                    <a:bodyPr/>
                    <a:lstStyle/>
                    <a:p>
                      <a:pPr algn="l" fontAlgn="b"/>
                      <a:r>
                        <a:rPr lang="en-US" sz="900" b="0" i="0" u="none" strike="noStrike" kern="1200">
                          <a:solidFill>
                            <a:srgbClr val="000000"/>
                          </a:solidFill>
                          <a:effectLst/>
                          <a:latin typeface="+mn-lt"/>
                          <a:ea typeface="+mn-ea"/>
                          <a:cs typeface="+mn-cs"/>
                        </a:rPr>
                        <a:t>FTSE World Government Bond Index 1-5 Years (CAD)</a:t>
                      </a:r>
                    </a:p>
                  </a:txBody>
                  <a:tcPr marL="46800" marR="182880" marT="7168" marB="0" anchor="ctr">
                    <a:noFill/>
                  </a:tcPr>
                </a:tc>
                <a:tc>
                  <a:txBody>
                    <a:bodyPr/>
                    <a:lstStyle/>
                    <a:p>
                      <a:pPr algn="ctr" fontAlgn="b"/>
                      <a:r>
                        <a:rPr lang="en-GB" sz="900" b="0" i="0" u="none" strike="noStrike">
                          <a:solidFill>
                            <a:srgbClr val="C00000"/>
                          </a:solidFill>
                          <a:effectLst/>
                          <a:latin typeface="+mn-lt"/>
                        </a:rPr>
                        <a:t>-1.24</a:t>
                      </a:r>
                    </a:p>
                  </a:txBody>
                  <a:tcPr marL="0" marR="0" marT="0" marB="0" anchor="ctr">
                    <a:noFill/>
                  </a:tcPr>
                </a:tc>
                <a:tc>
                  <a:txBody>
                    <a:bodyPr/>
                    <a:lstStyle/>
                    <a:p>
                      <a:pPr algn="ctr" fontAlgn="b"/>
                      <a:r>
                        <a:rPr lang="en-GB" sz="900" b="0" i="0" u="none" strike="noStrike">
                          <a:solidFill>
                            <a:schemeClr val="tx1"/>
                          </a:solidFill>
                          <a:effectLst/>
                          <a:latin typeface="+mn-lt"/>
                        </a:rPr>
                        <a:t>1.55</a:t>
                      </a:r>
                    </a:p>
                  </a:txBody>
                  <a:tcPr marL="0" marR="0" marT="0" marB="0" anchor="ctr">
                    <a:noFill/>
                  </a:tcPr>
                </a:tc>
                <a:tc>
                  <a:txBody>
                    <a:bodyPr/>
                    <a:lstStyle/>
                    <a:p>
                      <a:pPr algn="ctr" fontAlgn="b"/>
                      <a:r>
                        <a:rPr lang="en-GB" sz="900" b="0" i="0" u="none" strike="noStrike">
                          <a:solidFill>
                            <a:schemeClr val="tx1"/>
                          </a:solidFill>
                          <a:effectLst/>
                          <a:latin typeface="+mn-lt"/>
                        </a:rPr>
                        <a:t>8.37</a:t>
                      </a:r>
                    </a:p>
                  </a:txBody>
                  <a:tcPr marL="0" marR="0" marT="0" marB="0" anchor="ctr">
                    <a:noFill/>
                  </a:tcPr>
                </a:tc>
                <a:tc>
                  <a:txBody>
                    <a:bodyPr/>
                    <a:lstStyle/>
                    <a:p>
                      <a:pPr algn="ctr" fontAlgn="b"/>
                      <a:r>
                        <a:rPr lang="en-GB" sz="900" b="0" i="0" u="none" strike="noStrike">
                          <a:solidFill>
                            <a:schemeClr val="tx1"/>
                          </a:solidFill>
                          <a:effectLst/>
                          <a:latin typeface="+mn-lt"/>
                        </a:rPr>
                        <a:t>5.50</a:t>
                      </a:r>
                    </a:p>
                  </a:txBody>
                  <a:tcPr marL="0" marR="0" marT="0" marB="0" anchor="ctr">
                    <a:noFill/>
                  </a:tcPr>
                </a:tc>
                <a:tc>
                  <a:txBody>
                    <a:bodyPr/>
                    <a:lstStyle/>
                    <a:p>
                      <a:pPr algn="ctr" fontAlgn="b"/>
                      <a:r>
                        <a:rPr lang="en-GB" sz="900" b="0" i="0" u="none" strike="noStrike">
                          <a:solidFill>
                            <a:schemeClr val="tx1"/>
                          </a:solidFill>
                          <a:effectLst/>
                          <a:latin typeface="+mn-lt"/>
                        </a:rPr>
                        <a:t>0.45</a:t>
                      </a:r>
                    </a:p>
                  </a:txBody>
                  <a:tcPr marL="0" marR="0" marT="0" marB="0" anchor="ctr">
                    <a:noFill/>
                  </a:tcPr>
                </a:tc>
                <a:tc>
                  <a:txBody>
                    <a:bodyPr/>
                    <a:lstStyle/>
                    <a:p>
                      <a:pPr algn="ctr" fontAlgn="b"/>
                      <a:r>
                        <a:rPr lang="en-GB" sz="900" b="0" i="0" u="none" strike="noStrike">
                          <a:solidFill>
                            <a:schemeClr val="tx1"/>
                          </a:solidFill>
                          <a:effectLst/>
                          <a:latin typeface="+mn-lt"/>
                        </a:rPr>
                        <a:t>1.95</a:t>
                      </a:r>
                    </a:p>
                  </a:txBody>
                  <a:tcPr marL="0" marR="0" marT="0" marB="0" anchor="ctr">
                    <a:noFill/>
                  </a:tcPr>
                </a:tc>
                <a:tc>
                  <a:txBody>
                    <a:bodyPr/>
                    <a:lstStyle/>
                    <a:p>
                      <a:pPr algn="ctr" fontAlgn="b"/>
                      <a:r>
                        <a:rPr lang="en-GB" sz="900" b="0" i="0" u="none" strike="noStrike">
                          <a:solidFill>
                            <a:schemeClr val="tx1"/>
                          </a:solidFill>
                          <a:effectLst/>
                          <a:latin typeface="+mn-lt"/>
                        </a:rPr>
                        <a:t>2.24</a:t>
                      </a:r>
                    </a:p>
                  </a:txBody>
                  <a:tcPr marL="0" marR="0" marT="0" marB="0" anchor="ctr">
                    <a:noFill/>
                  </a:tcPr>
                </a:tc>
                <a:tc>
                  <a:txBody>
                    <a:bodyPr/>
                    <a:lstStyle/>
                    <a:p>
                      <a:pPr algn="ctr" fontAlgn="b"/>
                      <a:r>
                        <a:rPr lang="en-GB" sz="900" b="0" i="0" u="none" strike="noStrike">
                          <a:solidFill>
                            <a:schemeClr val="tx1"/>
                          </a:solidFill>
                          <a:effectLst/>
                          <a:latin typeface="+mn-lt"/>
                        </a:rPr>
                        <a:t>2.18</a:t>
                      </a:r>
                    </a:p>
                  </a:txBody>
                  <a:tcPr marL="0" marR="0" marT="0" marB="0" anchor="ctr">
                    <a:noFill/>
                  </a:tcPr>
                </a:tc>
                <a:extLst>
                  <a:ext uri="{0D108BD9-81ED-4DB2-BD59-A6C34878D82A}">
                    <a16:rowId xmlns:a16="http://schemas.microsoft.com/office/drawing/2014/main" val="4284189487"/>
                  </a:ext>
                </a:extLst>
              </a:tr>
            </a:tbl>
          </a:graphicData>
        </a:graphic>
      </p:graphicFrame>
      <p:sp>
        <p:nvSpPr>
          <p:cNvPr id="33" name="TextBox 32">
            <a:extLst>
              <a:ext uri="{FF2B5EF4-FFF2-40B4-BE49-F238E27FC236}">
                <a16:creationId xmlns:a16="http://schemas.microsoft.com/office/drawing/2014/main" id="{BBC90D47-EDD2-9F9C-69D1-3832ECF32735}"/>
              </a:ext>
            </a:extLst>
          </p:cNvPr>
          <p:cNvSpPr txBox="1"/>
          <p:nvPr/>
        </p:nvSpPr>
        <p:spPr bwMode="auto">
          <a:xfrm>
            <a:off x="3117936" y="181033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l" defTabSz="914400" fontAlgn="base">
              <a:spcBef>
                <a:spcPct val="0"/>
              </a:spcBef>
              <a:spcAft>
                <a:spcPct val="0"/>
              </a:spcAft>
            </a:pPr>
            <a:r>
              <a:rPr lang="en-US" sz="1050" b="1">
                <a:latin typeface="+mn-lt"/>
                <a:cs typeface="Arial" pitchFamily="34" charset="0"/>
              </a:rPr>
              <a:t>Canadian Treasury Yield Curve (%)</a:t>
            </a:r>
          </a:p>
        </p:txBody>
      </p:sp>
      <p:sp>
        <p:nvSpPr>
          <p:cNvPr id="34" name="TextBox 33">
            <a:extLst>
              <a:ext uri="{FF2B5EF4-FFF2-40B4-BE49-F238E27FC236}">
                <a16:creationId xmlns:a16="http://schemas.microsoft.com/office/drawing/2014/main" id="{14B3D3C0-604C-9BC0-62D2-1B7EE27942C0}"/>
              </a:ext>
            </a:extLst>
          </p:cNvPr>
          <p:cNvSpPr txBox="1"/>
          <p:nvPr/>
        </p:nvSpPr>
        <p:spPr bwMode="auto">
          <a:xfrm>
            <a:off x="6588693" y="181033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l" defTabSz="914400" fontAlgn="base">
              <a:spcBef>
                <a:spcPct val="0"/>
              </a:spcBef>
              <a:spcAft>
                <a:spcPct val="0"/>
              </a:spcAft>
            </a:pPr>
            <a:r>
              <a:rPr lang="en-US" sz="1050" b="1">
                <a:latin typeface="+mn-lt"/>
                <a:cs typeface="Arial" pitchFamily="34" charset="0"/>
              </a:rPr>
              <a:t>Bond Yield Across Issuers (%)</a:t>
            </a:r>
          </a:p>
        </p:txBody>
      </p:sp>
      <p:sp>
        <p:nvSpPr>
          <p:cNvPr id="35" name="TextBox 34">
            <a:extLst>
              <a:ext uri="{FF2B5EF4-FFF2-40B4-BE49-F238E27FC236}">
                <a16:creationId xmlns:a16="http://schemas.microsoft.com/office/drawing/2014/main" id="{C8511761-CE32-8E00-14E5-E48E72673B7F}"/>
              </a:ext>
            </a:extLst>
          </p:cNvPr>
          <p:cNvSpPr txBox="1"/>
          <p:nvPr/>
        </p:nvSpPr>
        <p:spPr bwMode="auto">
          <a:xfrm>
            <a:off x="3127664" y="4004869"/>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l" defTabSz="914400" fontAlgn="base">
              <a:spcBef>
                <a:spcPct val="0"/>
              </a:spcBef>
              <a:spcAft>
                <a:spcPct val="0"/>
              </a:spcAft>
            </a:pPr>
            <a:r>
              <a:rPr lang="en-US" sz="1050" b="1">
                <a:latin typeface="+mn-lt"/>
                <a:cs typeface="Arial" pitchFamily="34" charset="0"/>
              </a:rPr>
              <a:t>Periodic Returns (%)</a:t>
            </a:r>
          </a:p>
        </p:txBody>
      </p:sp>
      <p:graphicFrame>
        <p:nvGraphicFramePr>
          <p:cNvPr id="14" name="Chart 13">
            <a:extLst>
              <a:ext uri="{FF2B5EF4-FFF2-40B4-BE49-F238E27FC236}">
                <a16:creationId xmlns:a16="http://schemas.microsoft.com/office/drawing/2014/main" id="{55756D37-1C3B-4B4E-A197-AA6632EBA4FD}"/>
              </a:ext>
            </a:extLst>
          </p:cNvPr>
          <p:cNvGraphicFramePr/>
          <p:nvPr>
            <p:extLst>
              <p:ext uri="{D42A27DB-BD31-4B8C-83A1-F6EECF244321}">
                <p14:modId xmlns:p14="http://schemas.microsoft.com/office/powerpoint/2010/main" val="2772199666"/>
              </p:ext>
            </p:extLst>
          </p:nvPr>
        </p:nvGraphicFramePr>
        <p:xfrm>
          <a:off x="6502654" y="2093976"/>
          <a:ext cx="3190197" cy="16487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a:extLst>
              <a:ext uri="{FF2B5EF4-FFF2-40B4-BE49-F238E27FC236}">
                <a16:creationId xmlns:a16="http://schemas.microsoft.com/office/drawing/2014/main" id="{68C7C8BB-40CF-7950-ECA3-2A37B5B1AA57}"/>
              </a:ext>
            </a:extLst>
          </p:cNvPr>
          <p:cNvGraphicFramePr/>
          <p:nvPr>
            <p:extLst>
              <p:ext uri="{D42A27DB-BD31-4B8C-83A1-F6EECF244321}">
                <p14:modId xmlns:p14="http://schemas.microsoft.com/office/powerpoint/2010/main" val="2966380456"/>
              </p:ext>
            </p:extLst>
          </p:nvPr>
        </p:nvGraphicFramePr>
        <p:xfrm>
          <a:off x="3154680" y="2039112"/>
          <a:ext cx="3029458" cy="18252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3308720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3D7A5733-BE8B-DC07-F4E1-E4D2389156C8}"/>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135175</a:t>
            </a:r>
          </a:p>
        </p:txBody>
      </p:sp>
      <p:sp>
        <p:nvSpPr>
          <p:cNvPr id="3" name="Title 2"/>
          <p:cNvSpPr>
            <a:spLocks noGrp="1"/>
          </p:cNvSpPr>
          <p:nvPr>
            <p:ph type="title"/>
          </p:nvPr>
        </p:nvSpPr>
        <p:spPr>
          <a:xfrm>
            <a:off x="529812" y="657968"/>
            <a:ext cx="9052560" cy="521864"/>
          </a:xfrm>
        </p:spPr>
        <p:txBody>
          <a:bodyPr/>
          <a:lstStyle/>
          <a:p>
            <a:r>
              <a:rPr lang="en-US"/>
              <a:t>Global Fixed Income</a:t>
            </a:r>
          </a:p>
        </p:txBody>
      </p:sp>
      <p:sp>
        <p:nvSpPr>
          <p:cNvPr id="4" name="Slide Number Placeholder 3"/>
          <p:cNvSpPr>
            <a:spLocks noGrp="1"/>
          </p:cNvSpPr>
          <p:nvPr>
            <p:ph type="sldNum" sz="quarter" idx="12"/>
          </p:nvPr>
        </p:nvSpPr>
        <p:spPr/>
        <p:txBody>
          <a:bodyPr/>
          <a:lstStyle/>
          <a:p>
            <a:pPr marL="0" marR="0" lvl="0" indent="0" algn="r" defTabSz="1018228" rtl="0" eaLnBrk="1" fontAlgn="auto" latinLnBrk="0" hangingPunct="1">
              <a:lnSpc>
                <a:spcPct val="100000"/>
              </a:lnSpc>
              <a:spcBef>
                <a:spcPct val="0"/>
              </a:spcBef>
              <a:spcAft>
                <a:spcPct val="0"/>
              </a:spcAft>
              <a:buClrTx/>
              <a:buSzTx/>
              <a:buFontTx/>
              <a:buNone/>
              <a:defRPr/>
            </a:pPr>
            <a:fld id="{66F6FF41-5833-4EBF-9145-362BCED2914A}" type="slidenum">
              <a:rPr kumimoji="0" lang="en-US" sz="1000" b="0" i="0" u="none" strike="noStrike" kern="1200" cap="none" spc="0" normalizeH="0" baseline="0" noProof="0" smtClean="0">
                <a:ln>
                  <a:noFill/>
                </a:ln>
                <a:solidFill>
                  <a:prstClr val="white">
                    <a:lumMod val="50000"/>
                  </a:prstClr>
                </a:solidFill>
                <a:effectLst/>
                <a:uLnTx/>
                <a:uFillTx/>
                <a:latin typeface="Arial"/>
                <a:ea typeface="+mn-ea"/>
                <a:cs typeface="+mn-cs"/>
              </a:rPr>
              <a:pPr marL="0" marR="0" lvl="0" indent="0" algn="r" defTabSz="1018228" rtl="0" eaLnBrk="1" fontAlgn="auto" latinLnBrk="0" hangingPunct="1">
                <a:lnSpc>
                  <a:spcPct val="100000"/>
                </a:lnSpc>
                <a:spcBef>
                  <a:spcPct val="0"/>
                </a:spcBef>
                <a:spcAft>
                  <a:spcPct val="0"/>
                </a:spcAft>
                <a:buClrTx/>
                <a:buSzTx/>
                <a:buFontTx/>
                <a:buNone/>
                <a:defRPr/>
              </a:pPr>
              <a:t>14</a:t>
            </a:fld>
            <a:endParaRPr kumimoji="0" lang="en-US" sz="1000" b="0" i="0" u="none" strike="noStrike" kern="1200" cap="none" spc="0" normalizeH="0" baseline="0" noProof="0">
              <a:ln>
                <a:noFill/>
              </a:ln>
              <a:solidFill>
                <a:prstClr val="white">
                  <a:lumMod val="50000"/>
                </a:prstClr>
              </a:solidFill>
              <a:effectLst/>
              <a:uLnTx/>
              <a:uFillTx/>
              <a:latin typeface="Arial"/>
              <a:ea typeface="+mn-ea"/>
              <a:cs typeface="+mn-cs"/>
            </a:endParaRPr>
          </a:p>
        </p:txBody>
      </p:sp>
      <p:sp>
        <p:nvSpPr>
          <p:cNvPr id="8" name="Picture Placeholder 7">
            <a:extLst>
              <a:ext uri="{FF2B5EF4-FFF2-40B4-BE49-F238E27FC236}">
                <a16:creationId xmlns:a16="http://schemas.microsoft.com/office/drawing/2014/main" id="{5559E379-0AC5-C29B-3DB1-7D11356D0684}"/>
              </a:ext>
            </a:extLst>
          </p:cNvPr>
          <p:cNvSpPr>
            <a:spLocks noGrp="1"/>
          </p:cNvSpPr>
          <p:nvPr>
            <p:ph type="pic" sz="quarter" idx="13"/>
          </p:nvPr>
        </p:nvSpPr>
        <p:spPr/>
        <p:txBody>
          <a:bodyPr/>
          <a:lstStyle/>
          <a:p>
            <a:endParaRPr lang="en-US"/>
          </a:p>
        </p:txBody>
      </p:sp>
      <p:sp>
        <p:nvSpPr>
          <p:cNvPr id="31" name="Text Placeholder 30"/>
          <p:cNvSpPr>
            <a:spLocks noGrp="1"/>
          </p:cNvSpPr>
          <p:nvPr>
            <p:ph type="body" sz="quarter" idx="15"/>
          </p:nvPr>
        </p:nvSpPr>
        <p:spPr/>
        <p:txBody>
          <a:bodyPr/>
          <a:lstStyle/>
          <a:p>
            <a:r>
              <a:rPr lang="en-US"/>
              <a:t>One basis point (bps) equals 0.01%. Source: ICE BofA government yield. ICE BofA index data © 2025 ICE Data Indices, LLC.</a:t>
            </a:r>
          </a:p>
        </p:txBody>
      </p:sp>
      <p:sp>
        <p:nvSpPr>
          <p:cNvPr id="7" name="Text Placeholder 6"/>
          <p:cNvSpPr>
            <a:spLocks noGrp="1"/>
          </p:cNvSpPr>
          <p:nvPr>
            <p:ph type="body" sz="quarter" idx="14"/>
          </p:nvPr>
        </p:nvSpPr>
        <p:spPr>
          <a:xfrm>
            <a:off x="529813" y="1067440"/>
            <a:ext cx="8823326" cy="346075"/>
          </a:xfrm>
        </p:spPr>
        <p:txBody>
          <a:bodyPr/>
          <a:lstStyle/>
          <a:p>
            <a:r>
              <a:rPr lang="en-US">
                <a:highlight>
                  <a:srgbClr val="FFFFFF"/>
                </a:highlight>
              </a:rPr>
              <a:t>Yield curves, 2nd Quarter 2025</a:t>
            </a:r>
          </a:p>
        </p:txBody>
      </p:sp>
      <p:graphicFrame>
        <p:nvGraphicFramePr>
          <p:cNvPr id="13" name="Chart 12">
            <a:extLst>
              <a:ext uri="{FF2B5EF4-FFF2-40B4-BE49-F238E27FC236}">
                <a16:creationId xmlns:a16="http://schemas.microsoft.com/office/drawing/2014/main" id="{E6FC9855-6EFE-CDF2-357E-0FAE5E7C0802}"/>
              </a:ext>
            </a:extLst>
          </p:cNvPr>
          <p:cNvGraphicFramePr/>
          <p:nvPr>
            <p:extLst>
              <p:ext uri="{D42A27DB-BD31-4B8C-83A1-F6EECF244321}">
                <p14:modId xmlns:p14="http://schemas.microsoft.com/office/powerpoint/2010/main" val="3952274980"/>
              </p:ext>
            </p:extLst>
          </p:nvPr>
        </p:nvGraphicFramePr>
        <p:xfrm>
          <a:off x="3421764" y="3864775"/>
          <a:ext cx="2943001" cy="136535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Placeholder 8">
            <a:extLst>
              <a:ext uri="{FF2B5EF4-FFF2-40B4-BE49-F238E27FC236}">
                <a16:creationId xmlns:a16="http://schemas.microsoft.com/office/drawing/2014/main" id="{D68FB623-9828-2672-A857-677E9D40DA03}"/>
              </a:ext>
            </a:extLst>
          </p:cNvPr>
          <p:cNvSpPr txBox="1"/>
          <p:nvPr/>
        </p:nvSpPr>
        <p:spPr>
          <a:xfrm>
            <a:off x="536373" y="1797524"/>
            <a:ext cx="2508243" cy="3538003"/>
          </a:xfrm>
          <a:prstGeom prst="rect">
            <a:avLst/>
          </a:prstGeom>
        </p:spPr>
        <p:txBody>
          <a:bodyPr vert="horz" lIns="91388" tIns="50911" rIns="91388" bIns="50911" rtlCol="0">
            <a:noAutofit/>
          </a:bodyPr>
          <a:lstStyle>
            <a:defPPr>
              <a:defRPr lang="en-US"/>
            </a:defPPr>
            <a:lvl1pPr marL="0" indent="0" algn="l" defTabSz="1018228" rtl="0" eaLnBrk="1" latinLnBrk="0" hangingPunct="1">
              <a:lnSpc>
                <a:spcPts val="1500"/>
              </a:lnSpc>
              <a:spcBef>
                <a:spcPts val="1200"/>
              </a:spcBef>
              <a:buFont typeface="Arial" pitchFamily="34" charset="0"/>
              <a:buNone/>
              <a:defRPr sz="1000" b="0" kern="1200">
                <a:solidFill>
                  <a:schemeClr val="tx1"/>
                </a:solidFill>
                <a:latin typeface="Arial" pitchFamily="34" charset="0"/>
                <a:ea typeface="+mn-ea"/>
                <a:cs typeface="Arial" pitchFamily="34" charset="0"/>
              </a:defRPr>
            </a:lvl1pPr>
            <a:lvl2pPr marL="0" indent="0" algn="l" defTabSz="1018228" rtl="0" eaLnBrk="1" latinLnBrk="0" hangingPunct="1">
              <a:lnSpc>
                <a:spcPct val="110000"/>
              </a:lnSpc>
              <a:spcBef>
                <a:spcPct val="0"/>
              </a:spcBef>
              <a:spcAft>
                <a:spcPts val="1200"/>
              </a:spcAft>
              <a:buFontTx/>
              <a:buNone/>
              <a:defRPr sz="1100" kern="1200">
                <a:solidFill>
                  <a:schemeClr val="tx1"/>
                </a:solidFill>
                <a:latin typeface="Arial" pitchFamily="34" charset="0"/>
                <a:ea typeface="+mn-ea"/>
                <a:cs typeface="Arial" pitchFamily="34" charset="0"/>
              </a:defRPr>
            </a:lvl2pPr>
            <a:lvl3pPr marL="182774" indent="-182774" algn="l" defTabSz="1018228" rtl="0" eaLnBrk="1" latinLnBrk="0" hangingPunct="1">
              <a:lnSpc>
                <a:spcPct val="110000"/>
              </a:lnSpc>
              <a:spcBef>
                <a:spcPct val="0"/>
              </a:spcBef>
              <a:spcAft>
                <a:spcPts val="1200"/>
              </a:spcAft>
              <a:buClr>
                <a:schemeClr val="tx2"/>
              </a:buClr>
              <a:buFont typeface="+mj-lt"/>
              <a:buAutoNum type="alphaUcPeriod"/>
              <a:defRPr sz="1100" kern="1200">
                <a:solidFill>
                  <a:schemeClr val="tx1"/>
                </a:solidFill>
                <a:latin typeface="Arial" pitchFamily="34" charset="0"/>
                <a:ea typeface="+mn-ea"/>
                <a:cs typeface="Arial" pitchFamily="34" charset="0"/>
              </a:defRPr>
            </a:lvl3pPr>
            <a:lvl4pPr marL="1781900" indent="-254556" algn="l" defTabSz="1018228" rtl="0" eaLnBrk="1" latinLnBrk="0" hangingPunct="1">
              <a:lnSpc>
                <a:spcPct val="110000"/>
              </a:lnSpc>
              <a:spcBef>
                <a:spcPct val="0"/>
              </a:spcBef>
              <a:buFont typeface="Arial" pitchFamily="34" charset="0"/>
              <a:buChar char="–"/>
              <a:defRPr sz="1100" kern="1200">
                <a:solidFill>
                  <a:schemeClr val="tx1"/>
                </a:solidFill>
                <a:latin typeface="Arial" pitchFamily="34" charset="0"/>
                <a:ea typeface="+mn-ea"/>
                <a:cs typeface="Arial" pitchFamily="34" charset="0"/>
              </a:defRPr>
            </a:lvl4pPr>
            <a:lvl5pPr marL="2291015" indent="-254556" algn="l" defTabSz="1018228" rtl="0" eaLnBrk="1" latinLnBrk="0" hangingPunct="1">
              <a:lnSpc>
                <a:spcPct val="110000"/>
              </a:lnSpc>
              <a:spcBef>
                <a:spcPct val="0"/>
              </a:spcBef>
              <a:buFont typeface="Arial" pitchFamily="34" charset="0"/>
              <a:buChar char="»"/>
              <a:defRPr sz="11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marR="0" lvl="0" indent="0" algn="l" defTabSz="1018228" rtl="0" eaLnBrk="1" fontAlgn="auto" latinLnBrk="0" hangingPunct="1">
              <a:lnSpc>
                <a:spcPct val="110000"/>
              </a:lnSpc>
              <a:spcBef>
                <a:spcPts val="1200"/>
              </a:spcBef>
              <a:spcAft>
                <a:spcPct val="0"/>
              </a:spcAft>
              <a:buClrTx/>
              <a:buSzTx/>
              <a:buFont typeface="Arial" pitchFamily="34" charset="0"/>
              <a:buNone/>
              <a:defRPr/>
            </a:pPr>
            <a:r>
              <a:rPr kumimoji="0" lang="en-US" b="0" i="0" u="none" strike="noStrike" kern="1200" cap="none" spc="0" normalizeH="0" baseline="0" noProof="0">
                <a:ln>
                  <a:noFill/>
                </a:ln>
                <a:effectLst/>
                <a:uLnTx/>
                <a:uFillTx/>
                <a:latin typeface="+mn-lt"/>
                <a:ea typeface="+mn-ea"/>
                <a:cs typeface="Arial" pitchFamily="34" charset="0"/>
              </a:rPr>
              <a:t>Except for Canada and Japan, interest rates decreased in the global developed markets for the quarter. </a:t>
            </a:r>
          </a:p>
          <a:p>
            <a:pPr marL="0" marR="0" lvl="0" indent="0" algn="l" defTabSz="1018228" rtl="0" eaLnBrk="1" fontAlgn="auto" latinLnBrk="0" hangingPunct="1">
              <a:lnSpc>
                <a:spcPct val="110000"/>
              </a:lnSpc>
              <a:spcBef>
                <a:spcPts val="1200"/>
              </a:spcBef>
              <a:spcAft>
                <a:spcPct val="0"/>
              </a:spcAft>
              <a:buClrTx/>
              <a:buSzTx/>
              <a:buFont typeface="Arial" pitchFamily="34" charset="0"/>
              <a:buNone/>
              <a:defRPr/>
            </a:pPr>
            <a:r>
              <a:rPr kumimoji="0" lang="en-US" b="0" i="0" u="none" strike="noStrike" kern="1200" cap="none" spc="0" normalizeH="0" baseline="0" noProof="0">
                <a:ln>
                  <a:noFill/>
                </a:ln>
                <a:effectLst/>
                <a:uLnTx/>
                <a:uFillTx/>
                <a:latin typeface="+mn-lt"/>
                <a:ea typeface="+mn-ea"/>
                <a:cs typeface="Arial" pitchFamily="34" charset="0"/>
              </a:rPr>
              <a:t>Realized term premiums were mixed across global developed markets. Intermediate-term bonds generally outperformed both short- and long-term bonds during the quarter.</a:t>
            </a:r>
          </a:p>
          <a:p>
            <a:pPr marL="0" marR="0" lvl="0" indent="0" algn="l" defTabSz="1018228" rtl="0" eaLnBrk="1" fontAlgn="auto" latinLnBrk="0" hangingPunct="1">
              <a:lnSpc>
                <a:spcPct val="110000"/>
              </a:lnSpc>
              <a:spcBef>
                <a:spcPts val="1200"/>
              </a:spcBef>
              <a:spcAft>
                <a:spcPct val="0"/>
              </a:spcAft>
              <a:buClrTx/>
              <a:buSzTx/>
              <a:buFont typeface="Arial" pitchFamily="34" charset="0"/>
              <a:buNone/>
              <a:defRPr/>
            </a:pPr>
            <a:r>
              <a:rPr kumimoji="0" lang="en-US" b="0" i="0" u="none" strike="noStrike" kern="1200" cap="none" spc="0" normalizeH="0" baseline="0" noProof="0">
                <a:ln>
                  <a:noFill/>
                </a:ln>
                <a:effectLst/>
                <a:uLnTx/>
                <a:uFillTx/>
                <a:latin typeface="+mn-lt"/>
                <a:ea typeface="+mn-ea"/>
                <a:cs typeface="Arial" pitchFamily="34" charset="0"/>
              </a:rPr>
              <a:t>In Canada, interest rates increased across all maturity segments. In Japan, short- to intermediate-term interest rates decreased, and long-term interest rates increased. The short-term maturity segment of the yield curve remained flat to inverted in Germany, Canada, and Australia. However, the short-term maturity segment of the yield curve in the UK remained upwardly sloped. </a:t>
            </a:r>
          </a:p>
        </p:txBody>
      </p:sp>
      <p:graphicFrame>
        <p:nvGraphicFramePr>
          <p:cNvPr id="15" name="Table 14">
            <a:extLst>
              <a:ext uri="{FF2B5EF4-FFF2-40B4-BE49-F238E27FC236}">
                <a16:creationId xmlns:a16="http://schemas.microsoft.com/office/drawing/2014/main" id="{6757393C-379D-2FB2-4CAB-C708843F1B49}"/>
              </a:ext>
            </a:extLst>
          </p:cNvPr>
          <p:cNvGraphicFramePr>
            <a:graphicFrameLocks noGrp="1"/>
          </p:cNvGraphicFramePr>
          <p:nvPr>
            <p:extLst>
              <p:ext uri="{D42A27DB-BD31-4B8C-83A1-F6EECF244321}">
                <p14:modId xmlns:p14="http://schemas.microsoft.com/office/powerpoint/2010/main" val="1204384335"/>
              </p:ext>
            </p:extLst>
          </p:nvPr>
        </p:nvGraphicFramePr>
        <p:xfrm>
          <a:off x="611481" y="5739140"/>
          <a:ext cx="2481914" cy="1268136"/>
        </p:xfrm>
        <a:graphic>
          <a:graphicData uri="http://schemas.openxmlformats.org/drawingml/2006/table">
            <a:tbl>
              <a:tblPr>
                <a:tableStyleId>{5C22544A-7EE6-4342-B048-85BDC9FD1C3A}</a:tableStyleId>
              </a:tblPr>
              <a:tblGrid>
                <a:gridCol w="569479">
                  <a:extLst>
                    <a:ext uri="{9D8B030D-6E8A-4147-A177-3AD203B41FA5}">
                      <a16:colId xmlns:a16="http://schemas.microsoft.com/office/drawing/2014/main" val="20000"/>
                    </a:ext>
                  </a:extLst>
                </a:gridCol>
                <a:gridCol w="382487">
                  <a:extLst>
                    <a:ext uri="{9D8B030D-6E8A-4147-A177-3AD203B41FA5}">
                      <a16:colId xmlns:a16="http://schemas.microsoft.com/office/drawing/2014/main" val="851030634"/>
                    </a:ext>
                  </a:extLst>
                </a:gridCol>
                <a:gridCol w="382487">
                  <a:extLst>
                    <a:ext uri="{9D8B030D-6E8A-4147-A177-3AD203B41FA5}">
                      <a16:colId xmlns:a16="http://schemas.microsoft.com/office/drawing/2014/main" val="20001"/>
                    </a:ext>
                  </a:extLst>
                </a:gridCol>
                <a:gridCol w="382487">
                  <a:extLst>
                    <a:ext uri="{9D8B030D-6E8A-4147-A177-3AD203B41FA5}">
                      <a16:colId xmlns:a16="http://schemas.microsoft.com/office/drawing/2014/main" val="20003"/>
                    </a:ext>
                  </a:extLst>
                </a:gridCol>
                <a:gridCol w="382487">
                  <a:extLst>
                    <a:ext uri="{9D8B030D-6E8A-4147-A177-3AD203B41FA5}">
                      <a16:colId xmlns:a16="http://schemas.microsoft.com/office/drawing/2014/main" val="20004"/>
                    </a:ext>
                  </a:extLst>
                </a:gridCol>
                <a:gridCol w="382487">
                  <a:extLst>
                    <a:ext uri="{9D8B030D-6E8A-4147-A177-3AD203B41FA5}">
                      <a16:colId xmlns:a16="http://schemas.microsoft.com/office/drawing/2014/main" val="20005"/>
                    </a:ext>
                  </a:extLst>
                </a:gridCol>
              </a:tblGrid>
              <a:tr h="210822">
                <a:tc>
                  <a:txBody>
                    <a:bodyPr/>
                    <a:lstStyle/>
                    <a:p>
                      <a:pPr algn="l" fontAlgn="ctr"/>
                      <a:endParaRPr lang="en-GB" sz="800" b="0" i="0" u="none" strike="noStrike">
                        <a:solidFill>
                          <a:srgbClr val="000000"/>
                        </a:solidFill>
                        <a:effectLst/>
                        <a:latin typeface="+mn-lt"/>
                      </a:endParaRPr>
                    </a:p>
                  </a:txBody>
                  <a:tcPr marL="46800" marR="8959" marT="8959"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b="0" i="0" u="none" strike="noStrike">
                          <a:solidFill>
                            <a:srgbClr val="000000"/>
                          </a:solidFill>
                          <a:effectLst/>
                          <a:latin typeface="+mn-lt"/>
                        </a:rPr>
                        <a:t>1Y</a:t>
                      </a:r>
                    </a:p>
                  </a:txBody>
                  <a:tcPr marL="0" marR="45720" marT="0" marB="0" anchor="ctr">
                    <a:lnL w="12700" cmpd="sng">
                      <a:noFill/>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b="0" i="0" u="none" strike="noStrike">
                          <a:solidFill>
                            <a:schemeClr val="dk1"/>
                          </a:solidFill>
                          <a:effectLst/>
                          <a:latin typeface="+mn-lt"/>
                        </a:rPr>
                        <a:t>5Y</a:t>
                      </a:r>
                      <a:endParaRPr lang="en-GB" sz="800" b="0" i="0" u="none" strike="noStrike">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u="none" strike="noStrike">
                          <a:effectLst/>
                          <a:latin typeface="+mn-lt"/>
                        </a:rPr>
                        <a:t>10Y</a:t>
                      </a:r>
                      <a:endParaRPr lang="en-GB" sz="800" b="0" i="0" u="none" strike="noStrike">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u="none" strike="noStrike">
                          <a:effectLst/>
                          <a:latin typeface="+mn-lt"/>
                        </a:rPr>
                        <a:t>20Y</a:t>
                      </a:r>
                      <a:endParaRPr lang="en-GB" sz="800" b="0" i="0" u="none" strike="noStrike">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u="none" strike="noStrike">
                          <a:effectLst/>
                          <a:latin typeface="+mn-lt"/>
                        </a:rPr>
                        <a:t>30Y</a:t>
                      </a:r>
                      <a:endParaRPr lang="en-GB" sz="800" b="0" i="0" u="none" strike="noStrike">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176219">
                <a:tc>
                  <a:txBody>
                    <a:bodyPr/>
                    <a:lstStyle/>
                    <a:p>
                      <a:pPr algn="l" fontAlgn="b"/>
                      <a:r>
                        <a:rPr lang="en-GB" sz="800" b="0" i="0" u="none" strike="noStrike" kern="1200">
                          <a:solidFill>
                            <a:srgbClr val="000000"/>
                          </a:solidFill>
                          <a:effectLst/>
                          <a:latin typeface="+mn-lt"/>
                          <a:ea typeface="+mn-ea"/>
                          <a:cs typeface="+mn-cs"/>
                        </a:rPr>
                        <a:t>Canada</a:t>
                      </a:r>
                      <a:endParaRPr lang="en-US" sz="800" b="0" i="0" u="none" strike="noStrike" kern="1200">
                        <a:solidFill>
                          <a:srgbClr val="000000"/>
                        </a:solidFill>
                        <a:effectLst/>
                        <a:latin typeface="+mn-lt"/>
                        <a:ea typeface="+mn-ea"/>
                        <a:cs typeface="+mn-cs"/>
                      </a:endParaRPr>
                    </a:p>
                  </a:txBody>
                  <a:tcPr marL="46800" marR="7168" marT="7168" marB="0" anchor="ctr">
                    <a:lnT w="12700" cmpd="sng">
                      <a:noFill/>
                    </a:lnT>
                    <a:noFill/>
                  </a:tcPr>
                </a:tc>
                <a:tc>
                  <a:txBody>
                    <a:bodyPr/>
                    <a:lstStyle/>
                    <a:p>
                      <a:pPr algn="r" fontAlgn="b"/>
                      <a:r>
                        <a:rPr lang="en-GB" sz="800" b="0" i="0" u="none" strike="noStrike">
                          <a:solidFill>
                            <a:schemeClr val="tx1"/>
                          </a:solidFill>
                          <a:effectLst/>
                          <a:latin typeface="+mn-lt"/>
                        </a:rPr>
                        <a:t>9.5</a:t>
                      </a:r>
                    </a:p>
                  </a:txBody>
                  <a:tcPr marL="0" marR="45720" marT="0" marB="0" anchor="ctr">
                    <a:lnT w="12700" cmpd="sng">
                      <a:noFill/>
                    </a:lnT>
                    <a:noFill/>
                  </a:tcPr>
                </a:tc>
                <a:tc>
                  <a:txBody>
                    <a:bodyPr/>
                    <a:lstStyle/>
                    <a:p>
                      <a:pPr algn="r" fontAlgn="b"/>
                      <a:r>
                        <a:rPr lang="en-GB" sz="800" b="0" i="0" u="none" strike="noStrike">
                          <a:solidFill>
                            <a:schemeClr val="tx1"/>
                          </a:solidFill>
                          <a:effectLst/>
                          <a:latin typeface="+mn-lt"/>
                        </a:rPr>
                        <a:t>23.2</a:t>
                      </a:r>
                    </a:p>
                  </a:txBody>
                  <a:tcPr marL="0" marR="45720" marT="0" marB="0" anchor="ctr">
                    <a:lnT w="12700" cmpd="sng">
                      <a:noFill/>
                    </a:lnT>
                    <a:noFill/>
                  </a:tcPr>
                </a:tc>
                <a:tc>
                  <a:txBody>
                    <a:bodyPr/>
                    <a:lstStyle/>
                    <a:p>
                      <a:pPr algn="r" fontAlgn="b"/>
                      <a:r>
                        <a:rPr lang="en-GB" sz="800" b="0" i="0" u="none" strike="noStrike">
                          <a:solidFill>
                            <a:schemeClr val="tx1"/>
                          </a:solidFill>
                          <a:effectLst/>
                          <a:latin typeface="+mn-lt"/>
                        </a:rPr>
                        <a:t>29.2</a:t>
                      </a:r>
                    </a:p>
                  </a:txBody>
                  <a:tcPr marL="0" marR="45720" marT="0" marB="0" anchor="ctr">
                    <a:lnT w="12700" cmpd="sng">
                      <a:noFill/>
                    </a:lnT>
                    <a:noFill/>
                  </a:tcPr>
                </a:tc>
                <a:tc>
                  <a:txBody>
                    <a:bodyPr/>
                    <a:lstStyle/>
                    <a:p>
                      <a:pPr algn="r" fontAlgn="b"/>
                      <a:r>
                        <a:rPr lang="en-GB" sz="800" b="0" i="0" u="none" strike="noStrike">
                          <a:solidFill>
                            <a:schemeClr val="tx1"/>
                          </a:solidFill>
                          <a:effectLst/>
                          <a:latin typeface="+mn-lt"/>
                        </a:rPr>
                        <a:t>31.8</a:t>
                      </a:r>
                    </a:p>
                  </a:txBody>
                  <a:tcPr marL="0" marR="45720" marT="0" marB="0" anchor="ctr">
                    <a:lnT w="12700" cmpd="sng">
                      <a:noFill/>
                    </a:lnT>
                    <a:noFill/>
                  </a:tcPr>
                </a:tc>
                <a:tc>
                  <a:txBody>
                    <a:bodyPr/>
                    <a:lstStyle/>
                    <a:p>
                      <a:pPr algn="r" fontAlgn="b"/>
                      <a:r>
                        <a:rPr lang="en-GB" sz="800" b="0" i="0" u="none" strike="noStrike">
                          <a:solidFill>
                            <a:schemeClr val="tx1"/>
                          </a:solidFill>
                          <a:effectLst/>
                          <a:latin typeface="+mn-lt"/>
                        </a:rPr>
                        <a:t>31.7</a:t>
                      </a:r>
                    </a:p>
                  </a:txBody>
                  <a:tcPr marL="0" marR="45720" marT="0" marB="0" anchor="ctr">
                    <a:lnT w="12700" cmpd="sng">
                      <a:noFill/>
                    </a:lnT>
                    <a:noFill/>
                  </a:tcPr>
                </a:tc>
                <a:extLst>
                  <a:ext uri="{0D108BD9-81ED-4DB2-BD59-A6C34878D82A}">
                    <a16:rowId xmlns:a16="http://schemas.microsoft.com/office/drawing/2014/main" val="10003"/>
                  </a:ext>
                </a:extLst>
              </a:tr>
              <a:tr h="176219">
                <a:tc>
                  <a:txBody>
                    <a:bodyPr/>
                    <a:lstStyle/>
                    <a:p>
                      <a:pPr algn="l" fontAlgn="b"/>
                      <a:r>
                        <a:rPr lang="en-GB" sz="800" b="0" i="0" u="none" strike="noStrike" kern="1200">
                          <a:solidFill>
                            <a:srgbClr val="000000"/>
                          </a:solidFill>
                          <a:effectLst/>
                          <a:latin typeface="+mn-lt"/>
                          <a:ea typeface="+mn-ea"/>
                          <a:cs typeface="+mn-cs"/>
                        </a:rPr>
                        <a:t>US</a:t>
                      </a:r>
                      <a:endParaRPr lang="en-US" sz="800" b="0" i="0" u="none" strike="noStrike" kern="120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a:solidFill>
                            <a:srgbClr val="C00000"/>
                          </a:solidFill>
                          <a:effectLst/>
                          <a:latin typeface="+mn-lt"/>
                        </a:rPr>
                        <a:t>-5.6</a:t>
                      </a:r>
                    </a:p>
                  </a:txBody>
                  <a:tcPr marL="0" marR="45720" marT="0" marB="0" anchor="ctr">
                    <a:noFill/>
                  </a:tcPr>
                </a:tc>
                <a:tc>
                  <a:txBody>
                    <a:bodyPr/>
                    <a:lstStyle/>
                    <a:p>
                      <a:pPr algn="r" fontAlgn="b"/>
                      <a:r>
                        <a:rPr lang="en-GB" sz="800" b="0" i="0" u="none" strike="noStrike">
                          <a:solidFill>
                            <a:srgbClr val="C00000"/>
                          </a:solidFill>
                          <a:effectLst/>
                          <a:latin typeface="+mn-lt"/>
                        </a:rPr>
                        <a:t>-16.6</a:t>
                      </a:r>
                    </a:p>
                  </a:txBody>
                  <a:tcPr marL="0" marR="45720" marT="0" marB="0" anchor="ctr">
                    <a:noFill/>
                  </a:tcPr>
                </a:tc>
                <a:tc>
                  <a:txBody>
                    <a:bodyPr/>
                    <a:lstStyle/>
                    <a:p>
                      <a:pPr algn="r" fontAlgn="b"/>
                      <a:r>
                        <a:rPr lang="en-GB" sz="800" b="0" i="0" u="none" strike="noStrike">
                          <a:solidFill>
                            <a:schemeClr val="tx1"/>
                          </a:solidFill>
                          <a:effectLst/>
                          <a:latin typeface="+mn-lt"/>
                        </a:rPr>
                        <a:t>3.1</a:t>
                      </a:r>
                    </a:p>
                  </a:txBody>
                  <a:tcPr marL="0" marR="45720" marT="0" marB="0" anchor="ctr">
                    <a:noFill/>
                  </a:tcPr>
                </a:tc>
                <a:tc>
                  <a:txBody>
                    <a:bodyPr/>
                    <a:lstStyle/>
                    <a:p>
                      <a:pPr algn="r" fontAlgn="b"/>
                      <a:r>
                        <a:rPr lang="en-GB" sz="800" b="0" i="0" u="none" strike="noStrike">
                          <a:solidFill>
                            <a:schemeClr val="tx1"/>
                          </a:solidFill>
                          <a:effectLst/>
                          <a:latin typeface="+mn-lt"/>
                        </a:rPr>
                        <a:t>17.3</a:t>
                      </a:r>
                    </a:p>
                  </a:txBody>
                  <a:tcPr marL="0" marR="45720" marT="0" marB="0" anchor="ctr">
                    <a:noFill/>
                  </a:tcPr>
                </a:tc>
                <a:tc>
                  <a:txBody>
                    <a:bodyPr/>
                    <a:lstStyle/>
                    <a:p>
                      <a:pPr algn="r" fontAlgn="b"/>
                      <a:r>
                        <a:rPr lang="en-GB" sz="800" b="0" i="0" u="none" strike="noStrike">
                          <a:solidFill>
                            <a:schemeClr val="tx1"/>
                          </a:solidFill>
                          <a:effectLst/>
                          <a:latin typeface="+mn-lt"/>
                        </a:rPr>
                        <a:t>20.2</a:t>
                      </a:r>
                    </a:p>
                  </a:txBody>
                  <a:tcPr marL="0" marR="45720" marT="0" marB="0" anchor="ctr">
                    <a:noFill/>
                  </a:tcPr>
                </a:tc>
                <a:extLst>
                  <a:ext uri="{0D108BD9-81ED-4DB2-BD59-A6C34878D82A}">
                    <a16:rowId xmlns:a16="http://schemas.microsoft.com/office/drawing/2014/main" val="10004"/>
                  </a:ext>
                </a:extLst>
              </a:tr>
              <a:tr h="176219">
                <a:tc>
                  <a:txBody>
                    <a:bodyPr/>
                    <a:lstStyle/>
                    <a:p>
                      <a:pPr algn="l" fontAlgn="b"/>
                      <a:r>
                        <a:rPr lang="en-GB" sz="800" b="0" i="0" u="none" strike="noStrike" kern="1200">
                          <a:solidFill>
                            <a:srgbClr val="000000"/>
                          </a:solidFill>
                          <a:effectLst/>
                          <a:latin typeface="+mn-lt"/>
                          <a:ea typeface="+mn-ea"/>
                          <a:cs typeface="+mn-cs"/>
                        </a:rPr>
                        <a:t>UK</a:t>
                      </a:r>
                    </a:p>
                  </a:txBody>
                  <a:tcPr marL="46800" marR="7168" marT="7168" marB="0" anchor="ctr">
                    <a:noFill/>
                  </a:tcPr>
                </a:tc>
                <a:tc>
                  <a:txBody>
                    <a:bodyPr/>
                    <a:lstStyle/>
                    <a:p>
                      <a:pPr algn="r" fontAlgn="b"/>
                      <a:r>
                        <a:rPr lang="en-GB" sz="800" b="0" i="0" u="none" strike="noStrike">
                          <a:solidFill>
                            <a:srgbClr val="C00000"/>
                          </a:solidFill>
                          <a:effectLst/>
                          <a:latin typeface="+mn-lt"/>
                        </a:rPr>
                        <a:t>-9.1</a:t>
                      </a:r>
                    </a:p>
                  </a:txBody>
                  <a:tcPr marL="0" marR="45720" marT="0" marB="0" anchor="ctr">
                    <a:noFill/>
                  </a:tcPr>
                </a:tc>
                <a:tc>
                  <a:txBody>
                    <a:bodyPr/>
                    <a:lstStyle/>
                    <a:p>
                      <a:pPr algn="r" fontAlgn="b"/>
                      <a:r>
                        <a:rPr lang="en-GB" sz="800" b="0" i="0" u="none" strike="noStrike">
                          <a:solidFill>
                            <a:srgbClr val="C00000"/>
                          </a:solidFill>
                          <a:effectLst/>
                          <a:latin typeface="+mn-lt"/>
                        </a:rPr>
                        <a:t>-28.7</a:t>
                      </a:r>
                    </a:p>
                  </a:txBody>
                  <a:tcPr marL="0" marR="45720" marT="0" marB="0" anchor="ctr">
                    <a:noFill/>
                  </a:tcPr>
                </a:tc>
                <a:tc>
                  <a:txBody>
                    <a:bodyPr/>
                    <a:lstStyle/>
                    <a:p>
                      <a:pPr algn="r" fontAlgn="b"/>
                      <a:r>
                        <a:rPr lang="en-GB" sz="800" b="0" i="0" u="none" strike="noStrike">
                          <a:solidFill>
                            <a:srgbClr val="C00000"/>
                          </a:solidFill>
                          <a:effectLst/>
                          <a:latin typeface="+mn-lt"/>
                        </a:rPr>
                        <a:t>-16.7</a:t>
                      </a:r>
                    </a:p>
                  </a:txBody>
                  <a:tcPr marL="0" marR="45720" marT="0" marB="0" anchor="ctr">
                    <a:noFill/>
                  </a:tcPr>
                </a:tc>
                <a:tc>
                  <a:txBody>
                    <a:bodyPr/>
                    <a:lstStyle/>
                    <a:p>
                      <a:pPr algn="r" fontAlgn="b"/>
                      <a:r>
                        <a:rPr lang="en-GB" sz="800" b="0" i="0" u="none" strike="noStrike">
                          <a:solidFill>
                            <a:srgbClr val="C00000"/>
                          </a:solidFill>
                          <a:effectLst/>
                          <a:latin typeface="+mn-lt"/>
                        </a:rPr>
                        <a:t>-4.6</a:t>
                      </a:r>
                    </a:p>
                  </a:txBody>
                  <a:tcPr marL="0" marR="45720" marT="0" marB="0" anchor="ctr">
                    <a:noFill/>
                  </a:tcPr>
                </a:tc>
                <a:tc>
                  <a:txBody>
                    <a:bodyPr/>
                    <a:lstStyle/>
                    <a:p>
                      <a:pPr algn="r" fontAlgn="b"/>
                      <a:r>
                        <a:rPr lang="en-GB" sz="800" b="0" i="0" u="none" strike="noStrike">
                          <a:solidFill>
                            <a:schemeClr val="tx1"/>
                          </a:solidFill>
                          <a:effectLst/>
                          <a:latin typeface="+mn-lt"/>
                        </a:rPr>
                        <a:t>0.2</a:t>
                      </a:r>
                    </a:p>
                  </a:txBody>
                  <a:tcPr marL="0" marR="45720" marT="0" marB="0" anchor="ctr">
                    <a:noFill/>
                  </a:tcPr>
                </a:tc>
                <a:extLst>
                  <a:ext uri="{0D108BD9-81ED-4DB2-BD59-A6C34878D82A}">
                    <a16:rowId xmlns:a16="http://schemas.microsoft.com/office/drawing/2014/main" val="10005"/>
                  </a:ext>
                </a:extLst>
              </a:tr>
              <a:tr h="176219">
                <a:tc>
                  <a:txBody>
                    <a:bodyPr/>
                    <a:lstStyle/>
                    <a:p>
                      <a:pPr algn="l" fontAlgn="b"/>
                      <a:r>
                        <a:rPr lang="en-GB" sz="800" b="0" i="0" u="none" strike="noStrike" kern="1200">
                          <a:solidFill>
                            <a:srgbClr val="000000"/>
                          </a:solidFill>
                          <a:effectLst/>
                          <a:latin typeface="+mn-lt"/>
                          <a:ea typeface="+mn-ea"/>
                          <a:cs typeface="+mn-cs"/>
                        </a:rPr>
                        <a:t>Germany</a:t>
                      </a:r>
                    </a:p>
                  </a:txBody>
                  <a:tcPr marL="46800" marR="7168" marT="7168" marB="0" anchor="ctr">
                    <a:noFill/>
                  </a:tcPr>
                </a:tc>
                <a:tc>
                  <a:txBody>
                    <a:bodyPr/>
                    <a:lstStyle/>
                    <a:p>
                      <a:pPr algn="r" fontAlgn="b"/>
                      <a:r>
                        <a:rPr lang="en-GB" sz="800" b="0" i="0" u="none" strike="noStrike">
                          <a:solidFill>
                            <a:srgbClr val="C00000"/>
                          </a:solidFill>
                          <a:effectLst/>
                          <a:latin typeface="+mn-lt"/>
                        </a:rPr>
                        <a:t>-20.7</a:t>
                      </a:r>
                    </a:p>
                  </a:txBody>
                  <a:tcPr marL="0" marR="45720" marT="0" marB="0" anchor="ctr">
                    <a:noFill/>
                  </a:tcPr>
                </a:tc>
                <a:tc>
                  <a:txBody>
                    <a:bodyPr/>
                    <a:lstStyle/>
                    <a:p>
                      <a:pPr algn="r" fontAlgn="b"/>
                      <a:r>
                        <a:rPr lang="en-GB" sz="800" b="0" i="0" u="none" strike="noStrike">
                          <a:solidFill>
                            <a:srgbClr val="C00000"/>
                          </a:solidFill>
                          <a:effectLst/>
                          <a:latin typeface="+mn-lt"/>
                        </a:rPr>
                        <a:t>-13.8</a:t>
                      </a:r>
                    </a:p>
                  </a:txBody>
                  <a:tcPr marL="0" marR="45720" marT="0" marB="0" anchor="ctr">
                    <a:noFill/>
                  </a:tcPr>
                </a:tc>
                <a:tc>
                  <a:txBody>
                    <a:bodyPr/>
                    <a:lstStyle/>
                    <a:p>
                      <a:pPr algn="r" fontAlgn="b"/>
                      <a:r>
                        <a:rPr lang="en-GB" sz="800" b="0" i="0" u="none" strike="noStrike">
                          <a:solidFill>
                            <a:srgbClr val="C00000"/>
                          </a:solidFill>
                          <a:effectLst/>
                          <a:latin typeface="+mn-lt"/>
                        </a:rPr>
                        <a:t>-11.4</a:t>
                      </a:r>
                    </a:p>
                  </a:txBody>
                  <a:tcPr marL="0" marR="45720" marT="0" marB="0" anchor="ctr">
                    <a:noFill/>
                  </a:tcPr>
                </a:tc>
                <a:tc>
                  <a:txBody>
                    <a:bodyPr/>
                    <a:lstStyle/>
                    <a:p>
                      <a:pPr algn="r" fontAlgn="b"/>
                      <a:r>
                        <a:rPr lang="en-GB" sz="800" b="0" i="0" u="none" strike="noStrike">
                          <a:solidFill>
                            <a:srgbClr val="C00000"/>
                          </a:solidFill>
                          <a:effectLst/>
                          <a:latin typeface="+mn-lt"/>
                        </a:rPr>
                        <a:t>-5.4</a:t>
                      </a:r>
                    </a:p>
                  </a:txBody>
                  <a:tcPr marL="0" marR="45720" marT="0" marB="0" anchor="ctr">
                    <a:noFill/>
                  </a:tcPr>
                </a:tc>
                <a:tc>
                  <a:txBody>
                    <a:bodyPr/>
                    <a:lstStyle/>
                    <a:p>
                      <a:pPr algn="r" fontAlgn="b"/>
                      <a:r>
                        <a:rPr lang="en-GB" sz="800" b="0" i="0" u="none" strike="noStrike">
                          <a:solidFill>
                            <a:schemeClr val="tx1"/>
                          </a:solidFill>
                          <a:effectLst/>
                          <a:latin typeface="+mn-lt"/>
                        </a:rPr>
                        <a:t>0.5</a:t>
                      </a:r>
                    </a:p>
                  </a:txBody>
                  <a:tcPr marL="0" marR="45720" marT="0" marB="0" anchor="ctr">
                    <a:noFill/>
                  </a:tcPr>
                </a:tc>
                <a:extLst>
                  <a:ext uri="{0D108BD9-81ED-4DB2-BD59-A6C34878D82A}">
                    <a16:rowId xmlns:a16="http://schemas.microsoft.com/office/drawing/2014/main" val="1870949891"/>
                  </a:ext>
                </a:extLst>
              </a:tr>
              <a:tr h="176219">
                <a:tc>
                  <a:txBody>
                    <a:bodyPr/>
                    <a:lstStyle/>
                    <a:p>
                      <a:pPr algn="l" fontAlgn="b"/>
                      <a:r>
                        <a:rPr lang="en-GB" sz="800" b="0" i="0" u="none" strike="noStrike" kern="1200">
                          <a:solidFill>
                            <a:srgbClr val="000000"/>
                          </a:solidFill>
                          <a:effectLst/>
                          <a:latin typeface="+mn-lt"/>
                          <a:ea typeface="+mn-ea"/>
                          <a:cs typeface="+mn-cs"/>
                        </a:rPr>
                        <a:t>Japan</a:t>
                      </a:r>
                    </a:p>
                  </a:txBody>
                  <a:tcPr marL="46800" marR="7168" marT="7168" marB="0" anchor="ctr">
                    <a:noFill/>
                  </a:tcPr>
                </a:tc>
                <a:tc>
                  <a:txBody>
                    <a:bodyPr/>
                    <a:lstStyle/>
                    <a:p>
                      <a:pPr algn="r" fontAlgn="b"/>
                      <a:r>
                        <a:rPr lang="en-GB" sz="800" b="0" i="0" u="none" strike="noStrike">
                          <a:solidFill>
                            <a:srgbClr val="C00000"/>
                          </a:solidFill>
                          <a:effectLst/>
                          <a:latin typeface="+mn-lt"/>
                        </a:rPr>
                        <a:t>-5.5</a:t>
                      </a:r>
                    </a:p>
                  </a:txBody>
                  <a:tcPr marL="0" marR="45720" marT="0" marB="0" anchor="ctr">
                    <a:noFill/>
                  </a:tcPr>
                </a:tc>
                <a:tc>
                  <a:txBody>
                    <a:bodyPr/>
                    <a:lstStyle/>
                    <a:p>
                      <a:pPr algn="r" fontAlgn="b"/>
                      <a:r>
                        <a:rPr lang="en-GB" sz="800" b="0" i="0" u="none" strike="noStrike">
                          <a:solidFill>
                            <a:srgbClr val="C00000"/>
                          </a:solidFill>
                          <a:effectLst/>
                          <a:latin typeface="+mn-lt"/>
                        </a:rPr>
                        <a:t>-12.7</a:t>
                      </a:r>
                    </a:p>
                  </a:txBody>
                  <a:tcPr marL="0" marR="45720" marT="0" marB="0" anchor="ctr">
                    <a:noFill/>
                  </a:tcPr>
                </a:tc>
                <a:tc>
                  <a:txBody>
                    <a:bodyPr/>
                    <a:lstStyle/>
                    <a:p>
                      <a:pPr algn="r" fontAlgn="b"/>
                      <a:r>
                        <a:rPr lang="en-GB" sz="800" b="0" i="0" u="none" strike="noStrike">
                          <a:solidFill>
                            <a:srgbClr val="C00000"/>
                          </a:solidFill>
                          <a:effectLst/>
                          <a:latin typeface="+mn-lt"/>
                        </a:rPr>
                        <a:t>-2.5</a:t>
                      </a:r>
                    </a:p>
                  </a:txBody>
                  <a:tcPr marL="0" marR="45720" marT="0" marB="0" anchor="ctr">
                    <a:noFill/>
                  </a:tcPr>
                </a:tc>
                <a:tc>
                  <a:txBody>
                    <a:bodyPr/>
                    <a:lstStyle/>
                    <a:p>
                      <a:pPr algn="r" fontAlgn="b"/>
                      <a:r>
                        <a:rPr lang="en-GB" sz="800" b="0" i="0" u="none" strike="noStrike">
                          <a:solidFill>
                            <a:schemeClr val="tx1"/>
                          </a:solidFill>
                          <a:effectLst/>
                          <a:latin typeface="+mn-lt"/>
                        </a:rPr>
                        <a:t>13.6</a:t>
                      </a:r>
                    </a:p>
                  </a:txBody>
                  <a:tcPr marL="0" marR="45720" marT="0" marB="0" anchor="ctr">
                    <a:noFill/>
                  </a:tcPr>
                </a:tc>
                <a:tc>
                  <a:txBody>
                    <a:bodyPr/>
                    <a:lstStyle/>
                    <a:p>
                      <a:pPr algn="r" fontAlgn="b"/>
                      <a:r>
                        <a:rPr lang="en-GB" sz="800" b="0" i="0" u="none" strike="noStrike">
                          <a:solidFill>
                            <a:schemeClr val="tx1"/>
                          </a:solidFill>
                          <a:effectLst/>
                          <a:latin typeface="+mn-lt"/>
                        </a:rPr>
                        <a:t>27.9</a:t>
                      </a:r>
                    </a:p>
                  </a:txBody>
                  <a:tcPr marL="0" marR="45720" marT="0" marB="0" anchor="ctr">
                    <a:noFill/>
                  </a:tcPr>
                </a:tc>
                <a:extLst>
                  <a:ext uri="{0D108BD9-81ED-4DB2-BD59-A6C34878D82A}">
                    <a16:rowId xmlns:a16="http://schemas.microsoft.com/office/drawing/2014/main" val="2582053661"/>
                  </a:ext>
                </a:extLst>
              </a:tr>
              <a:tr h="176219">
                <a:tc>
                  <a:txBody>
                    <a:bodyPr/>
                    <a:lstStyle/>
                    <a:p>
                      <a:pPr algn="l" fontAlgn="b"/>
                      <a:r>
                        <a:rPr lang="en-GB" sz="800" b="0" i="0" u="none" strike="noStrike" kern="1200">
                          <a:solidFill>
                            <a:srgbClr val="000000"/>
                          </a:solidFill>
                          <a:effectLst/>
                          <a:latin typeface="+mn-lt"/>
                          <a:ea typeface="+mn-ea"/>
                          <a:cs typeface="+mn-cs"/>
                        </a:rPr>
                        <a:t>Australia</a:t>
                      </a:r>
                    </a:p>
                  </a:txBody>
                  <a:tcPr marL="46800" marR="7168" marT="7168" marB="0" anchor="ctr">
                    <a:noFill/>
                  </a:tcPr>
                </a:tc>
                <a:tc>
                  <a:txBody>
                    <a:bodyPr/>
                    <a:lstStyle/>
                    <a:p>
                      <a:pPr algn="r" fontAlgn="b"/>
                      <a:r>
                        <a:rPr lang="en-GB" sz="800" b="0" i="0" u="none" strike="noStrike">
                          <a:solidFill>
                            <a:srgbClr val="C00000"/>
                          </a:solidFill>
                          <a:effectLst/>
                          <a:latin typeface="+mn-lt"/>
                        </a:rPr>
                        <a:t>-49.3</a:t>
                      </a:r>
                    </a:p>
                  </a:txBody>
                  <a:tcPr marL="0" marR="45720" marT="0" marB="0" anchor="ctr">
                    <a:noFill/>
                  </a:tcPr>
                </a:tc>
                <a:tc>
                  <a:txBody>
                    <a:bodyPr/>
                    <a:lstStyle/>
                    <a:p>
                      <a:pPr algn="r" fontAlgn="b"/>
                      <a:r>
                        <a:rPr lang="en-GB" sz="800" b="0" i="0" u="none" strike="noStrike">
                          <a:solidFill>
                            <a:srgbClr val="C00000"/>
                          </a:solidFill>
                          <a:effectLst/>
                          <a:latin typeface="+mn-lt"/>
                        </a:rPr>
                        <a:t>-38.9</a:t>
                      </a:r>
                    </a:p>
                  </a:txBody>
                  <a:tcPr marL="0" marR="45720" marT="0" marB="0" anchor="ctr">
                    <a:noFill/>
                  </a:tcPr>
                </a:tc>
                <a:tc>
                  <a:txBody>
                    <a:bodyPr/>
                    <a:lstStyle/>
                    <a:p>
                      <a:pPr algn="r" fontAlgn="b"/>
                      <a:r>
                        <a:rPr lang="en-GB" sz="800" b="0" i="0" u="none" strike="noStrike">
                          <a:solidFill>
                            <a:srgbClr val="C00000"/>
                          </a:solidFill>
                          <a:effectLst/>
                          <a:latin typeface="+mn-lt"/>
                        </a:rPr>
                        <a:t>-24.2</a:t>
                      </a:r>
                    </a:p>
                  </a:txBody>
                  <a:tcPr marL="0" marR="45720" marT="0" marB="0" anchor="ctr">
                    <a:noFill/>
                  </a:tcPr>
                </a:tc>
                <a:tc>
                  <a:txBody>
                    <a:bodyPr/>
                    <a:lstStyle/>
                    <a:p>
                      <a:pPr algn="r" fontAlgn="b"/>
                      <a:r>
                        <a:rPr lang="en-GB" sz="800" b="0" i="0" u="none" strike="noStrike">
                          <a:solidFill>
                            <a:srgbClr val="C00000"/>
                          </a:solidFill>
                          <a:effectLst/>
                          <a:latin typeface="+mn-lt"/>
                        </a:rPr>
                        <a:t>-18.1</a:t>
                      </a:r>
                    </a:p>
                  </a:txBody>
                  <a:tcPr marL="0" marR="45720" marT="0" marB="0" anchor="ctr">
                    <a:noFill/>
                  </a:tcPr>
                </a:tc>
                <a:tc>
                  <a:txBody>
                    <a:bodyPr/>
                    <a:lstStyle/>
                    <a:p>
                      <a:pPr algn="r" fontAlgn="b"/>
                      <a:r>
                        <a:rPr lang="en-GB" sz="800" b="0" i="0" u="none" strike="noStrike">
                          <a:solidFill>
                            <a:srgbClr val="C00000"/>
                          </a:solidFill>
                          <a:effectLst/>
                          <a:latin typeface="+mn-lt"/>
                        </a:rPr>
                        <a:t>-12.4</a:t>
                      </a:r>
                    </a:p>
                  </a:txBody>
                  <a:tcPr marL="0" marR="45720" marT="0" marB="0" anchor="ctr">
                    <a:noFill/>
                  </a:tcPr>
                </a:tc>
                <a:extLst>
                  <a:ext uri="{0D108BD9-81ED-4DB2-BD59-A6C34878D82A}">
                    <a16:rowId xmlns:a16="http://schemas.microsoft.com/office/drawing/2014/main" val="4171606088"/>
                  </a:ext>
                </a:extLst>
              </a:tr>
            </a:tbl>
          </a:graphicData>
        </a:graphic>
      </p:graphicFrame>
      <p:graphicFrame>
        <p:nvGraphicFramePr>
          <p:cNvPr id="16" name="Chart 15">
            <a:extLst>
              <a:ext uri="{FF2B5EF4-FFF2-40B4-BE49-F238E27FC236}">
                <a16:creationId xmlns:a16="http://schemas.microsoft.com/office/drawing/2014/main" id="{55C3C3DB-EC16-B1BA-03C2-16DD9DEE98FC}"/>
              </a:ext>
            </a:extLst>
          </p:cNvPr>
          <p:cNvGraphicFramePr/>
          <p:nvPr>
            <p:extLst>
              <p:ext uri="{D42A27DB-BD31-4B8C-83A1-F6EECF244321}">
                <p14:modId xmlns:p14="http://schemas.microsoft.com/office/powerpoint/2010/main" val="1620019673"/>
              </p:ext>
            </p:extLst>
          </p:nvPr>
        </p:nvGraphicFramePr>
        <p:xfrm>
          <a:off x="6581919" y="2098363"/>
          <a:ext cx="2933704" cy="136534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a:extLst>
              <a:ext uri="{FF2B5EF4-FFF2-40B4-BE49-F238E27FC236}">
                <a16:creationId xmlns:a16="http://schemas.microsoft.com/office/drawing/2014/main" id="{AB4B9E51-8A4A-7468-7EAA-8FCF59998CE9}"/>
              </a:ext>
            </a:extLst>
          </p:cNvPr>
          <p:cNvGraphicFramePr/>
          <p:nvPr>
            <p:extLst>
              <p:ext uri="{D42A27DB-BD31-4B8C-83A1-F6EECF244321}">
                <p14:modId xmlns:p14="http://schemas.microsoft.com/office/powerpoint/2010/main" val="4060117393"/>
              </p:ext>
            </p:extLst>
          </p:nvPr>
        </p:nvGraphicFramePr>
        <p:xfrm>
          <a:off x="6625191" y="3872521"/>
          <a:ext cx="2933705" cy="136535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Chart 18">
            <a:extLst>
              <a:ext uri="{FF2B5EF4-FFF2-40B4-BE49-F238E27FC236}">
                <a16:creationId xmlns:a16="http://schemas.microsoft.com/office/drawing/2014/main" id="{229247D3-1AE6-7CBC-0E16-B54FD2340A58}"/>
              </a:ext>
            </a:extLst>
          </p:cNvPr>
          <p:cNvGraphicFramePr/>
          <p:nvPr>
            <p:extLst>
              <p:ext uri="{D42A27DB-BD31-4B8C-83A1-F6EECF244321}">
                <p14:modId xmlns:p14="http://schemas.microsoft.com/office/powerpoint/2010/main" val="421566041"/>
              </p:ext>
            </p:extLst>
          </p:nvPr>
        </p:nvGraphicFramePr>
        <p:xfrm>
          <a:off x="3397469" y="5651938"/>
          <a:ext cx="2933699" cy="136535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Chart 19">
            <a:extLst>
              <a:ext uri="{FF2B5EF4-FFF2-40B4-BE49-F238E27FC236}">
                <a16:creationId xmlns:a16="http://schemas.microsoft.com/office/drawing/2014/main" id="{C4A1CA78-7F85-6BF3-B171-DACF537E6BC6}"/>
              </a:ext>
            </a:extLst>
          </p:cNvPr>
          <p:cNvGraphicFramePr/>
          <p:nvPr>
            <p:extLst>
              <p:ext uri="{D42A27DB-BD31-4B8C-83A1-F6EECF244321}">
                <p14:modId xmlns:p14="http://schemas.microsoft.com/office/powerpoint/2010/main" val="962469050"/>
              </p:ext>
            </p:extLst>
          </p:nvPr>
        </p:nvGraphicFramePr>
        <p:xfrm>
          <a:off x="6633177" y="5654782"/>
          <a:ext cx="2894553" cy="136535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3" name="Chart 22">
            <a:extLst>
              <a:ext uri="{FF2B5EF4-FFF2-40B4-BE49-F238E27FC236}">
                <a16:creationId xmlns:a16="http://schemas.microsoft.com/office/drawing/2014/main" id="{AB7B2407-22E1-CFF9-415D-A0E448E163F6}"/>
              </a:ext>
            </a:extLst>
          </p:cNvPr>
          <p:cNvGraphicFramePr/>
          <p:nvPr>
            <p:extLst>
              <p:ext uri="{D42A27DB-BD31-4B8C-83A1-F6EECF244321}">
                <p14:modId xmlns:p14="http://schemas.microsoft.com/office/powerpoint/2010/main" val="4183244538"/>
              </p:ext>
            </p:extLst>
          </p:nvPr>
        </p:nvGraphicFramePr>
        <p:xfrm>
          <a:off x="3423352" y="2092354"/>
          <a:ext cx="2943329" cy="1365350"/>
        </p:xfrm>
        <a:graphic>
          <a:graphicData uri="http://schemas.openxmlformats.org/drawingml/2006/chart">
            <c:chart xmlns:c="http://schemas.openxmlformats.org/drawingml/2006/chart" xmlns:r="http://schemas.openxmlformats.org/officeDocument/2006/relationships" r:id="rId8"/>
          </a:graphicData>
        </a:graphic>
      </p:graphicFrame>
      <p:sp>
        <p:nvSpPr>
          <p:cNvPr id="36" name="TextBox 35">
            <a:extLst>
              <a:ext uri="{FF2B5EF4-FFF2-40B4-BE49-F238E27FC236}">
                <a16:creationId xmlns:a16="http://schemas.microsoft.com/office/drawing/2014/main" id="{DC446F95-4F2C-ACBB-76AE-309AC8096E6B}"/>
              </a:ext>
            </a:extLst>
          </p:cNvPr>
          <p:cNvSpPr txBox="1"/>
          <p:nvPr/>
        </p:nvSpPr>
        <p:spPr bwMode="auto">
          <a:xfrm>
            <a:off x="552794" y="5492968"/>
            <a:ext cx="276225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l" defTabSz="914400" fontAlgn="base">
              <a:spcBef>
                <a:spcPct val="0"/>
              </a:spcBef>
              <a:spcAft>
                <a:spcPct val="0"/>
              </a:spcAft>
            </a:pPr>
            <a:r>
              <a:rPr lang="en-US" sz="1000" b="1">
                <a:latin typeface="+mn-lt"/>
                <a:cs typeface="Arial" pitchFamily="34" charset="0"/>
              </a:rPr>
              <a:t>Changes in Yield (bps) Since 03/31/2025</a:t>
            </a:r>
          </a:p>
        </p:txBody>
      </p:sp>
      <p:graphicFrame>
        <p:nvGraphicFramePr>
          <p:cNvPr id="37" name="Table 13">
            <a:extLst>
              <a:ext uri="{FF2B5EF4-FFF2-40B4-BE49-F238E27FC236}">
                <a16:creationId xmlns:a16="http://schemas.microsoft.com/office/drawing/2014/main" id="{C6C6F70E-8A17-E442-A6E6-395EC29766E2}"/>
              </a:ext>
            </a:extLst>
          </p:cNvPr>
          <p:cNvGraphicFramePr>
            <a:graphicFrameLocks noGrp="1"/>
          </p:cNvGraphicFramePr>
          <p:nvPr>
            <p:extLst>
              <p:ext uri="{D42A27DB-BD31-4B8C-83A1-F6EECF244321}">
                <p14:modId xmlns:p14="http://schemas.microsoft.com/office/powerpoint/2010/main" val="13605997"/>
              </p:ext>
            </p:extLst>
          </p:nvPr>
        </p:nvGraphicFramePr>
        <p:xfrm>
          <a:off x="6666437" y="1771042"/>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US</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38" name="Table 37">
            <a:extLst>
              <a:ext uri="{FF2B5EF4-FFF2-40B4-BE49-F238E27FC236}">
                <a16:creationId xmlns:a16="http://schemas.microsoft.com/office/drawing/2014/main" id="{B1423CF5-99D1-A033-B807-D2B3D399906A}"/>
              </a:ext>
            </a:extLst>
          </p:cNvPr>
          <p:cNvGraphicFramePr>
            <a:graphicFrameLocks noGrp="1"/>
          </p:cNvGraphicFramePr>
          <p:nvPr>
            <p:extLst>
              <p:ext uri="{D42A27DB-BD31-4B8C-83A1-F6EECF244321}">
                <p14:modId xmlns:p14="http://schemas.microsoft.com/office/powerpoint/2010/main" val="146252587"/>
              </p:ext>
            </p:extLst>
          </p:nvPr>
        </p:nvGraphicFramePr>
        <p:xfrm>
          <a:off x="3468279" y="3545251"/>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UK</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39" name="Table 13">
            <a:extLst>
              <a:ext uri="{FF2B5EF4-FFF2-40B4-BE49-F238E27FC236}">
                <a16:creationId xmlns:a16="http://schemas.microsoft.com/office/drawing/2014/main" id="{E352DC23-3043-566A-AA22-3A032526365B}"/>
              </a:ext>
            </a:extLst>
          </p:cNvPr>
          <p:cNvGraphicFramePr>
            <a:graphicFrameLocks noGrp="1"/>
          </p:cNvGraphicFramePr>
          <p:nvPr>
            <p:extLst>
              <p:ext uri="{D42A27DB-BD31-4B8C-83A1-F6EECF244321}">
                <p14:modId xmlns:p14="http://schemas.microsoft.com/office/powerpoint/2010/main" val="687313421"/>
              </p:ext>
            </p:extLst>
          </p:nvPr>
        </p:nvGraphicFramePr>
        <p:xfrm>
          <a:off x="6667500" y="3540207"/>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Germany</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40" name="Table 13">
            <a:extLst>
              <a:ext uri="{FF2B5EF4-FFF2-40B4-BE49-F238E27FC236}">
                <a16:creationId xmlns:a16="http://schemas.microsoft.com/office/drawing/2014/main" id="{2A8415D5-7023-B695-4249-AEF2F4D15655}"/>
              </a:ext>
            </a:extLst>
          </p:cNvPr>
          <p:cNvGraphicFramePr>
            <a:graphicFrameLocks noGrp="1"/>
          </p:cNvGraphicFramePr>
          <p:nvPr>
            <p:extLst>
              <p:ext uri="{D42A27DB-BD31-4B8C-83A1-F6EECF244321}">
                <p14:modId xmlns:p14="http://schemas.microsoft.com/office/powerpoint/2010/main" val="1346097898"/>
              </p:ext>
            </p:extLst>
          </p:nvPr>
        </p:nvGraphicFramePr>
        <p:xfrm>
          <a:off x="3468873" y="5321240"/>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Japan</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41" name="Table 13">
            <a:extLst>
              <a:ext uri="{FF2B5EF4-FFF2-40B4-BE49-F238E27FC236}">
                <a16:creationId xmlns:a16="http://schemas.microsoft.com/office/drawing/2014/main" id="{5B5C38EA-4C51-279A-DCEC-58674C3C25A5}"/>
              </a:ext>
            </a:extLst>
          </p:cNvPr>
          <p:cNvGraphicFramePr>
            <a:graphicFrameLocks noGrp="1"/>
          </p:cNvGraphicFramePr>
          <p:nvPr>
            <p:extLst>
              <p:ext uri="{D42A27DB-BD31-4B8C-83A1-F6EECF244321}">
                <p14:modId xmlns:p14="http://schemas.microsoft.com/office/powerpoint/2010/main" val="469516390"/>
              </p:ext>
            </p:extLst>
          </p:nvPr>
        </p:nvGraphicFramePr>
        <p:xfrm>
          <a:off x="3480808" y="1777052"/>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Canada</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graphicFrame>
        <p:nvGraphicFramePr>
          <p:cNvPr id="42" name="Table 13">
            <a:extLst>
              <a:ext uri="{FF2B5EF4-FFF2-40B4-BE49-F238E27FC236}">
                <a16:creationId xmlns:a16="http://schemas.microsoft.com/office/drawing/2014/main" id="{8ED4889E-E2C4-B7F9-977C-C5256CDD0805}"/>
              </a:ext>
            </a:extLst>
          </p:cNvPr>
          <p:cNvGraphicFramePr>
            <a:graphicFrameLocks noGrp="1"/>
          </p:cNvGraphicFramePr>
          <p:nvPr>
            <p:extLst>
              <p:ext uri="{D42A27DB-BD31-4B8C-83A1-F6EECF244321}">
                <p14:modId xmlns:p14="http://schemas.microsoft.com/office/powerpoint/2010/main" val="171055615"/>
              </p:ext>
            </p:extLst>
          </p:nvPr>
        </p:nvGraphicFramePr>
        <p:xfrm>
          <a:off x="6669612" y="5322623"/>
          <a:ext cx="2802835" cy="282575"/>
        </p:xfrm>
        <a:graphic>
          <a:graphicData uri="http://schemas.openxmlformats.org/drawingml/2006/table">
            <a:tbl>
              <a:tblPr firstRow="1" bandRow="1">
                <a:tableStyleId>{2D5ABB26-0587-4C30-8999-92F81FD0307C}</a:tableStyleId>
              </a:tblPr>
              <a:tblGrid>
                <a:gridCol w="2802835">
                  <a:extLst>
                    <a:ext uri="{9D8B030D-6E8A-4147-A177-3AD203B41FA5}">
                      <a16:colId xmlns:a16="http://schemas.microsoft.com/office/drawing/2014/main" val="3209465546"/>
                    </a:ext>
                  </a:extLst>
                </a:gridCol>
              </a:tblGrid>
              <a:tr h="282575">
                <a:tc>
                  <a:txBody>
                    <a:bodyPr/>
                    <a:lstStyle/>
                    <a:p>
                      <a:pPr algn="l"/>
                      <a:r>
                        <a:rPr kumimoji="0" lang="en-US" sz="1050" b="1" i="0" u="none" strike="noStrike" kern="1200" cap="none" spc="0" normalizeH="0" baseline="0" noProof="0">
                          <a:ln>
                            <a:noFill/>
                          </a:ln>
                          <a:solidFill>
                            <a:srgbClr val="000000"/>
                          </a:solidFill>
                          <a:effectLst/>
                          <a:uLnTx/>
                          <a:uFillTx/>
                          <a:latin typeface="+mn-lt"/>
                          <a:ea typeface="+mn-ea"/>
                          <a:cs typeface="Arial" pitchFamily="34" charset="0"/>
                        </a:rPr>
                        <a:t>Australia</a:t>
                      </a:r>
                      <a:endParaRPr lang="en-US" sz="1050"/>
                    </a:p>
                  </a:txBody>
                  <a:tcPr marL="45720" marR="45720" anchor="b">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64498858"/>
                  </a:ext>
                </a:extLst>
              </a:tr>
            </a:tbl>
          </a:graphicData>
        </a:graphic>
      </p:graphicFrame>
    </p:spTree>
    <p:extLst>
      <p:ext uri="{BB962C8B-B14F-4D97-AF65-F5344CB8AC3E}">
        <p14:creationId xmlns:p14="http://schemas.microsoft.com/office/powerpoint/2010/main" val="365189941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ssetID" descr="svtx:content/slide/@id">
            <a:extLst>
              <a:ext uri="{FF2B5EF4-FFF2-40B4-BE49-F238E27FC236}">
                <a16:creationId xmlns:a16="http://schemas.microsoft.com/office/drawing/2014/main" id="{071FCAA4-5696-ED35-0792-56C613BBBD7F}"/>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135176</a:t>
            </a:r>
          </a:p>
        </p:txBody>
      </p:sp>
      <p:pic>
        <p:nvPicPr>
          <p:cNvPr id="9" name="Picture 8" descr="Stacks of gold coins and stacks of money&#10;&#10;AI-generated content may be incorrect.">
            <a:extLst>
              <a:ext uri="{FF2B5EF4-FFF2-40B4-BE49-F238E27FC236}">
                <a16:creationId xmlns:a16="http://schemas.microsoft.com/office/drawing/2014/main" id="{B7E06F62-418F-789B-C996-37FD8D11234E}"/>
              </a:ext>
            </a:extLst>
          </p:cNvPr>
          <p:cNvPicPr>
            <a:picLocks noChangeAspect="1"/>
          </p:cNvPicPr>
          <p:nvPr/>
        </p:nvPicPr>
        <p:blipFill>
          <a:blip r:embed="rId3"/>
          <a:srcRect l="5630" r="5168"/>
          <a:stretch>
            <a:fillRect/>
          </a:stretch>
        </p:blipFill>
        <p:spPr>
          <a:xfrm>
            <a:off x="4916128" y="2704238"/>
            <a:ext cx="4345859" cy="3785053"/>
          </a:xfrm>
          <a:prstGeom prst="rect">
            <a:avLst/>
          </a:prstGeom>
        </p:spPr>
      </p:pic>
      <p:sp>
        <p:nvSpPr>
          <p:cNvPr id="2" name="Title 1"/>
          <p:cNvSpPr>
            <a:spLocks noGrp="1"/>
          </p:cNvSpPr>
          <p:nvPr>
            <p:ph type="title"/>
          </p:nvPr>
        </p:nvSpPr>
        <p:spPr>
          <a:xfrm>
            <a:off x="529812" y="657966"/>
            <a:ext cx="9052560" cy="521864"/>
          </a:xfrm>
        </p:spPr>
        <p:txBody>
          <a:bodyPr/>
          <a:lstStyle/>
          <a:p>
            <a:r>
              <a:rPr lang="en-US"/>
              <a:t>Is Gold a Safe Haven?</a:t>
            </a:r>
          </a:p>
        </p:txBody>
      </p:sp>
      <p:sp>
        <p:nvSpPr>
          <p:cNvPr id="14" name="Slide Number Placeholder 14">
            <a:extLst>
              <a:ext uri="{FF2B5EF4-FFF2-40B4-BE49-F238E27FC236}">
                <a16:creationId xmlns:a16="http://schemas.microsoft.com/office/drawing/2014/main" id="{8F33D129-1FF5-42ED-8B9E-6B38437C40AA}"/>
              </a:ext>
            </a:extLst>
          </p:cNvPr>
          <p:cNvSpPr>
            <a:spLocks noGrp="1"/>
          </p:cNvSpPr>
          <p:nvPr>
            <p:ph type="sldNum" sz="quarter" idx="12"/>
          </p:nvPr>
        </p:nvSpPr>
        <p:spPr/>
        <p:txBody>
          <a:bodyPr/>
          <a:lstStyle/>
          <a:p>
            <a:fld id="{66F6FF41-5833-4EBF-9145-362BCED2914A}" type="slidenum">
              <a:rPr lang="en-US" smtClean="0"/>
              <a:t>15</a:t>
            </a:fld>
            <a:endParaRPr lang="en-US"/>
          </a:p>
        </p:txBody>
      </p:sp>
      <p:sp>
        <p:nvSpPr>
          <p:cNvPr id="25" name="Text Placeholder 5">
            <a:extLst>
              <a:ext uri="{FF2B5EF4-FFF2-40B4-BE49-F238E27FC236}">
                <a16:creationId xmlns:a16="http://schemas.microsoft.com/office/drawing/2014/main" id="{9D9570AD-1E60-413D-974B-A337233AFC74}"/>
              </a:ext>
            </a:extLst>
          </p:cNvPr>
          <p:cNvSpPr>
            <a:spLocks noGrp="1"/>
          </p:cNvSpPr>
          <p:nvPr>
            <p:ph type="body" sz="quarter" idx="15"/>
          </p:nvPr>
        </p:nvSpPr>
        <p:spPr/>
        <p:txBody>
          <a:bodyPr/>
          <a:lstStyle/>
          <a:p>
            <a:r>
              <a:rPr lang="en-US" sz="1000" b="1" i="0">
                <a:solidFill>
                  <a:srgbClr val="404040"/>
                </a:solidFill>
                <a:effectLst/>
              </a:rPr>
              <a:t>Past performance is no guarantee of future results. </a:t>
            </a:r>
          </a:p>
          <a:p>
            <a:r>
              <a:rPr lang="en-US" b="0" i="0">
                <a:solidFill>
                  <a:srgbClr val="4A545C"/>
                </a:solidFill>
                <a:effectLst/>
              </a:rPr>
              <a:t>In USD. S&amp;P data © 2025 S&amp;P Dow Jones Indices LLC, a division of S&amp;P Global. All rights reserved. Gold source: Bloomberg returns from composite prices. Indices are not available for direct investment; therefore, their performance does not reflect the expenses associated with the management of an actual portfolio.</a:t>
            </a:r>
            <a:r>
              <a:rPr lang="en-US" b="0" i="0">
                <a:solidFill>
                  <a:srgbClr val="212529"/>
                </a:solidFill>
                <a:effectLst/>
              </a:rPr>
              <a:t> </a:t>
            </a:r>
            <a:endParaRPr kumimoji="0" lang="en-US" sz="800" i="0" u="none" strike="noStrike" kern="1200" cap="none" spc="0" normalizeH="0" baseline="0" noProof="0">
              <a:ln>
                <a:noFill/>
              </a:ln>
              <a:solidFill>
                <a:srgbClr val="000000">
                  <a:lumMod val="75000"/>
                  <a:lumOff val="25000"/>
                </a:srgbClr>
              </a:solidFill>
              <a:effectLst/>
              <a:uLnTx/>
              <a:uFillTx/>
            </a:endParaRPr>
          </a:p>
          <a:p>
            <a:r>
              <a:rPr kumimoji="0" lang="en-US" sz="800" i="0" u="none" strike="noStrike" kern="1200" cap="none" spc="0" normalizeH="0" baseline="0" noProof="0">
                <a:ln>
                  <a:noFill/>
                </a:ln>
                <a:solidFill>
                  <a:srgbClr val="000000">
                    <a:lumMod val="75000"/>
                    <a:lumOff val="25000"/>
                  </a:srgbClr>
                </a:solidFill>
                <a:effectLst/>
                <a:uLnTx/>
                <a:uFillTx/>
              </a:rPr>
              <a:t>See following page for important disclosure.</a:t>
            </a:r>
          </a:p>
        </p:txBody>
      </p:sp>
      <p:sp>
        <p:nvSpPr>
          <p:cNvPr id="3" name="Text Placeholder 2"/>
          <p:cNvSpPr>
            <a:spLocks noGrp="1"/>
          </p:cNvSpPr>
          <p:nvPr>
            <p:ph type="body" sz="quarter" idx="18"/>
          </p:nvPr>
        </p:nvSpPr>
        <p:spPr>
          <a:xfrm>
            <a:off x="540291" y="2044996"/>
            <a:ext cx="3425920" cy="3873670"/>
          </a:xfrm>
        </p:spPr>
        <p:txBody>
          <a:bodyPr numCol="1"/>
          <a:lstStyle/>
          <a:p>
            <a:pPr>
              <a:lnSpc>
                <a:spcPct val="120000"/>
              </a:lnSpc>
              <a:spcBef>
                <a:spcPts val="1000"/>
              </a:spcBef>
              <a:spcAft>
                <a:spcPts val="300"/>
              </a:spcAft>
            </a:pPr>
            <a:r>
              <a:rPr lang="en-US" sz="1100">
                <a:latin typeface="+mn-lt"/>
              </a:rPr>
              <a:t>Not since the release of the third Austin Powers movie have I heard so much talk about gold. Stellar recent returns account for some of that—gold was up 25% year-to-date as of April 30. But another reason is the belief among some market participants that gold represents a safe haven, an asset to stabilize the portfolio when equity markets are choppy.</a:t>
            </a:r>
          </a:p>
          <a:p>
            <a:pPr>
              <a:lnSpc>
                <a:spcPct val="120000"/>
              </a:lnSpc>
              <a:spcBef>
                <a:spcPts val="1000"/>
              </a:spcBef>
              <a:spcAft>
                <a:spcPts val="300"/>
              </a:spcAft>
            </a:pPr>
            <a:r>
              <a:rPr lang="en-US" sz="1100">
                <a:latin typeface="+mn-lt"/>
              </a:rPr>
              <a:t>The problem with that story is gold has been far from immune to drawdowns. In fact, since 1970, gold has been positive in just 60% of calendar years, while the S&amp;P 500 Index has been positive in 80%. Investors hoping for a safe haven may not find it with gold.</a:t>
            </a:r>
          </a:p>
          <a:p>
            <a:pPr>
              <a:lnSpc>
                <a:spcPct val="120000"/>
              </a:lnSpc>
              <a:spcBef>
                <a:spcPts val="1000"/>
              </a:spcBef>
              <a:spcAft>
                <a:spcPts val="300"/>
              </a:spcAft>
            </a:pPr>
            <a:endParaRPr lang="en-US" sz="1100">
              <a:latin typeface="+mn-lt"/>
            </a:endParaRPr>
          </a:p>
        </p:txBody>
      </p:sp>
      <p:sp>
        <p:nvSpPr>
          <p:cNvPr id="4" name="Text Placeholder 3"/>
          <p:cNvSpPr>
            <a:spLocks noGrp="1"/>
          </p:cNvSpPr>
          <p:nvPr>
            <p:ph type="body" sz="quarter" idx="14"/>
          </p:nvPr>
        </p:nvSpPr>
        <p:spPr>
          <a:xfrm>
            <a:off x="529813" y="1141365"/>
            <a:ext cx="8823326" cy="346075"/>
          </a:xfrm>
        </p:spPr>
        <p:txBody>
          <a:bodyPr/>
          <a:lstStyle/>
          <a:p>
            <a:r>
              <a:rPr lang="en-US" sz="1400"/>
              <a:t>2nd Quarter 2025</a:t>
            </a:r>
          </a:p>
          <a:p>
            <a:r>
              <a:rPr lang="en-US" sz="1400"/>
              <a:t>Wes Crill, PhD, Senior Client Solutions Director and Vice President, Dimensional Fund Advisors</a:t>
            </a:r>
          </a:p>
        </p:txBody>
      </p:sp>
      <p:sp>
        <p:nvSpPr>
          <p:cNvPr id="19" name="Text Placeholder 2">
            <a:extLst>
              <a:ext uri="{FF2B5EF4-FFF2-40B4-BE49-F238E27FC236}">
                <a16:creationId xmlns:a16="http://schemas.microsoft.com/office/drawing/2014/main" id="{2EF8EE57-0DEF-FCEE-3939-F368329981C7}"/>
              </a:ext>
            </a:extLst>
          </p:cNvPr>
          <p:cNvSpPr txBox="1"/>
          <p:nvPr/>
        </p:nvSpPr>
        <p:spPr>
          <a:xfrm>
            <a:off x="4563686" y="2155676"/>
            <a:ext cx="5073073" cy="800269"/>
          </a:xfrm>
          <a:prstGeom prst="rect">
            <a:avLst/>
          </a:prstGeom>
        </p:spPr>
        <p:txBody>
          <a:bodyPr vert="horz" lIns="91388" tIns="54833" rIns="91388" bIns="54833" numCol="1" spcCol="365760" rtlCol="0">
            <a:noAutofit/>
          </a:bodyPr>
          <a:lstStyle>
            <a:defPPr>
              <a:defRPr lang="en-US"/>
            </a:defPPr>
            <a:lvl1pPr marL="0" indent="0" algn="l" defTabSz="1018228" rtl="0" eaLnBrk="1" latinLnBrk="0" hangingPunct="1">
              <a:lnSpc>
                <a:spcPct val="110000"/>
              </a:lnSpc>
              <a:spcBef>
                <a:spcPct val="0"/>
              </a:spcBef>
              <a:spcAft>
                <a:spcPts val="900"/>
              </a:spcAft>
              <a:buFontTx/>
              <a:buNone/>
              <a:defRPr sz="950" kern="1200">
                <a:solidFill>
                  <a:schemeClr val="tx1"/>
                </a:solidFill>
                <a:latin typeface="Arial" pitchFamily="34" charset="0"/>
                <a:ea typeface="+mn-ea"/>
                <a:cs typeface="Arial" pitchFamily="34" charset="0"/>
              </a:defRPr>
            </a:lvl1pPr>
            <a:lvl2pPr marL="0" indent="0" algn="l" defTabSz="1018228" rtl="0" eaLnBrk="1" latinLnBrk="0" hangingPunct="1">
              <a:lnSpc>
                <a:spcPct val="110000"/>
              </a:lnSpc>
              <a:spcBef>
                <a:spcPts val="600"/>
              </a:spcBef>
              <a:spcAft>
                <a:spcPts val="300"/>
              </a:spcAft>
              <a:buFontTx/>
              <a:buNone/>
              <a:defRPr sz="1000" kern="1200" cap="all" baseline="0">
                <a:solidFill>
                  <a:schemeClr val="tx2"/>
                </a:solidFill>
                <a:latin typeface="Arial" pitchFamily="34" charset="0"/>
                <a:ea typeface="+mn-ea"/>
                <a:cs typeface="Arial" pitchFamily="34" charset="0"/>
              </a:defRPr>
            </a:lvl2pPr>
            <a:lvl3pPr marL="0" indent="0" algn="l" defTabSz="1018228" rtl="0" eaLnBrk="1" latinLnBrk="0" hangingPunct="1">
              <a:lnSpc>
                <a:spcPct val="140000"/>
              </a:lnSpc>
              <a:spcBef>
                <a:spcPct val="0"/>
              </a:spcBef>
              <a:spcAft>
                <a:spcPts val="1200"/>
              </a:spcAft>
              <a:buFontTx/>
              <a:buNone/>
              <a:defRPr sz="1100" kern="1200">
                <a:solidFill>
                  <a:schemeClr val="tx2"/>
                </a:solidFill>
                <a:latin typeface="Arial" pitchFamily="34" charset="0"/>
                <a:ea typeface="+mn-ea"/>
                <a:cs typeface="Arial" pitchFamily="34" charset="0"/>
              </a:defRPr>
            </a:lvl3pPr>
            <a:lvl4pPr marL="0" indent="0" algn="l" defTabSz="1018228" rtl="0" eaLnBrk="1" latinLnBrk="0" hangingPunct="1">
              <a:lnSpc>
                <a:spcPct val="110000"/>
              </a:lnSpc>
              <a:spcBef>
                <a:spcPct val="0"/>
              </a:spcBef>
              <a:buFontTx/>
              <a:buNone/>
              <a:defRPr sz="900" kern="1200">
                <a:solidFill>
                  <a:schemeClr val="tx2"/>
                </a:solidFill>
                <a:latin typeface="Arial" pitchFamily="34" charset="0"/>
                <a:ea typeface="+mn-ea"/>
                <a:cs typeface="Arial" pitchFamily="34" charset="0"/>
              </a:defRPr>
            </a:lvl4pPr>
            <a:lvl5pPr marL="0" indent="0" algn="l" defTabSz="1018228" rtl="0" eaLnBrk="1" latinLnBrk="0" hangingPunct="1">
              <a:lnSpc>
                <a:spcPct val="110000"/>
              </a:lnSpc>
              <a:spcBef>
                <a:spcPts val="599"/>
              </a:spcBef>
              <a:buFontTx/>
              <a:buNone/>
              <a:defRPr sz="11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nSpc>
                <a:spcPct val="120000"/>
              </a:lnSpc>
              <a:spcAft>
                <a:spcPct val="0"/>
              </a:spcAft>
            </a:pPr>
            <a:r>
              <a:rPr kumimoji="0" lang="en-US" sz="1050" b="1" i="0" u="none" strike="noStrike" kern="1200" cap="none" spc="90" normalizeH="0" baseline="0" noProof="0">
                <a:ln>
                  <a:noFill/>
                </a:ln>
                <a:solidFill>
                  <a:srgbClr val="000000"/>
                </a:solidFill>
                <a:effectLst/>
                <a:uLnTx/>
                <a:uFillTx/>
                <a:latin typeface="Avenir LT 55 Roman"/>
                <a:cs typeface="+mn-cs"/>
              </a:rPr>
              <a:t>FREQUENCY OF POSITIVE CALENDAR-YEAR RETURNS</a:t>
            </a:r>
          </a:p>
          <a:p>
            <a:pPr>
              <a:lnSpc>
                <a:spcPct val="120000"/>
              </a:lnSpc>
              <a:spcAft>
                <a:spcPct val="0"/>
              </a:spcAft>
            </a:pPr>
            <a:r>
              <a:rPr lang="en-US" sz="900">
                <a:latin typeface="+mj-lt"/>
              </a:rPr>
              <a:t>1970–2024</a:t>
            </a:r>
          </a:p>
          <a:p>
            <a:pPr>
              <a:lnSpc>
                <a:spcPct val="120000"/>
              </a:lnSpc>
              <a:spcAft>
                <a:spcPct val="0"/>
              </a:spcAft>
            </a:pPr>
            <a:endParaRPr lang="en-US" sz="900">
              <a:latin typeface="+mj-lt"/>
            </a:endParaRPr>
          </a:p>
        </p:txBody>
      </p:sp>
      <p:cxnSp>
        <p:nvCxnSpPr>
          <p:cNvPr id="22" name="Straight Connector 21">
            <a:extLst>
              <a:ext uri="{FF2B5EF4-FFF2-40B4-BE49-F238E27FC236}">
                <a16:creationId xmlns:a16="http://schemas.microsoft.com/office/drawing/2014/main" id="{EA5BFF70-BEA3-772F-4AA7-26E764A125DD}"/>
              </a:ext>
            </a:extLst>
          </p:cNvPr>
          <p:cNvCxnSpPr/>
          <p:nvPr/>
        </p:nvCxnSpPr>
        <p:spPr>
          <a:xfrm>
            <a:off x="4638502" y="2125598"/>
            <a:ext cx="480974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6" name="Picture Placeholder 25">
            <a:extLst>
              <a:ext uri="{FF2B5EF4-FFF2-40B4-BE49-F238E27FC236}">
                <a16:creationId xmlns:a16="http://schemas.microsoft.com/office/drawing/2014/main" id="{A74C8C4F-D9C4-8BA9-881F-8AEF9A110134}"/>
              </a:ext>
            </a:extLst>
          </p:cNvPr>
          <p:cNvSpPr>
            <a:spLocks noGrp="1"/>
          </p:cNvSpPr>
          <p:nvPr>
            <p:ph type="pic" sz="quarter" idx="13"/>
          </p:nvPr>
        </p:nvSpPr>
        <p:spPr/>
        <p:txBody>
          <a:bodyPr/>
          <a:lstStyle/>
          <a:p>
            <a:endParaRPr lang="en-US"/>
          </a:p>
        </p:txBody>
      </p:sp>
    </p:spTree>
    <p:extLst>
      <p:ext uri="{BB962C8B-B14F-4D97-AF65-F5344CB8AC3E}">
        <p14:creationId xmlns:p14="http://schemas.microsoft.com/office/powerpoint/2010/main" val="49979195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2587E60E-4EEE-BAA8-97B6-A5A6B9993671}"/>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135177</a:t>
            </a:r>
          </a:p>
        </p:txBody>
      </p:sp>
      <p:sp>
        <p:nvSpPr>
          <p:cNvPr id="14" name="Slide Number Placeholder 14">
            <a:extLst>
              <a:ext uri="{FF2B5EF4-FFF2-40B4-BE49-F238E27FC236}">
                <a16:creationId xmlns:a16="http://schemas.microsoft.com/office/drawing/2014/main" id="{8F33D129-1FF5-42ED-8B9E-6B38437C40AA}"/>
              </a:ext>
            </a:extLst>
          </p:cNvPr>
          <p:cNvSpPr>
            <a:spLocks noGrp="1"/>
          </p:cNvSpPr>
          <p:nvPr>
            <p:ph type="sldNum" sz="quarter" idx="12"/>
          </p:nvPr>
        </p:nvSpPr>
        <p:spPr/>
        <p:txBody>
          <a:bodyPr/>
          <a:lstStyle/>
          <a:p>
            <a:fld id="{66F6FF41-5833-4EBF-9145-362BCED2914A}" type="slidenum">
              <a:rPr lang="en-US" smtClean="0"/>
              <a:t>16</a:t>
            </a:fld>
            <a:endParaRPr lang="en-US"/>
          </a:p>
        </p:txBody>
      </p:sp>
      <p:sp>
        <p:nvSpPr>
          <p:cNvPr id="11" name="Picture Placeholder 10">
            <a:extLst>
              <a:ext uri="{FF2B5EF4-FFF2-40B4-BE49-F238E27FC236}">
                <a16:creationId xmlns:a16="http://schemas.microsoft.com/office/drawing/2014/main" id="{8233A46E-874C-49D5-8342-82D576225126}"/>
              </a:ext>
            </a:extLst>
          </p:cNvPr>
          <p:cNvSpPr>
            <a:spLocks noGrp="1"/>
          </p:cNvSpPr>
          <p:nvPr>
            <p:ph type="pic" sz="quarter" idx="13"/>
          </p:nvPr>
        </p:nvSpPr>
        <p:spPr/>
        <p:txBody>
          <a:bodyPr/>
          <a:lstStyle/>
          <a:p>
            <a:endParaRPr lang="en-US"/>
          </a:p>
        </p:txBody>
      </p:sp>
      <p:sp>
        <p:nvSpPr>
          <p:cNvPr id="25" name="Text Placeholder 5">
            <a:extLst>
              <a:ext uri="{FF2B5EF4-FFF2-40B4-BE49-F238E27FC236}">
                <a16:creationId xmlns:a16="http://schemas.microsoft.com/office/drawing/2014/main" id="{9D9570AD-1E60-413D-974B-A337233AFC74}"/>
              </a:ext>
            </a:extLst>
          </p:cNvPr>
          <p:cNvSpPr>
            <a:spLocks noGrp="1"/>
          </p:cNvSpPr>
          <p:nvPr>
            <p:ph type="body" sz="quarter" idx="15"/>
          </p:nvPr>
        </p:nvSpPr>
        <p:spPr/>
        <p:txBody>
          <a:bodyPr/>
          <a:lstStyle/>
          <a:p>
            <a:pPr marL="0" marR="0" lvl="0" indent="0" algn="l" defTabSz="1018824" rtl="0" eaLnBrk="1" fontAlgn="auto" latinLnBrk="0" hangingPunct="1">
              <a:lnSpc>
                <a:spcPct val="95000"/>
              </a:lnSpc>
              <a:spcBef>
                <a:spcPct val="0"/>
              </a:spcBef>
              <a:spcAft>
                <a:spcPts val="400"/>
              </a:spcAft>
              <a:buClrTx/>
              <a:buSzTx/>
              <a:buFont typeface="Arial" pitchFamily="34" charset="0"/>
              <a:buNone/>
              <a:defRPr/>
            </a:pPr>
            <a:endPar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cs typeface="+mn-cs"/>
            </a:endParaRPr>
          </a:p>
          <a:p>
            <a:pPr marL="0" marR="0" lvl="0" indent="0" algn="l" defTabSz="1018824" rtl="0" eaLnBrk="1" fontAlgn="auto" latinLnBrk="0" hangingPunct="1">
              <a:lnSpc>
                <a:spcPct val="95000"/>
              </a:lnSpc>
              <a:spcBef>
                <a:spcPct val="0"/>
              </a:spcBef>
              <a:spcAft>
                <a:spcPts val="400"/>
              </a:spcAft>
              <a:buClrTx/>
              <a:buSzTx/>
              <a:buFont typeface="Arial" pitchFamily="34" charset="0"/>
              <a:buNone/>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cs typeface="+mn-cs"/>
              </a:rPr>
              <a:t>Past performance is no guarantee of future results. </a:t>
            </a:r>
          </a:p>
          <a:p>
            <a:pPr marL="0" marR="0" lvl="0" indent="0" algn="l" defTabSz="1018824" rtl="0" eaLnBrk="1" fontAlgn="auto" latinLnBrk="0" hangingPunct="1">
              <a:lnSpc>
                <a:spcPct val="95000"/>
              </a:lnSpc>
              <a:spcBef>
                <a:spcPct val="0"/>
              </a:spcBef>
              <a:spcAft>
                <a:spcPct val="0"/>
              </a:spcAft>
              <a:buClrTx/>
              <a:buSzTx/>
              <a:buFont typeface="Arial" pitchFamily="34" charset="0"/>
              <a:buNone/>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Disclosures</a:t>
            </a:r>
          </a:p>
          <a:p>
            <a:pPr marL="0" marR="0" lvl="0" indent="0" algn="l" defTabSz="1018824" rtl="0" eaLnBrk="1" fontAlgn="auto" latinLnBrk="0" hangingPunct="1">
              <a:lnSpc>
                <a:spcPct val="95000"/>
              </a:lnSpc>
              <a:spcBef>
                <a:spcPct val="0"/>
              </a:spcBef>
              <a:spcAft>
                <a:spcPts val="400"/>
              </a:spcAft>
              <a:buClrTx/>
              <a:buSzTx/>
              <a:buFont typeface="Arial" pitchFamily="34" charset="0"/>
              <a:buNone/>
              <a:defRPr/>
            </a:pP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The information in this material is intended for the recipient’s background information and use only. It is provided in good faith and without any warranty or representation as to accuracy or completeness. Information and opinions presented in this material have been obtained or derived from sources believed by Dimensional to be reliable, and Dimensional has reasonable grounds to believe that all factual information herein is true as at the date of this material. It does not constitute investment advice, a recommendation, or an offer of any services or products for sale and is not intended to provide a sufficient basis on which to make an investment decision. Before acting on any information in this document, you should consider whether it is appropriate for your particular circumstances and, if appropriate, seek professional advice. It is the responsibility of any persons wishing to make a purchase to inform themselves of and observe all applicable laws and regulations. Unauthorized reproduction or transmission of this material is strictly prohibited. Dimensional accepts no responsibility for loss arising from the use of the information contained herein.</a:t>
            </a:r>
          </a:p>
          <a:p>
            <a:pPr marL="0" marR="0" lvl="0" indent="0" algn="l" defTabSz="1018824" rtl="0" eaLnBrk="1" fontAlgn="auto" latinLnBrk="0" hangingPunct="1">
              <a:lnSpc>
                <a:spcPct val="95000"/>
              </a:lnSpc>
              <a:spcBef>
                <a:spcPct val="0"/>
              </a:spcBef>
              <a:spcAft>
                <a:spcPts val="400"/>
              </a:spcAft>
              <a:buClrTx/>
              <a:buSzTx/>
              <a:buFont typeface="Arial" pitchFamily="34" charset="0"/>
              <a:buNone/>
              <a:defRPr/>
            </a:pP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This material is not directed at any person in any jurisdiction where the availability of this material is prohibited or would subject Dimensional or its products or services to any registration, licensing, or other such legal requirements within the jurisdiction.</a:t>
            </a:r>
          </a:p>
          <a:p>
            <a:pPr marL="0" marR="0" lvl="0" indent="0" algn="l" defTabSz="1018824" rtl="0" eaLnBrk="1" fontAlgn="auto" latinLnBrk="0" hangingPunct="1">
              <a:lnSpc>
                <a:spcPct val="95000"/>
              </a:lnSpc>
              <a:spcBef>
                <a:spcPct val="0"/>
              </a:spcBef>
              <a:spcAft>
                <a:spcPts val="400"/>
              </a:spcAft>
              <a:buClrTx/>
              <a:buSzTx/>
              <a:buFont typeface="Arial" pitchFamily="34" charset="0"/>
              <a:buNone/>
              <a:defRPr/>
            </a:pPr>
            <a:r>
              <a:rPr kumimoji="0" lang="en-US" sz="1000" b="0"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“Dimensional” refers to the Dimensional separate but affiliated entities generally, rather than to one particular entity. These entities are Dimensional Fund Advisors LP, Dimensional Fund Advisors Ltd., Dimensional Ireland Limited, DFA Australia Limited, Dimensional Fund Advisors Canada ULC, Dimensional Fund Advisors Pte. Ltd., Dimensional Japan Ltd., and Dimensional Hong Kong Limited. Dimensional Hong Kong Limited is licensed by the Securities and Futures Commission to conduct Type 1 (dealing in securities) regulated activities only and does not provide asset management services.</a:t>
            </a:r>
          </a:p>
          <a:p>
            <a:pPr marL="0" marR="0" lvl="0" indent="0" algn="l" defTabSz="1018824" rtl="0" eaLnBrk="1" fontAlgn="auto" latinLnBrk="0" hangingPunct="1">
              <a:lnSpc>
                <a:spcPct val="95000"/>
              </a:lnSpc>
              <a:spcBef>
                <a:spcPct val="0"/>
              </a:spcBef>
              <a:spcAft>
                <a:spcPct val="0"/>
              </a:spcAft>
              <a:buClrTx/>
              <a:buSzTx/>
              <a:buFont typeface="Arial" pitchFamily="34" charset="0"/>
              <a:buNone/>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RISKS</a:t>
            </a:r>
          </a:p>
          <a:p>
            <a:pPr marL="0" marR="0" lvl="0" indent="0" algn="l" defTabSz="1018824" rtl="0" eaLnBrk="1" fontAlgn="auto" latinLnBrk="0" hangingPunct="1">
              <a:lnSpc>
                <a:spcPct val="95000"/>
              </a:lnSpc>
              <a:spcBef>
                <a:spcPct val="0"/>
              </a:spcBef>
              <a:spcAft>
                <a:spcPts val="400"/>
              </a:spcAft>
              <a:buClrTx/>
              <a:buSzTx/>
              <a:buFont typeface="Arial" pitchFamily="34" charset="0"/>
              <a:buNone/>
              <a:defRPr/>
            </a:pPr>
            <a:r>
              <a:rPr kumimoji="0" lang="en-US" sz="1000" b="1" i="0" u="none" strike="noStrike" kern="1200" cap="none" spc="0" normalizeH="0" baseline="0" noProof="0">
                <a:ln>
                  <a:noFill/>
                </a:ln>
                <a:solidFill>
                  <a:srgbClr val="000000">
                    <a:lumMod val="75000"/>
                    <a:lumOff val="25000"/>
                  </a:srgbClr>
                </a:solidFill>
                <a:effectLst/>
                <a:uLnTx/>
                <a:uFillTx/>
                <a:latin typeface="Arial Narrow" pitchFamily="34" charset="0"/>
                <a:ea typeface="+mn-ea"/>
                <a:cs typeface="Arial" pitchFamily="34" charset="0"/>
              </a:rPr>
              <a:t>Investments involve risks. The investment return and principal value of an investment may fluctuate so that an investor’s shares, when redeemed, may be worth more or less than their original value. Past performance is not a guarantee of future results. There is no guarantee strategies will be successful.</a:t>
            </a:r>
          </a:p>
        </p:txBody>
      </p:sp>
      <p:sp>
        <p:nvSpPr>
          <p:cNvPr id="4" name="Text Placeholder 3"/>
          <p:cNvSpPr>
            <a:spLocks noGrp="1"/>
          </p:cNvSpPr>
          <p:nvPr>
            <p:ph type="body" sz="quarter" idx="14"/>
          </p:nvPr>
        </p:nvSpPr>
        <p:spPr>
          <a:xfrm>
            <a:off x="529813" y="1148985"/>
            <a:ext cx="8823326" cy="346075"/>
          </a:xfrm>
        </p:spPr>
        <p:txBody>
          <a:bodyPr/>
          <a:lstStyle/>
          <a:p>
            <a:r>
              <a:rPr lang="en-US" sz="1400"/>
              <a:t>(continued from page 15)</a:t>
            </a:r>
          </a:p>
        </p:txBody>
      </p:sp>
      <p:sp>
        <p:nvSpPr>
          <p:cNvPr id="5" name="Title 4">
            <a:extLst>
              <a:ext uri="{FF2B5EF4-FFF2-40B4-BE49-F238E27FC236}">
                <a16:creationId xmlns:a16="http://schemas.microsoft.com/office/drawing/2014/main" id="{4CCB54EE-3094-2F94-AAEF-04F71717F4AD}"/>
              </a:ext>
            </a:extLst>
          </p:cNvPr>
          <p:cNvSpPr>
            <a:spLocks noGrp="1"/>
          </p:cNvSpPr>
          <p:nvPr>
            <p:ph type="title"/>
          </p:nvPr>
        </p:nvSpPr>
        <p:spPr>
          <a:xfrm>
            <a:off x="529812" y="661776"/>
            <a:ext cx="9052560" cy="521864"/>
          </a:xfrm>
        </p:spPr>
        <p:txBody>
          <a:bodyPr/>
          <a:lstStyle/>
          <a:p>
            <a:r>
              <a:rPr lang="en-US"/>
              <a:t>Is Gold a Safe Haven? </a:t>
            </a:r>
          </a:p>
        </p:txBody>
      </p:sp>
    </p:spTree>
    <p:extLst>
      <p:ext uri="{BB962C8B-B14F-4D97-AF65-F5344CB8AC3E}">
        <p14:creationId xmlns:p14="http://schemas.microsoft.com/office/powerpoint/2010/main" val="9188195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CA6DA5E9-B052-2648-8312-DA066B136E7D}"/>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135178</a:t>
            </a:r>
          </a:p>
        </p:txBody>
      </p:sp>
      <p:sp>
        <p:nvSpPr>
          <p:cNvPr id="2" name="Title 1"/>
          <p:cNvSpPr>
            <a:spLocks noGrp="1"/>
          </p:cNvSpPr>
          <p:nvPr>
            <p:ph type="title"/>
          </p:nvPr>
        </p:nvSpPr>
        <p:spPr>
          <a:xfrm>
            <a:off x="529812" y="648441"/>
            <a:ext cx="9052560" cy="521864"/>
          </a:xfrm>
        </p:spPr>
        <p:txBody>
          <a:bodyPr/>
          <a:lstStyle/>
          <a:p>
            <a:r>
              <a:rPr lang="en-US"/>
              <a:t>Quarterly Market Review</a:t>
            </a:r>
          </a:p>
        </p:txBody>
      </p:sp>
      <p:sp>
        <p:nvSpPr>
          <p:cNvPr id="3" name="Slide Number Placeholder 2"/>
          <p:cNvSpPr>
            <a:spLocks noGrp="1"/>
          </p:cNvSpPr>
          <p:nvPr>
            <p:ph type="sldNum" sz="quarter" idx="12"/>
          </p:nvPr>
        </p:nvSpPr>
        <p:spPr/>
        <p:txBody>
          <a:bodyPr/>
          <a:lstStyle/>
          <a:p>
            <a:fld id="{66F6FF41-5833-4EBF-9145-362BCED2914A}" type="slidenum">
              <a:rPr lang="en-US" smtClean="0"/>
              <a:t>2</a:t>
            </a:fld>
            <a:endParaRPr lang="en-US"/>
          </a:p>
        </p:txBody>
      </p:sp>
      <p:sp>
        <p:nvSpPr>
          <p:cNvPr id="12" name="Picture Placeholder 11">
            <a:extLst>
              <a:ext uri="{FF2B5EF4-FFF2-40B4-BE49-F238E27FC236}">
                <a16:creationId xmlns:a16="http://schemas.microsoft.com/office/drawing/2014/main" id="{66AD4BB2-DE7C-4F96-9FF9-37BA706EF097}"/>
              </a:ext>
            </a:extLst>
          </p:cNvPr>
          <p:cNvSpPr>
            <a:spLocks noGrp="1"/>
          </p:cNvSpPr>
          <p:nvPr>
            <p:ph type="pic" sz="quarter" idx="13"/>
          </p:nvPr>
        </p:nvSpPr>
        <p:spPr/>
        <p:txBody>
          <a:bodyPr/>
          <a:lstStyle/>
          <a:p>
            <a:endParaRPr lang="en-US"/>
          </a:p>
        </p:txBody>
      </p:sp>
      <p:sp>
        <p:nvSpPr>
          <p:cNvPr id="13" name="Text Placeholder 12">
            <a:extLst>
              <a:ext uri="{FF2B5EF4-FFF2-40B4-BE49-F238E27FC236}">
                <a16:creationId xmlns:a16="http://schemas.microsoft.com/office/drawing/2014/main" id="{5BB2B357-9F4E-4020-8217-6B1C17E28E90}"/>
              </a:ext>
            </a:extLst>
          </p:cNvPr>
          <p:cNvSpPr>
            <a:spLocks noGrp="1"/>
          </p:cNvSpPr>
          <p:nvPr>
            <p:ph type="body" sz="quarter" idx="15"/>
          </p:nvPr>
        </p:nvSpPr>
        <p:spPr/>
        <p:txBody>
          <a:bodyPr/>
          <a:lstStyle/>
          <a:p>
            <a:endParaRPr lang="en-US"/>
          </a:p>
        </p:txBody>
      </p:sp>
      <p:sp>
        <p:nvSpPr>
          <p:cNvPr id="14" name="Text Placeholder 13"/>
          <p:cNvSpPr>
            <a:spLocks noGrp="1"/>
          </p:cNvSpPr>
          <p:nvPr>
            <p:ph type="body" sz="quarter" idx="17"/>
          </p:nvPr>
        </p:nvSpPr>
        <p:spPr>
          <a:xfrm>
            <a:off x="4645660" y="1776340"/>
            <a:ext cx="4384039" cy="5104892"/>
          </a:xfrm>
        </p:spPr>
        <p:txBody>
          <a:bodyPr/>
          <a:lstStyle/>
          <a:p>
            <a:r>
              <a:rPr lang="en-US"/>
              <a:t>Overview:</a:t>
            </a:r>
          </a:p>
          <a:p>
            <a:pPr lvl="1">
              <a:lnSpc>
                <a:spcPct val="100000"/>
              </a:lnSpc>
              <a:spcBef>
                <a:spcPts val="1100"/>
              </a:spcBef>
            </a:pPr>
            <a:r>
              <a:rPr lang="en-US"/>
              <a:t>Market Summary</a:t>
            </a:r>
          </a:p>
          <a:p>
            <a:pPr lvl="1">
              <a:lnSpc>
                <a:spcPct val="100000"/>
              </a:lnSpc>
              <a:spcBef>
                <a:spcPts val="1100"/>
              </a:spcBef>
            </a:pPr>
            <a:r>
              <a:rPr lang="en-US"/>
              <a:t>World Stock Market Performance</a:t>
            </a:r>
          </a:p>
          <a:p>
            <a:pPr lvl="1">
              <a:lnSpc>
                <a:spcPct val="100000"/>
              </a:lnSpc>
              <a:spcBef>
                <a:spcPts val="1100"/>
              </a:spcBef>
            </a:pPr>
            <a:r>
              <a:rPr lang="en-US"/>
              <a:t>Canadian Stocks</a:t>
            </a:r>
          </a:p>
          <a:p>
            <a:pPr lvl="1">
              <a:lnSpc>
                <a:spcPct val="100000"/>
              </a:lnSpc>
              <a:spcBef>
                <a:spcPts val="1100"/>
              </a:spcBef>
            </a:pPr>
            <a:r>
              <a:rPr lang="en-US"/>
              <a:t>US Stocks</a:t>
            </a:r>
          </a:p>
          <a:p>
            <a:pPr lvl="1">
              <a:lnSpc>
                <a:spcPct val="100000"/>
              </a:lnSpc>
              <a:spcBef>
                <a:spcPts val="1100"/>
              </a:spcBef>
            </a:pPr>
            <a:r>
              <a:rPr lang="en-US"/>
              <a:t>International Developed Stocks</a:t>
            </a:r>
          </a:p>
          <a:p>
            <a:pPr lvl="1">
              <a:lnSpc>
                <a:spcPct val="100000"/>
              </a:lnSpc>
              <a:spcBef>
                <a:spcPts val="1100"/>
              </a:spcBef>
            </a:pPr>
            <a:r>
              <a:rPr lang="en-US"/>
              <a:t>Emerging Markets Stocks</a:t>
            </a:r>
          </a:p>
          <a:p>
            <a:pPr lvl="1">
              <a:lnSpc>
                <a:spcPct val="100000"/>
              </a:lnSpc>
              <a:spcBef>
                <a:spcPts val="1100"/>
              </a:spcBef>
            </a:pPr>
            <a:r>
              <a:rPr lang="en-US"/>
              <a:t>Country Returns</a:t>
            </a:r>
          </a:p>
          <a:p>
            <a:pPr lvl="1">
              <a:lnSpc>
                <a:spcPct val="100000"/>
              </a:lnSpc>
              <a:spcBef>
                <a:spcPts val="1100"/>
              </a:spcBef>
            </a:pPr>
            <a:r>
              <a:rPr lang="en-US"/>
              <a:t>Real Estate Investment Trusts (REITs)</a:t>
            </a:r>
          </a:p>
          <a:p>
            <a:pPr lvl="1">
              <a:lnSpc>
                <a:spcPct val="100000"/>
              </a:lnSpc>
              <a:spcBef>
                <a:spcPts val="1100"/>
              </a:spcBef>
            </a:pPr>
            <a:r>
              <a:rPr lang="en-US"/>
              <a:t>Fixed Income</a:t>
            </a:r>
          </a:p>
          <a:p>
            <a:pPr lvl="1">
              <a:lnSpc>
                <a:spcPct val="100000"/>
              </a:lnSpc>
              <a:spcBef>
                <a:spcPts val="1100"/>
              </a:spcBef>
            </a:pPr>
            <a:r>
              <a:rPr lang="en-US"/>
              <a:t>Global Fixed Income</a:t>
            </a:r>
          </a:p>
          <a:p>
            <a:pPr lvl="1">
              <a:lnSpc>
                <a:spcPct val="100000"/>
              </a:lnSpc>
              <a:spcBef>
                <a:spcPts val="1100"/>
              </a:spcBef>
            </a:pPr>
            <a:r>
              <a:rPr lang="en-US"/>
              <a:t>Quarterly Topic: Is Gold a Safe Haven? </a:t>
            </a:r>
          </a:p>
        </p:txBody>
      </p:sp>
      <p:sp>
        <p:nvSpPr>
          <p:cNvPr id="33" name="Text Placeholder 32"/>
          <p:cNvSpPr>
            <a:spLocks noGrp="1"/>
          </p:cNvSpPr>
          <p:nvPr>
            <p:ph type="body" sz="quarter" idx="18"/>
          </p:nvPr>
        </p:nvSpPr>
        <p:spPr>
          <a:xfrm>
            <a:off x="540295" y="1809553"/>
            <a:ext cx="3642042" cy="4808538"/>
          </a:xfrm>
        </p:spPr>
        <p:txBody>
          <a:bodyPr/>
          <a:lstStyle/>
          <a:p>
            <a:pPr>
              <a:lnSpc>
                <a:spcPct val="110000"/>
              </a:lnSpc>
            </a:pPr>
            <a:r>
              <a:rPr lang="en-US"/>
              <a:t>This report features world capital market performance and a timeline of events for the past quarter. It begins with a global overview, then features the returns of stock and bond asset classes in the Canadian, US, and international markets. The report concludes with a quarterly topic.</a:t>
            </a:r>
          </a:p>
          <a:p>
            <a:endParaRPr lang="en-US"/>
          </a:p>
        </p:txBody>
      </p:sp>
    </p:spTree>
    <p:extLst>
      <p:ext uri="{BB962C8B-B14F-4D97-AF65-F5344CB8AC3E}">
        <p14:creationId xmlns:p14="http://schemas.microsoft.com/office/powerpoint/2010/main" val="28608293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36B11374-BA13-D1ED-BAA4-76ECD0CEFB5A}"/>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135179</a:t>
            </a:r>
          </a:p>
        </p:txBody>
      </p:sp>
      <p:sp>
        <p:nvSpPr>
          <p:cNvPr id="3" name="Title 2"/>
          <p:cNvSpPr>
            <a:spLocks noGrp="1"/>
          </p:cNvSpPr>
          <p:nvPr>
            <p:ph type="title"/>
          </p:nvPr>
        </p:nvSpPr>
        <p:spPr>
          <a:xfrm>
            <a:off x="529812" y="648441"/>
            <a:ext cx="9052560" cy="521864"/>
          </a:xfrm>
        </p:spPr>
        <p:txBody>
          <a:bodyPr/>
          <a:lstStyle/>
          <a:p>
            <a:r>
              <a:rPr lang="en-US"/>
              <a:t>Quarterly Market Summary</a:t>
            </a:r>
          </a:p>
        </p:txBody>
      </p:sp>
      <p:sp>
        <p:nvSpPr>
          <p:cNvPr id="2" name="Slide Number Placeholder 1"/>
          <p:cNvSpPr>
            <a:spLocks noGrp="1"/>
          </p:cNvSpPr>
          <p:nvPr>
            <p:ph type="sldNum" sz="quarter" idx="12"/>
          </p:nvPr>
        </p:nvSpPr>
        <p:spPr/>
        <p:txBody>
          <a:bodyPr/>
          <a:lstStyle/>
          <a:p>
            <a:fld id="{66F6FF41-5833-4EBF-9145-362BCED2914A}" type="slidenum">
              <a:rPr lang="en-US" smtClean="0">
                <a:solidFill>
                  <a:prstClr val="white">
                    <a:lumMod val="50000"/>
                  </a:prstClr>
                </a:solidFill>
              </a:rPr>
              <a:t>3</a:t>
            </a:fld>
            <a:endParaRPr lang="en-US">
              <a:solidFill>
                <a:prstClr val="white">
                  <a:lumMod val="50000"/>
                </a:prstClr>
              </a:solidFill>
            </a:endParaRPr>
          </a:p>
        </p:txBody>
      </p:sp>
      <p:sp>
        <p:nvSpPr>
          <p:cNvPr id="18" name="Picture Placeholder 17"/>
          <p:cNvSpPr>
            <a:spLocks noGrp="1"/>
          </p:cNvSpPr>
          <p:nvPr>
            <p:ph type="pic" sz="quarter" idx="13"/>
          </p:nvPr>
        </p:nvSpPr>
        <p:spPr/>
        <p:txBody>
          <a:bodyPr/>
          <a:lstStyle/>
          <a:p>
            <a:endParaRPr lang="en-US"/>
          </a:p>
        </p:txBody>
      </p:sp>
      <p:sp>
        <p:nvSpPr>
          <p:cNvPr id="6" name="Text Placeholder 5"/>
          <p:cNvSpPr>
            <a:spLocks noGrp="1"/>
          </p:cNvSpPr>
          <p:nvPr>
            <p:ph type="body" sz="quarter" idx="15"/>
          </p:nvPr>
        </p:nvSpPr>
        <p:spPr>
          <a:xfrm>
            <a:off x="529812" y="6804212"/>
            <a:ext cx="8530517" cy="730209"/>
          </a:xfrm>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 Market segment (index representation) as follows: Canadian Stock Market (S&amp;P/TSX Composite Index), US Stock Market (Russell 3000 Index [net of tax]), International Developed Stocks (MSCI EAFE Index [net dividends]), Emerging Markets (MSCI Emerging Markets Index [net dividends]), Global Real Estate (S&amp;P Global REIT Index [net dividends]), Canada Bond Market (FTSE Canada Universe Bond Index), and Global Bond Market (Bloomberg Global Aggregate Bond Index [hedged to CAD]). S&amp;P/TSX data © 2025 S&amp;P Dow Jones Indices LLC, a division of S&amp;P Global. All rights reserved. Frank Russell Company is the source and owner of the trademarks, service marks, and copyrights related to the Russell Indexes. MSCI data © MSCI 2025, all rights reserved. FTSE fixed income indices © 2025 FTSE Fixed Income LLC, all rights reserved. Bloomberg data provided by Bloomberg.</a:t>
            </a:r>
          </a:p>
        </p:txBody>
      </p:sp>
      <p:sp>
        <p:nvSpPr>
          <p:cNvPr id="5" name="Text Placeholder 4"/>
          <p:cNvSpPr>
            <a:spLocks noGrp="1"/>
          </p:cNvSpPr>
          <p:nvPr>
            <p:ph type="body" sz="quarter" idx="14"/>
          </p:nvPr>
        </p:nvSpPr>
        <p:spPr>
          <a:xfrm>
            <a:off x="529813" y="1067438"/>
            <a:ext cx="8823326" cy="346075"/>
          </a:xfrm>
        </p:spPr>
        <p:txBody>
          <a:bodyPr/>
          <a:lstStyle/>
          <a:p>
            <a:pPr lvl="0"/>
            <a:r>
              <a:rPr lang="en-US"/>
              <a:t>Returns (CAD), as of June 30, 2025</a:t>
            </a:r>
          </a:p>
        </p:txBody>
      </p:sp>
      <p:graphicFrame>
        <p:nvGraphicFramePr>
          <p:cNvPr id="7" name="Table 6">
            <a:extLst>
              <a:ext uri="{FF2B5EF4-FFF2-40B4-BE49-F238E27FC236}">
                <a16:creationId xmlns:a16="http://schemas.microsoft.com/office/drawing/2014/main" id="{932741FF-3B84-6641-D990-46F5AC646FC1}"/>
              </a:ext>
            </a:extLst>
          </p:cNvPr>
          <p:cNvGraphicFramePr>
            <a:graphicFrameLocks noGrp="1"/>
          </p:cNvGraphicFramePr>
          <p:nvPr>
            <p:extLst>
              <p:ext uri="{D42A27DB-BD31-4B8C-83A1-F6EECF244321}">
                <p14:modId xmlns:p14="http://schemas.microsoft.com/office/powerpoint/2010/main" val="4126730766"/>
              </p:ext>
            </p:extLst>
          </p:nvPr>
        </p:nvGraphicFramePr>
        <p:xfrm>
          <a:off x="623247" y="1603612"/>
          <a:ext cx="8839201" cy="4096794"/>
        </p:xfrm>
        <a:graphic>
          <a:graphicData uri="http://schemas.openxmlformats.org/drawingml/2006/table">
            <a:tbl>
              <a:tblPr firstRow="1" bandRow="1">
                <a:tableStyleId>{2D5ABB26-0587-4C30-8999-92F81FD0307C}</a:tableStyleId>
              </a:tblPr>
              <a:tblGrid>
                <a:gridCol w="1124067">
                  <a:extLst>
                    <a:ext uri="{9D8B030D-6E8A-4147-A177-3AD203B41FA5}">
                      <a16:colId xmlns:a16="http://schemas.microsoft.com/office/drawing/2014/main" val="1535697821"/>
                    </a:ext>
                  </a:extLst>
                </a:gridCol>
                <a:gridCol w="1102162">
                  <a:extLst>
                    <a:ext uri="{9D8B030D-6E8A-4147-A177-3AD203B41FA5}">
                      <a16:colId xmlns:a16="http://schemas.microsoft.com/office/drawing/2014/main" val="3722691688"/>
                    </a:ext>
                  </a:extLst>
                </a:gridCol>
                <a:gridCol w="1102162">
                  <a:extLst>
                    <a:ext uri="{9D8B030D-6E8A-4147-A177-3AD203B41FA5}">
                      <a16:colId xmlns:a16="http://schemas.microsoft.com/office/drawing/2014/main" val="872648569"/>
                    </a:ext>
                  </a:extLst>
                </a:gridCol>
                <a:gridCol w="1102162">
                  <a:extLst>
                    <a:ext uri="{9D8B030D-6E8A-4147-A177-3AD203B41FA5}">
                      <a16:colId xmlns:a16="http://schemas.microsoft.com/office/drawing/2014/main" val="1511499536"/>
                    </a:ext>
                  </a:extLst>
                </a:gridCol>
                <a:gridCol w="1102162">
                  <a:extLst>
                    <a:ext uri="{9D8B030D-6E8A-4147-A177-3AD203B41FA5}">
                      <a16:colId xmlns:a16="http://schemas.microsoft.com/office/drawing/2014/main" val="3970493082"/>
                    </a:ext>
                  </a:extLst>
                </a:gridCol>
                <a:gridCol w="1102162">
                  <a:extLst>
                    <a:ext uri="{9D8B030D-6E8A-4147-A177-3AD203B41FA5}">
                      <a16:colId xmlns:a16="http://schemas.microsoft.com/office/drawing/2014/main" val="1761197817"/>
                    </a:ext>
                  </a:extLst>
                </a:gridCol>
                <a:gridCol w="1102162">
                  <a:extLst>
                    <a:ext uri="{9D8B030D-6E8A-4147-A177-3AD203B41FA5}">
                      <a16:colId xmlns:a16="http://schemas.microsoft.com/office/drawing/2014/main" val="3406411067"/>
                    </a:ext>
                  </a:extLst>
                </a:gridCol>
                <a:gridCol w="1102162">
                  <a:extLst>
                    <a:ext uri="{9D8B030D-6E8A-4147-A177-3AD203B41FA5}">
                      <a16:colId xmlns:a16="http://schemas.microsoft.com/office/drawing/2014/main" val="2190678673"/>
                    </a:ext>
                  </a:extLst>
                </a:gridCol>
              </a:tblGrid>
              <a:tr h="0">
                <a:tc>
                  <a:txBody>
                    <a:bodyPr/>
                    <a:lstStyle/>
                    <a:p>
                      <a:endParaRPr lang="en-US" sz="12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algn="ctr"/>
                      <a:r>
                        <a:rPr lang="en-US" sz="1050">
                          <a:solidFill>
                            <a:schemeClr val="tx1"/>
                          </a:solidFill>
                        </a:rPr>
                        <a:t>Stocks</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9050" cap="flat" cmpd="sng" algn="ctr">
                      <a:solidFill>
                        <a:schemeClr val="bg1">
                          <a:lumMod val="50000"/>
                        </a:schemeClr>
                      </a:solidFill>
                      <a:prstDash val="solid"/>
                      <a:round/>
                      <a:headEnd type="none" w="med" len="med"/>
                      <a:tailEnd type="none" w="med" len="med"/>
                    </a:ln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050">
                          <a:solidFill>
                            <a:schemeClr val="tx1"/>
                          </a:solidFill>
                        </a:rPr>
                        <a:t>Bonds</a:t>
                      </a: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6081929"/>
                  </a:ext>
                </a:extLst>
              </a:tr>
              <a:tr h="406493">
                <a:tc>
                  <a:txBody>
                    <a:bodyPr/>
                    <a:lstStyle/>
                    <a:p>
                      <a:endParaRPr lang="en-US" sz="12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a:solidFill>
                            <a:schemeClr val="tx1"/>
                          </a:solidFill>
                        </a:rPr>
                        <a:t>Canadian</a:t>
                      </a:r>
                      <a:br>
                        <a:rPr lang="en-US" sz="1000">
                          <a:solidFill>
                            <a:schemeClr val="tx1"/>
                          </a:solidFill>
                        </a:rPr>
                      </a:br>
                      <a:r>
                        <a:rPr lang="en-US" sz="1000">
                          <a:solidFill>
                            <a:schemeClr val="tx1"/>
                          </a:solidFill>
                        </a:rPr>
                        <a:t>Stock Market</a:t>
                      </a:r>
                    </a:p>
                  </a:txBody>
                  <a:tcPr anchor="b">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US</a:t>
                      </a:r>
                      <a:br>
                        <a:rPr lang="en-US" sz="1000">
                          <a:solidFill>
                            <a:schemeClr val="tx1"/>
                          </a:solidFill>
                        </a:rPr>
                      </a:br>
                      <a:r>
                        <a:rPr lang="en-US" sz="1000">
                          <a:solidFill>
                            <a:schemeClr val="tx1"/>
                          </a:solidFill>
                        </a:rPr>
                        <a:t>Stock Market</a:t>
                      </a:r>
                      <a:endParaRPr lang="en-US" sz="1200">
                        <a:solidFill>
                          <a:schemeClr val="tx1"/>
                        </a:solidFill>
                      </a:endParaRP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International Developed Stocks</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Emerging</a:t>
                      </a:r>
                    </a:p>
                    <a:p>
                      <a:pPr algn="ctr"/>
                      <a:r>
                        <a:rPr lang="en-US" sz="1000">
                          <a:solidFill>
                            <a:schemeClr val="tx1"/>
                          </a:solidFill>
                        </a:rPr>
                        <a:t>Markets Stocks</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Global</a:t>
                      </a:r>
                    </a:p>
                    <a:p>
                      <a:pPr algn="ctr"/>
                      <a:r>
                        <a:rPr lang="en-US" sz="1000">
                          <a:solidFill>
                            <a:schemeClr val="tx1"/>
                          </a:solidFill>
                        </a:rPr>
                        <a:t>Real Estate</a:t>
                      </a:r>
                    </a:p>
                  </a:txBody>
                  <a:tcPr anchor="b">
                    <a:lnL w="6350" cap="flat" cmpd="sng" algn="ctr">
                      <a:solidFill>
                        <a:schemeClr val="bg1"/>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Canadian</a:t>
                      </a:r>
                      <a:br>
                        <a:rPr lang="en-US" sz="1000">
                          <a:solidFill>
                            <a:schemeClr val="tx1"/>
                          </a:solidFill>
                        </a:rPr>
                      </a:br>
                      <a:r>
                        <a:rPr lang="en-US" sz="1000">
                          <a:solidFill>
                            <a:schemeClr val="tx1"/>
                          </a:solidFill>
                        </a:rPr>
                        <a:t>Bond Market</a:t>
                      </a:r>
                    </a:p>
                  </a:txBody>
                  <a:tcPr anchor="b">
                    <a:lnL w="19050"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Global Bond </a:t>
                      </a:r>
                    </a:p>
                    <a:p>
                      <a:pPr algn="ctr"/>
                      <a:r>
                        <a:rPr lang="en-US" sz="1000">
                          <a:solidFill>
                            <a:schemeClr val="tx1"/>
                          </a:solidFill>
                        </a:rPr>
                        <a:t>Market ex US</a:t>
                      </a:r>
                    </a:p>
                  </a:txBody>
                  <a:tcPr anchor="b">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95339872"/>
                  </a:ext>
                </a:extLst>
              </a:tr>
              <a:tr h="311482">
                <a:tc>
                  <a:txBody>
                    <a:bodyPr/>
                    <a:lstStyle/>
                    <a:p>
                      <a:r>
                        <a:rPr lang="en-US" sz="1100" b="1">
                          <a:solidFill>
                            <a:schemeClr val="tx1"/>
                          </a:solidFill>
                          <a:latin typeface="Avenir LT 65 Medium" panose="020B0603020000020003" pitchFamily="34" charset="0"/>
                        </a:rPr>
                        <a:t>Q2 2025</a:t>
                      </a:r>
                    </a:p>
                  </a:txBody>
                  <a:tcPr marL="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8.53%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018228" rtl="0" eaLnBrk="1" fontAlgn="auto" latinLnBrk="0" hangingPunct="1">
                        <a:lnSpc>
                          <a:spcPct val="100000"/>
                        </a:lnSpc>
                        <a:spcBef>
                          <a:spcPct val="0"/>
                        </a:spcBef>
                        <a:spcAft>
                          <a:spcPct val="0"/>
                        </a:spcAft>
                        <a:buClrTx/>
                        <a:buSzTx/>
                        <a:buFontTx/>
                        <a:buNone/>
                        <a:defRPr/>
                      </a:pPr>
                      <a:r>
                        <a:rPr lang="en-US" sz="1200" kern="1200">
                          <a:solidFill>
                            <a:schemeClr val="tx1"/>
                          </a:solidFill>
                          <a:latin typeface="+mn-lt"/>
                          <a:ea typeface="+mn-ea"/>
                          <a:cs typeface="+mn-cs"/>
                        </a:rPr>
                        <a:t>5.23%</a:t>
                      </a:r>
                      <a:endParaRPr lang="en-US" sz="1100" b="1">
                        <a:solidFill>
                          <a:schemeClr val="tx1"/>
                        </a:solidFill>
                        <a:latin typeface="Avenir LT 65 Medium" panose="020B0603020000020003" pitchFamily="34" charset="0"/>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5.97%</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6.17%</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rgbClr val="C00000"/>
                          </a:solidFill>
                          <a:latin typeface="+mn-lt"/>
                          <a:ea typeface="+mn-ea"/>
                          <a:cs typeface="+mn-cs"/>
                        </a:rPr>
                        <a:t>-2.60%</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rgbClr val="C00000"/>
                          </a:solidFill>
                          <a:latin typeface="+mn-lt"/>
                          <a:ea typeface="+mn-ea"/>
                          <a:cs typeface="+mn-cs"/>
                        </a:rPr>
                        <a:t>-0.57%</a:t>
                      </a: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kern="1200">
                          <a:solidFill>
                            <a:schemeClr val="tx1"/>
                          </a:solidFill>
                          <a:latin typeface="+mn-lt"/>
                          <a:ea typeface="+mn-ea"/>
                          <a:cs typeface="+mn-cs"/>
                        </a:rPr>
                        <a:t>1.13%</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2145158"/>
                  </a:ext>
                </a:extLst>
              </a:tr>
              <a:tr h="673682">
                <a:tc>
                  <a:txBody>
                    <a:bodyPr/>
                    <a:lstStyle/>
                    <a:p>
                      <a:endParaRPr lang="en-US" sz="1000" b="1">
                        <a:solidFill>
                          <a:schemeClr val="tx1"/>
                        </a:solidFill>
                      </a:endParaRPr>
                    </a:p>
                  </a:txBody>
                  <a:tcPr marL="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8481374"/>
                  </a:ext>
                </a:extLst>
              </a:tr>
              <a:tr h="311482">
                <a:tc gridSpan="2">
                  <a:txBody>
                    <a:bodyPr/>
                    <a:lstStyle/>
                    <a:p>
                      <a:r>
                        <a:rPr lang="en-US" sz="1100" b="1">
                          <a:solidFill>
                            <a:schemeClr val="tx1"/>
                          </a:solidFill>
                          <a:latin typeface="Avenir LT 65 Medium" panose="020B0603020000020003" pitchFamily="34" charset="0"/>
                        </a:rPr>
                        <a:t>Since January 2001</a:t>
                      </a:r>
                    </a:p>
                  </a:txBody>
                  <a:tcPr marL="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endParaRPr lang="en-US" sz="1200" kern="120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611152"/>
                  </a:ext>
                </a:extLst>
              </a:tr>
              <a:tr h="548640">
                <a:tc>
                  <a:txBody>
                    <a:bodyPr/>
                    <a:lstStyle/>
                    <a:p>
                      <a:r>
                        <a:rPr lang="en-US" sz="1000" b="0">
                          <a:solidFill>
                            <a:schemeClr val="tx1">
                              <a:lumMod val="65000"/>
                              <a:lumOff val="35000"/>
                            </a:schemeClr>
                          </a:solidFill>
                          <a:latin typeface="+mn-lt"/>
                        </a:rPr>
                        <a:t>Average</a:t>
                      </a:r>
                      <a:br>
                        <a:rPr lang="en-US" sz="1000" b="0">
                          <a:solidFill>
                            <a:schemeClr val="tx1">
                              <a:lumMod val="65000"/>
                              <a:lumOff val="35000"/>
                            </a:schemeClr>
                          </a:solidFill>
                          <a:latin typeface="+mn-lt"/>
                        </a:rPr>
                      </a:br>
                      <a:r>
                        <a:rPr lang="en-US" sz="1000" b="0">
                          <a:solidFill>
                            <a:schemeClr val="tx1">
                              <a:lumMod val="65000"/>
                              <a:lumOff val="35000"/>
                            </a:schemeClr>
                          </a:solidFill>
                          <a:latin typeface="+mn-lt"/>
                        </a:rPr>
                        <a:t>Quarterly Return</a:t>
                      </a:r>
                    </a:p>
                  </a:txBody>
                  <a:tcPr marL="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1.9%</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1.1%</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8993186"/>
                  </a:ext>
                </a:extLst>
              </a:tr>
              <a:tr h="357137">
                <a:tc rowSpan="2">
                  <a:txBody>
                    <a:bodyPr/>
                    <a:lstStyle/>
                    <a:p>
                      <a:r>
                        <a:rPr lang="en-US" sz="1000" b="0">
                          <a:solidFill>
                            <a:schemeClr val="tx1">
                              <a:lumMod val="65000"/>
                              <a:lumOff val="35000"/>
                            </a:schemeClr>
                          </a:solidFill>
                          <a:latin typeface="+mn-lt"/>
                        </a:rPr>
                        <a:t>Best </a:t>
                      </a:r>
                      <a:br>
                        <a:rPr lang="en-US" sz="1000" b="0">
                          <a:solidFill>
                            <a:schemeClr val="tx1">
                              <a:lumMod val="65000"/>
                              <a:lumOff val="35000"/>
                            </a:schemeClr>
                          </a:solidFill>
                          <a:latin typeface="+mn-lt"/>
                        </a:rPr>
                      </a:br>
                      <a:r>
                        <a:rPr lang="en-US" sz="1000" b="0">
                          <a:solidFill>
                            <a:schemeClr val="tx1">
                              <a:lumMod val="65000"/>
                              <a:lumOff val="35000"/>
                            </a:schemeClr>
                          </a:solidFill>
                          <a:latin typeface="+mn-lt"/>
                        </a:rPr>
                        <a:t>Quarter</a:t>
                      </a:r>
                    </a:p>
                  </a:txBody>
                  <a:tcPr marL="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20.0%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16.8%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15.8%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27.9%</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22.2%</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8.3%</a:t>
                      </a: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5.7%</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3928344"/>
                  </a:ext>
                </a:extLst>
              </a:tr>
              <a:tr h="357137">
                <a:tc vMerge="1">
                  <a:txBody>
                    <a:bodyPr/>
                    <a:lstStyle/>
                    <a:p>
                      <a:r>
                        <a:rPr lang="en-US" sz="1200">
                          <a:solidFill>
                            <a:schemeClr val="tx1"/>
                          </a:solidFill>
                        </a:rPr>
                        <a:t>15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2009 Q2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2020 Q2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2009 Q2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2001 Q4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2009 Q3</a:t>
                      </a:r>
                    </a:p>
                  </a:txBody>
                  <a:tcP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2023 Q4</a:t>
                      </a:r>
                    </a:p>
                  </a:txBody>
                  <a:tcP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2023 Q4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6770325"/>
                  </a:ext>
                </a:extLst>
              </a:tr>
              <a:tr h="357137">
                <a:tc rowSpan="2">
                  <a:txBody>
                    <a:bodyPr/>
                    <a:lstStyle/>
                    <a:p>
                      <a:r>
                        <a:rPr lang="en-US" sz="1000" b="0">
                          <a:solidFill>
                            <a:schemeClr val="tx1">
                              <a:lumMod val="65000"/>
                              <a:lumOff val="35000"/>
                            </a:schemeClr>
                          </a:solidFill>
                          <a:latin typeface="+mn-lt"/>
                        </a:rPr>
                        <a:t>Worst</a:t>
                      </a:r>
                      <a:br>
                        <a:rPr lang="en-US" sz="1000" b="0">
                          <a:solidFill>
                            <a:schemeClr val="tx1">
                              <a:lumMod val="65000"/>
                              <a:lumOff val="35000"/>
                            </a:schemeClr>
                          </a:solidFill>
                          <a:latin typeface="+mn-lt"/>
                        </a:rPr>
                      </a:br>
                      <a:r>
                        <a:rPr lang="en-US" sz="1000" b="0">
                          <a:solidFill>
                            <a:schemeClr val="tx1">
                              <a:lumMod val="65000"/>
                              <a:lumOff val="35000"/>
                            </a:schemeClr>
                          </a:solidFill>
                          <a:latin typeface="+mn-lt"/>
                        </a:rPr>
                        <a:t>Quarter</a:t>
                      </a:r>
                    </a:p>
                  </a:txBody>
                  <a:tcPr marL="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-22.7%</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-14.0%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-16.8%</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-23.5%</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-25.8%</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-7.0%</a:t>
                      </a: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lumMod val="65000"/>
                              <a:lumOff val="35000"/>
                            </a:schemeClr>
                          </a:solidFill>
                        </a:rPr>
                        <a:t>-5.0%</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196094"/>
                  </a:ext>
                </a:extLst>
              </a:tr>
              <a:tr h="357137">
                <a:tc vMerge="1">
                  <a:txBody>
                    <a:bodyPr/>
                    <a:lstStyle/>
                    <a:p>
                      <a:r>
                        <a:rPr lang="en-US" sz="1200">
                          <a:solidFill>
                            <a:schemeClr val="tx1"/>
                          </a:solidFill>
                        </a:rPr>
                        <a:t>20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2008 Q4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2022 Q2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2008 Q3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2008 Q3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2008 Q4</a:t>
                      </a:r>
                    </a:p>
                  </a:txBody>
                  <a:tcP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2022 Q1</a:t>
                      </a:r>
                    </a:p>
                  </a:txBody>
                  <a:tcP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a:solidFill>
                            <a:schemeClr val="tx1">
                              <a:lumMod val="65000"/>
                              <a:lumOff val="35000"/>
                            </a:schemeClr>
                          </a:solidFill>
                        </a:rPr>
                        <a:t>2022 Q1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0416347"/>
                  </a:ext>
                </a:extLst>
              </a:tr>
            </a:tbl>
          </a:graphicData>
        </a:graphic>
      </p:graphicFrame>
      <p:sp>
        <p:nvSpPr>
          <p:cNvPr id="8" name="Up Arrow 1">
            <a:extLst>
              <a:ext uri="{FF2B5EF4-FFF2-40B4-BE49-F238E27FC236}">
                <a16:creationId xmlns:a16="http://schemas.microsoft.com/office/drawing/2014/main" id="{75A6CFD6-DE98-730A-B349-250B961BDCB7}"/>
              </a:ext>
            </a:extLst>
          </p:cNvPr>
          <p:cNvSpPr/>
          <p:nvPr/>
        </p:nvSpPr>
        <p:spPr>
          <a:xfrm flipV="1">
            <a:off x="4365479" y="278698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a:endParaRPr lang="en-US" kern="0">
              <a:solidFill>
                <a:prstClr val="white"/>
              </a:solidFill>
              <a:latin typeface="Arial" pitchFamily="34" charset="0"/>
              <a:cs typeface="Arial" pitchFamily="34" charset="0"/>
            </a:endParaRPr>
          </a:p>
        </p:txBody>
      </p:sp>
      <p:sp>
        <p:nvSpPr>
          <p:cNvPr id="9" name="Up Arrow 1">
            <a:extLst>
              <a:ext uri="{FF2B5EF4-FFF2-40B4-BE49-F238E27FC236}">
                <a16:creationId xmlns:a16="http://schemas.microsoft.com/office/drawing/2014/main" id="{595252BE-5EB6-87ED-60D9-657B0FB57908}"/>
              </a:ext>
            </a:extLst>
          </p:cNvPr>
          <p:cNvSpPr/>
          <p:nvPr/>
        </p:nvSpPr>
        <p:spPr>
          <a:xfrm flipV="1">
            <a:off x="8782422" y="278698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a:endParaRPr lang="en-US" kern="0">
              <a:solidFill>
                <a:prstClr val="white"/>
              </a:solidFill>
              <a:latin typeface="Arial" pitchFamily="34" charset="0"/>
              <a:cs typeface="Arial" pitchFamily="34" charset="0"/>
            </a:endParaRPr>
          </a:p>
        </p:txBody>
      </p:sp>
      <p:sp>
        <p:nvSpPr>
          <p:cNvPr id="10" name="Up Arrow 1">
            <a:extLst>
              <a:ext uri="{FF2B5EF4-FFF2-40B4-BE49-F238E27FC236}">
                <a16:creationId xmlns:a16="http://schemas.microsoft.com/office/drawing/2014/main" id="{FCF896F8-D40A-9FC8-26A2-005293A2E8A3}"/>
              </a:ext>
            </a:extLst>
          </p:cNvPr>
          <p:cNvSpPr/>
          <p:nvPr/>
        </p:nvSpPr>
        <p:spPr>
          <a:xfrm flipV="1">
            <a:off x="2157007" y="278698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9" name="Up Arrow 1">
            <a:extLst>
              <a:ext uri="{FF2B5EF4-FFF2-40B4-BE49-F238E27FC236}">
                <a16:creationId xmlns:a16="http://schemas.microsoft.com/office/drawing/2014/main" id="{B9DA9D8E-B7A1-444E-7E8A-92FDDF43AF30}"/>
              </a:ext>
            </a:extLst>
          </p:cNvPr>
          <p:cNvSpPr/>
          <p:nvPr/>
        </p:nvSpPr>
        <p:spPr>
          <a:xfrm flipV="1">
            <a:off x="3261243" y="278698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a:endParaRPr lang="en-US" kern="0">
              <a:solidFill>
                <a:prstClr val="white"/>
              </a:solidFill>
              <a:latin typeface="Arial" pitchFamily="34" charset="0"/>
              <a:cs typeface="Arial" pitchFamily="34" charset="0"/>
            </a:endParaRPr>
          </a:p>
        </p:txBody>
      </p:sp>
      <p:sp>
        <p:nvSpPr>
          <p:cNvPr id="20" name="Up Arrow 1">
            <a:extLst>
              <a:ext uri="{FF2B5EF4-FFF2-40B4-BE49-F238E27FC236}">
                <a16:creationId xmlns:a16="http://schemas.microsoft.com/office/drawing/2014/main" id="{A03288AC-E1CB-F168-E616-8436AA2286F3}"/>
              </a:ext>
            </a:extLst>
          </p:cNvPr>
          <p:cNvSpPr/>
          <p:nvPr/>
        </p:nvSpPr>
        <p:spPr>
          <a:xfrm rot="10800000" flipV="1">
            <a:off x="6573951" y="2786986"/>
            <a:ext cx="269687" cy="287578"/>
          </a:xfrm>
          <a:prstGeom prst="upArrow">
            <a:avLst/>
          </a:prstGeom>
          <a:solidFill>
            <a:srgbClr val="C00000"/>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a:endParaRPr lang="en-US" kern="0">
              <a:solidFill>
                <a:prstClr val="white"/>
              </a:solidFill>
              <a:latin typeface="Arial" pitchFamily="34" charset="0"/>
              <a:cs typeface="Arial" pitchFamily="34" charset="0"/>
            </a:endParaRPr>
          </a:p>
        </p:txBody>
      </p:sp>
      <p:sp>
        <p:nvSpPr>
          <p:cNvPr id="21" name="Up Arrow 1">
            <a:extLst>
              <a:ext uri="{FF2B5EF4-FFF2-40B4-BE49-F238E27FC236}">
                <a16:creationId xmlns:a16="http://schemas.microsoft.com/office/drawing/2014/main" id="{17560D49-E558-9260-6F10-185A65377663}"/>
              </a:ext>
            </a:extLst>
          </p:cNvPr>
          <p:cNvSpPr/>
          <p:nvPr/>
        </p:nvSpPr>
        <p:spPr>
          <a:xfrm rot="10800000" flipV="1">
            <a:off x="7678187" y="2786986"/>
            <a:ext cx="269687" cy="287578"/>
          </a:xfrm>
          <a:prstGeom prst="upArrow">
            <a:avLst/>
          </a:prstGeom>
          <a:solidFill>
            <a:srgbClr val="C00000"/>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a:endParaRPr lang="en-US" kern="0">
              <a:solidFill>
                <a:prstClr val="white"/>
              </a:solidFill>
              <a:latin typeface="Arial" pitchFamily="34" charset="0"/>
              <a:cs typeface="Arial" pitchFamily="34" charset="0"/>
            </a:endParaRPr>
          </a:p>
        </p:txBody>
      </p:sp>
      <p:sp>
        <p:nvSpPr>
          <p:cNvPr id="22" name="Up Arrow 1">
            <a:extLst>
              <a:ext uri="{FF2B5EF4-FFF2-40B4-BE49-F238E27FC236}">
                <a16:creationId xmlns:a16="http://schemas.microsoft.com/office/drawing/2014/main" id="{C3D451C9-8CFE-AB2E-AD59-7D738E3097F4}"/>
              </a:ext>
            </a:extLst>
          </p:cNvPr>
          <p:cNvSpPr/>
          <p:nvPr/>
        </p:nvSpPr>
        <p:spPr>
          <a:xfrm flipV="1">
            <a:off x="5469715" y="278698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a:endParaRPr lang="en-US" kern="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184351961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CAF8B366-E3FD-623B-2C68-1750006222B7}"/>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135180</a:t>
            </a:r>
          </a:p>
        </p:txBody>
      </p:sp>
      <p:sp>
        <p:nvSpPr>
          <p:cNvPr id="3" name="Title 2"/>
          <p:cNvSpPr>
            <a:spLocks noGrp="1"/>
          </p:cNvSpPr>
          <p:nvPr>
            <p:ph type="title"/>
          </p:nvPr>
        </p:nvSpPr>
        <p:spPr>
          <a:xfrm>
            <a:off x="516364" y="657966"/>
            <a:ext cx="9052560" cy="521864"/>
          </a:xfrm>
          <a:noFill/>
        </p:spPr>
        <p:txBody>
          <a:bodyPr/>
          <a:lstStyle/>
          <a:p>
            <a:r>
              <a:rPr lang="en-US"/>
              <a:t>Long-Term Market Summary</a:t>
            </a:r>
          </a:p>
        </p:txBody>
      </p:sp>
      <p:sp>
        <p:nvSpPr>
          <p:cNvPr id="2" name="Slide Number Placeholder 1"/>
          <p:cNvSpPr>
            <a:spLocks noGrp="1"/>
          </p:cNvSpPr>
          <p:nvPr>
            <p:ph type="sldNum" sz="quarter" idx="12"/>
          </p:nvPr>
        </p:nvSpPr>
        <p:spPr/>
        <p:txBody>
          <a:bodyPr/>
          <a:lstStyle/>
          <a:p>
            <a:pPr marL="0" marR="0" lvl="0" indent="0" algn="r" defTabSz="1018228" rtl="0" eaLnBrk="1" fontAlgn="auto" latinLnBrk="0" hangingPunct="1">
              <a:lnSpc>
                <a:spcPct val="100000"/>
              </a:lnSpc>
              <a:spcBef>
                <a:spcPct val="0"/>
              </a:spcBef>
              <a:spcAft>
                <a:spcPct val="0"/>
              </a:spcAft>
              <a:buClrTx/>
              <a:buSzTx/>
              <a:buFontTx/>
              <a:buNone/>
              <a:defRPr/>
            </a:pPr>
            <a:fld id="{66F6FF41-5833-4EBF-9145-362BCED2914A}" type="slidenum">
              <a:rPr kumimoji="0" lang="en-US" sz="1000" b="0" i="0" u="none" strike="noStrike" kern="1200" cap="none" spc="0" normalizeH="0" baseline="0" noProof="0" smtClean="0">
                <a:ln>
                  <a:noFill/>
                </a:ln>
                <a:solidFill>
                  <a:prstClr val="white">
                    <a:lumMod val="50000"/>
                  </a:prstClr>
                </a:solidFill>
                <a:effectLst/>
                <a:uLnTx/>
                <a:uFillTx/>
                <a:latin typeface="Arial"/>
                <a:ea typeface="+mn-ea"/>
                <a:cs typeface="+mn-cs"/>
              </a:rPr>
              <a:pPr marL="0" marR="0" lvl="0" indent="0" algn="r" defTabSz="1018228" rtl="0" eaLnBrk="1" fontAlgn="auto" latinLnBrk="0" hangingPunct="1">
                <a:lnSpc>
                  <a:spcPct val="100000"/>
                </a:lnSpc>
                <a:spcBef>
                  <a:spcPct val="0"/>
                </a:spcBef>
                <a:spcAft>
                  <a:spcPct val="0"/>
                </a:spcAft>
                <a:buClrTx/>
                <a:buSzTx/>
                <a:buFontTx/>
                <a:buNone/>
                <a:defRPr/>
              </a:pPr>
              <a:t>4</a:t>
            </a:fld>
            <a:endParaRPr kumimoji="0" lang="en-US" sz="1000" b="0" i="0" u="none" strike="noStrike" kern="1200" cap="none" spc="0" normalizeH="0" baseline="0" noProof="0">
              <a:ln>
                <a:noFill/>
              </a:ln>
              <a:solidFill>
                <a:prstClr val="white">
                  <a:lumMod val="50000"/>
                </a:prstClr>
              </a:solidFill>
              <a:effectLst/>
              <a:uLnTx/>
              <a:uFillTx/>
              <a:latin typeface="Arial"/>
              <a:ea typeface="+mn-ea"/>
              <a:cs typeface="+mn-cs"/>
            </a:endParaRPr>
          </a:p>
        </p:txBody>
      </p:sp>
      <p:sp>
        <p:nvSpPr>
          <p:cNvPr id="18" name="Picture Placeholder 17"/>
          <p:cNvSpPr>
            <a:spLocks noGrp="1"/>
          </p:cNvSpPr>
          <p:nvPr>
            <p:ph type="pic" sz="quarter" idx="13"/>
          </p:nvPr>
        </p:nvSpPr>
        <p:spPr/>
        <p:txBody>
          <a:bodyPr/>
          <a:lstStyle/>
          <a:p>
            <a:endParaRPr lang="en-US"/>
          </a:p>
        </p:txBody>
      </p:sp>
      <p:sp>
        <p:nvSpPr>
          <p:cNvPr id="5" name="Text Placeholder 4"/>
          <p:cNvSpPr>
            <a:spLocks noGrp="1"/>
          </p:cNvSpPr>
          <p:nvPr>
            <p:ph type="body" sz="quarter" idx="14"/>
          </p:nvPr>
        </p:nvSpPr>
        <p:spPr>
          <a:xfrm>
            <a:off x="529813" y="1067438"/>
            <a:ext cx="8823326" cy="346075"/>
          </a:xfrm>
        </p:spPr>
        <p:txBody>
          <a:bodyPr/>
          <a:lstStyle/>
          <a:p>
            <a:pPr lvl="0"/>
            <a:r>
              <a:rPr lang="en-US"/>
              <a:t>Returns (CAD), as of June 30, 2025</a:t>
            </a:r>
          </a:p>
        </p:txBody>
      </p:sp>
      <p:sp>
        <p:nvSpPr>
          <p:cNvPr id="6" name="Text Placeholder 5"/>
          <p:cNvSpPr>
            <a:spLocks noGrp="1"/>
          </p:cNvSpPr>
          <p:nvPr>
            <p:ph type="body" sz="quarter" idx="15"/>
          </p:nvPr>
        </p:nvSpPr>
        <p:spPr>
          <a:xfrm>
            <a:off x="529812" y="6770594"/>
            <a:ext cx="8554423" cy="763827"/>
          </a:xfrm>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 Market segment (index representation) as follows: Canadian Stock Market (S&amp;P/TSX Composite Index), US Stock Market (Russell 3000 Index [net of tax]), International Developed Stocks (MSCI EAFE Index [net dividends]), Emerging Markets (MSCI Emerging Markets Index [net dividends]), Global Real Estate (S&amp;P Global REIT Index [net dividends]), Canada Bond Market (FTSE Canada Universe Bond Index), and Global Bond Market (Bloomberg Global Aggregate Bond Index [hedged to CAD]). S&amp;P/TSX data © 2025 S&amp;P Dow Jones Indices LLC, a division of S&amp;P Global. All rights reserved. Frank Russell Company is the source and owner of the trademarks, service marks, and copyrights related to the Russell Indexes. MSCI data © MSCI 2025, all rights reserved. FTSE fixed income indices © 2025 FTSE Fixed Income LLC, all rights reserved. Bloomberg data provided by Bloomberg.</a:t>
            </a:r>
          </a:p>
        </p:txBody>
      </p:sp>
      <p:graphicFrame>
        <p:nvGraphicFramePr>
          <p:cNvPr id="7" name="Table 6">
            <a:extLst>
              <a:ext uri="{FF2B5EF4-FFF2-40B4-BE49-F238E27FC236}">
                <a16:creationId xmlns:a16="http://schemas.microsoft.com/office/drawing/2014/main" id="{CE971819-5B50-0EE3-7492-C85F4BA44592}"/>
              </a:ext>
            </a:extLst>
          </p:cNvPr>
          <p:cNvGraphicFramePr>
            <a:graphicFrameLocks noGrp="1"/>
          </p:cNvGraphicFramePr>
          <p:nvPr>
            <p:extLst>
              <p:ext uri="{D42A27DB-BD31-4B8C-83A1-F6EECF244321}">
                <p14:modId xmlns:p14="http://schemas.microsoft.com/office/powerpoint/2010/main" val="3960533975"/>
              </p:ext>
            </p:extLst>
          </p:nvPr>
        </p:nvGraphicFramePr>
        <p:xfrm>
          <a:off x="609600" y="1596787"/>
          <a:ext cx="8839201" cy="4977204"/>
        </p:xfrm>
        <a:graphic>
          <a:graphicData uri="http://schemas.openxmlformats.org/drawingml/2006/table">
            <a:tbl>
              <a:tblPr firstRow="1" bandRow="1">
                <a:tableStyleId>{2D5ABB26-0587-4C30-8999-92F81FD0307C}</a:tableStyleId>
              </a:tblPr>
              <a:tblGrid>
                <a:gridCol w="1150961">
                  <a:extLst>
                    <a:ext uri="{9D8B030D-6E8A-4147-A177-3AD203B41FA5}">
                      <a16:colId xmlns:a16="http://schemas.microsoft.com/office/drawing/2014/main" val="1535697821"/>
                    </a:ext>
                  </a:extLst>
                </a:gridCol>
                <a:gridCol w="1098320">
                  <a:extLst>
                    <a:ext uri="{9D8B030D-6E8A-4147-A177-3AD203B41FA5}">
                      <a16:colId xmlns:a16="http://schemas.microsoft.com/office/drawing/2014/main" val="2282243056"/>
                    </a:ext>
                  </a:extLst>
                </a:gridCol>
                <a:gridCol w="1098320">
                  <a:extLst>
                    <a:ext uri="{9D8B030D-6E8A-4147-A177-3AD203B41FA5}">
                      <a16:colId xmlns:a16="http://schemas.microsoft.com/office/drawing/2014/main" val="3722691688"/>
                    </a:ext>
                  </a:extLst>
                </a:gridCol>
                <a:gridCol w="1098320">
                  <a:extLst>
                    <a:ext uri="{9D8B030D-6E8A-4147-A177-3AD203B41FA5}">
                      <a16:colId xmlns:a16="http://schemas.microsoft.com/office/drawing/2014/main" val="1511499536"/>
                    </a:ext>
                  </a:extLst>
                </a:gridCol>
                <a:gridCol w="1098320">
                  <a:extLst>
                    <a:ext uri="{9D8B030D-6E8A-4147-A177-3AD203B41FA5}">
                      <a16:colId xmlns:a16="http://schemas.microsoft.com/office/drawing/2014/main" val="3970493082"/>
                    </a:ext>
                  </a:extLst>
                </a:gridCol>
                <a:gridCol w="1098320">
                  <a:extLst>
                    <a:ext uri="{9D8B030D-6E8A-4147-A177-3AD203B41FA5}">
                      <a16:colId xmlns:a16="http://schemas.microsoft.com/office/drawing/2014/main" val="1761197817"/>
                    </a:ext>
                  </a:extLst>
                </a:gridCol>
                <a:gridCol w="1098320">
                  <a:extLst>
                    <a:ext uri="{9D8B030D-6E8A-4147-A177-3AD203B41FA5}">
                      <a16:colId xmlns:a16="http://schemas.microsoft.com/office/drawing/2014/main" val="3406411067"/>
                    </a:ext>
                  </a:extLst>
                </a:gridCol>
                <a:gridCol w="1098320">
                  <a:extLst>
                    <a:ext uri="{9D8B030D-6E8A-4147-A177-3AD203B41FA5}">
                      <a16:colId xmlns:a16="http://schemas.microsoft.com/office/drawing/2014/main" val="2190678673"/>
                    </a:ext>
                  </a:extLst>
                </a:gridCol>
              </a:tblGrid>
              <a:tr h="280874">
                <a:tc>
                  <a:txBody>
                    <a:bodyPr/>
                    <a:lstStyle/>
                    <a:p>
                      <a:endParaRPr lang="en-US" sz="12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algn="ctr"/>
                      <a:r>
                        <a:rPr lang="en-US" sz="1050">
                          <a:solidFill>
                            <a:schemeClr val="tx1"/>
                          </a:solidFill>
                        </a:rPr>
                        <a:t>Stocks</a:t>
                      </a:r>
                    </a:p>
                  </a:txBody>
                  <a:tcPr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r>
                        <a:rPr lang="en-US" sz="1050">
                          <a:solidFill>
                            <a:schemeClr val="tx1"/>
                          </a:solidFill>
                        </a:rPr>
                        <a:t>Stocks</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050">
                          <a:solidFill>
                            <a:schemeClr val="tx1"/>
                          </a:solidFill>
                        </a:rPr>
                        <a:t>Bonds</a:t>
                      </a:r>
                    </a:p>
                  </a:txBody>
                  <a:tcPr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6081929"/>
                  </a:ext>
                </a:extLst>
              </a:tr>
              <a:tr h="405707">
                <a:tc>
                  <a:txBody>
                    <a:bodyPr/>
                    <a:lstStyle/>
                    <a:p>
                      <a:endParaRPr lang="en-US" sz="120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a:solidFill>
                            <a:schemeClr val="tx1"/>
                          </a:solidFill>
                        </a:rPr>
                        <a:t>Canadian</a:t>
                      </a:r>
                      <a:br>
                        <a:rPr lang="en-US" sz="1000">
                          <a:solidFill>
                            <a:schemeClr val="tx1"/>
                          </a:solidFill>
                        </a:rPr>
                      </a:br>
                      <a:r>
                        <a:rPr lang="en-US" sz="1000">
                          <a:solidFill>
                            <a:schemeClr val="tx1"/>
                          </a:solidFill>
                        </a:rPr>
                        <a:t>Stock Market</a:t>
                      </a:r>
                    </a:p>
                  </a:txBody>
                  <a:tcPr anchor="b">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US</a:t>
                      </a:r>
                      <a:br>
                        <a:rPr lang="en-US" sz="1000">
                          <a:solidFill>
                            <a:schemeClr val="tx1"/>
                          </a:solidFill>
                        </a:rPr>
                      </a:br>
                      <a:r>
                        <a:rPr lang="en-US" sz="1000">
                          <a:solidFill>
                            <a:schemeClr val="tx1"/>
                          </a:solidFill>
                        </a:rPr>
                        <a:t>Stock Market</a:t>
                      </a:r>
                    </a:p>
                  </a:txBody>
                  <a:tcPr anchor="b">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International Developed Stocks</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Emerging</a:t>
                      </a:r>
                    </a:p>
                    <a:p>
                      <a:pPr algn="ctr"/>
                      <a:r>
                        <a:rPr lang="en-US" sz="1000">
                          <a:solidFill>
                            <a:schemeClr val="tx1"/>
                          </a:solidFill>
                        </a:rPr>
                        <a:t>Markets Stocks</a:t>
                      </a:r>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Global</a:t>
                      </a:r>
                    </a:p>
                    <a:p>
                      <a:pPr algn="ctr"/>
                      <a:r>
                        <a:rPr lang="en-US" sz="1000">
                          <a:solidFill>
                            <a:schemeClr val="tx1"/>
                          </a:solidFill>
                        </a:rPr>
                        <a:t>Real Estate</a:t>
                      </a:r>
                    </a:p>
                  </a:txBody>
                  <a:tcPr anchor="b">
                    <a:lnL w="6350" cap="flat" cmpd="sng" algn="ctr">
                      <a:solidFill>
                        <a:schemeClr val="bg1"/>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Canadian Bond </a:t>
                      </a:r>
                    </a:p>
                    <a:p>
                      <a:pPr algn="ctr"/>
                      <a:r>
                        <a:rPr lang="en-US" sz="1000">
                          <a:solidFill>
                            <a:schemeClr val="tx1"/>
                          </a:solidFill>
                        </a:rPr>
                        <a:t>Market</a:t>
                      </a:r>
                    </a:p>
                  </a:txBody>
                  <a:tcPr anchor="b">
                    <a:lnL w="19050" cap="flat" cmpd="sng" algn="ctr">
                      <a:solidFill>
                        <a:schemeClr val="bg1">
                          <a:lumMod val="50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000">
                          <a:solidFill>
                            <a:schemeClr val="tx1"/>
                          </a:solidFill>
                        </a:rPr>
                        <a:t>Global Bond </a:t>
                      </a:r>
                    </a:p>
                    <a:p>
                      <a:pPr algn="ctr"/>
                      <a:r>
                        <a:rPr lang="en-US" sz="1000">
                          <a:solidFill>
                            <a:schemeClr val="tx1"/>
                          </a:solidFill>
                        </a:rPr>
                        <a:t>Market ex US</a:t>
                      </a:r>
                    </a:p>
                  </a:txBody>
                  <a:tcPr anchor="b">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95339872"/>
                  </a:ext>
                </a:extLst>
              </a:tr>
              <a:tr h="361747">
                <a:tc>
                  <a:txBody>
                    <a:bodyPr/>
                    <a:lstStyle/>
                    <a:p>
                      <a:r>
                        <a:rPr lang="en-US" sz="1200" kern="1200">
                          <a:solidFill>
                            <a:schemeClr val="tx1"/>
                          </a:solidFill>
                          <a:latin typeface="+mn-lt"/>
                          <a:ea typeface="+mn-ea"/>
                          <a:cs typeface="+mn-cs"/>
                        </a:rPr>
                        <a:t>1 Year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26.37%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14.97%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17.40%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14.96%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9.65%</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6.13%</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4.61%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2145158"/>
                  </a:ext>
                </a:extLst>
              </a:tr>
              <a:tr h="467791">
                <a:tc>
                  <a:txBody>
                    <a:bodyPr/>
                    <a:lstStyle/>
                    <a:p>
                      <a:endParaRPr lang="en-US" sz="1200" kern="120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8481374"/>
                  </a:ext>
                </a:extLst>
              </a:tr>
              <a:tr h="361747">
                <a:tc>
                  <a:txBody>
                    <a:bodyPr/>
                    <a:lstStyle/>
                    <a:p>
                      <a:r>
                        <a:rPr lang="en-US" sz="1200" kern="1200">
                          <a:solidFill>
                            <a:schemeClr val="tx1"/>
                          </a:solidFill>
                          <a:latin typeface="+mn-lt"/>
                          <a:ea typeface="+mn-ea"/>
                          <a:cs typeface="+mn-cs"/>
                        </a:rPr>
                        <a:t>5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15.02%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16.00%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11.20%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r>
                        <a:rPr lang="en-US" sz="1200" kern="1200">
                          <a:solidFill>
                            <a:schemeClr val="tx1"/>
                          </a:solidFill>
                          <a:latin typeface="+mn-lt"/>
                          <a:ea typeface="+mn-ea"/>
                          <a:cs typeface="+mn-cs"/>
                        </a:rPr>
                        <a:t>6.85%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6.24%</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rgbClr val="C00000"/>
                          </a:solidFill>
                        </a:rPr>
                        <a:t>-0.38%</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rgbClr val="C00000"/>
                          </a:solidFill>
                        </a:rPr>
                        <a:t>-0.34%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611152"/>
                  </a:ext>
                </a:extLst>
              </a:tr>
              <a:tr h="467791">
                <a:tc>
                  <a:txBody>
                    <a:bodyPr/>
                    <a:lstStyle/>
                    <a:p>
                      <a:endParaRPr lang="en-US" sz="1200" kern="120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solidFill>
                        </a:rPr>
                        <a:t> </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solidFill>
                        </a:rPr>
                        <a:t> </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solidFill>
                        </a:rPr>
                        <a:t> </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solidFill>
                        </a:rPr>
                        <a:t> </a:t>
                      </a: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8993186"/>
                  </a:ext>
                </a:extLst>
              </a:tr>
              <a:tr h="361747">
                <a:tc>
                  <a:txBody>
                    <a:bodyPr/>
                    <a:lstStyle/>
                    <a:p>
                      <a:r>
                        <a:rPr lang="en-US" sz="1200" kern="1200">
                          <a:solidFill>
                            <a:schemeClr val="tx1"/>
                          </a:solidFill>
                          <a:latin typeface="+mn-lt"/>
                          <a:ea typeface="+mn-ea"/>
                          <a:cs typeface="+mn-cs"/>
                        </a:rPr>
                        <a:t>10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9.61%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13.97%</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7.46%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5.75%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4.81%</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1.88%</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1.81%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0454611"/>
                  </a:ext>
                </a:extLst>
              </a:tr>
              <a:tr h="467791">
                <a:tc>
                  <a:txBody>
                    <a:bodyPr/>
                    <a:lstStyle/>
                    <a:p>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3928344"/>
                  </a:ext>
                </a:extLst>
              </a:tr>
              <a:tr h="361747">
                <a:tc>
                  <a:txBody>
                    <a:bodyPr/>
                    <a:lstStyle/>
                    <a:p>
                      <a:r>
                        <a:rPr lang="en-US" sz="1200">
                          <a:solidFill>
                            <a:schemeClr val="tx1"/>
                          </a:solidFill>
                        </a:rPr>
                        <a:t>15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9.16%</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16.39%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9.32%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6.19%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8.51%</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2.94%</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2.72%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6770325"/>
                  </a:ext>
                </a:extLst>
              </a:tr>
              <a:tr h="467791">
                <a:tc>
                  <a:txBody>
                    <a:bodyPr/>
                    <a:lstStyle/>
                    <a:p>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196094"/>
                  </a:ext>
                </a:extLst>
              </a:tr>
              <a:tr h="361747">
                <a:tc>
                  <a:txBody>
                    <a:bodyPr/>
                    <a:lstStyle/>
                    <a:p>
                      <a:r>
                        <a:rPr lang="en-US" sz="1200">
                          <a:solidFill>
                            <a:schemeClr val="tx1"/>
                          </a:solidFill>
                        </a:rPr>
                        <a:t>20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8.22%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11.13%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6.38%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7.03%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4.93%</a:t>
                      </a:r>
                    </a:p>
                  </a:txBody>
                  <a:tcPr anchor="ctr">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3.43%</a:t>
                      </a:r>
                    </a:p>
                  </a:txBody>
                  <a:tcPr anchor="ctr">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a:solidFill>
                            <a:schemeClr val="tx1"/>
                          </a:solidFill>
                        </a:rPr>
                        <a:t>3.14%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0416347"/>
                  </a:ext>
                </a:extLst>
              </a:tr>
              <a:tr h="467791">
                <a:tc>
                  <a:txBody>
                    <a:bodyPr/>
                    <a:lstStyle/>
                    <a:p>
                      <a:endParaRPr lang="en-US" sz="120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905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3638251"/>
                  </a:ext>
                </a:extLst>
              </a:tr>
            </a:tbl>
          </a:graphicData>
        </a:graphic>
      </p:graphicFrame>
      <p:sp>
        <p:nvSpPr>
          <p:cNvPr id="8" name="Up Arrow 1">
            <a:extLst>
              <a:ext uri="{FF2B5EF4-FFF2-40B4-BE49-F238E27FC236}">
                <a16:creationId xmlns:a16="http://schemas.microsoft.com/office/drawing/2014/main" id="{2DD7D67E-19EE-B47B-F9F1-04D8007DA5CB}"/>
              </a:ext>
            </a:extLst>
          </p:cNvPr>
          <p:cNvSpPr/>
          <p:nvPr/>
        </p:nvSpPr>
        <p:spPr>
          <a:xfrm flipV="1">
            <a:off x="7647330" y="2789688"/>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9" name="Up Arrow 1">
            <a:extLst>
              <a:ext uri="{FF2B5EF4-FFF2-40B4-BE49-F238E27FC236}">
                <a16:creationId xmlns:a16="http://schemas.microsoft.com/office/drawing/2014/main" id="{EF9C7203-9256-6969-45F1-5E2C8A4CFC0F}"/>
              </a:ext>
            </a:extLst>
          </p:cNvPr>
          <p:cNvSpPr/>
          <p:nvPr/>
        </p:nvSpPr>
        <p:spPr>
          <a:xfrm flipV="1">
            <a:off x="8745396" y="2789688"/>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0" name="Up Arrow 1">
            <a:extLst>
              <a:ext uri="{FF2B5EF4-FFF2-40B4-BE49-F238E27FC236}">
                <a16:creationId xmlns:a16="http://schemas.microsoft.com/office/drawing/2014/main" id="{F911F690-D90A-B0E6-8271-984A777022E7}"/>
              </a:ext>
            </a:extLst>
          </p:cNvPr>
          <p:cNvSpPr/>
          <p:nvPr/>
        </p:nvSpPr>
        <p:spPr>
          <a:xfrm flipV="1">
            <a:off x="5451200" y="2789688"/>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1" name="Up Arrow 1">
            <a:extLst>
              <a:ext uri="{FF2B5EF4-FFF2-40B4-BE49-F238E27FC236}">
                <a16:creationId xmlns:a16="http://schemas.microsoft.com/office/drawing/2014/main" id="{B3AE73EB-31CE-3379-07C1-C1B43EABCB7A}"/>
              </a:ext>
            </a:extLst>
          </p:cNvPr>
          <p:cNvSpPr/>
          <p:nvPr/>
        </p:nvSpPr>
        <p:spPr>
          <a:xfrm flipV="1">
            <a:off x="2157005" y="2789688"/>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2" name="Up Arrow 1">
            <a:extLst>
              <a:ext uri="{FF2B5EF4-FFF2-40B4-BE49-F238E27FC236}">
                <a16:creationId xmlns:a16="http://schemas.microsoft.com/office/drawing/2014/main" id="{9AA98DE0-6DEE-FFF2-C9D5-68B69CB1E8F0}"/>
              </a:ext>
            </a:extLst>
          </p:cNvPr>
          <p:cNvSpPr/>
          <p:nvPr/>
        </p:nvSpPr>
        <p:spPr>
          <a:xfrm flipV="1">
            <a:off x="4353135" y="2789688"/>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3" name="Up Arrow 1">
            <a:extLst>
              <a:ext uri="{FF2B5EF4-FFF2-40B4-BE49-F238E27FC236}">
                <a16:creationId xmlns:a16="http://schemas.microsoft.com/office/drawing/2014/main" id="{060AAE07-673C-9DA0-FE3F-F7EBA99C40B6}"/>
              </a:ext>
            </a:extLst>
          </p:cNvPr>
          <p:cNvSpPr/>
          <p:nvPr/>
        </p:nvSpPr>
        <p:spPr>
          <a:xfrm flipV="1">
            <a:off x="6549265" y="2789688"/>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4" name="Up Arrow 1">
            <a:extLst>
              <a:ext uri="{FF2B5EF4-FFF2-40B4-BE49-F238E27FC236}">
                <a16:creationId xmlns:a16="http://schemas.microsoft.com/office/drawing/2014/main" id="{2D611A07-02DC-9CF7-0316-7B830D6707B7}"/>
              </a:ext>
            </a:extLst>
          </p:cNvPr>
          <p:cNvSpPr/>
          <p:nvPr/>
        </p:nvSpPr>
        <p:spPr>
          <a:xfrm rot="10800000" flipV="1">
            <a:off x="7647330" y="3580263"/>
            <a:ext cx="269687" cy="287578"/>
          </a:xfrm>
          <a:prstGeom prst="upArrow">
            <a:avLst/>
          </a:prstGeom>
          <a:solidFill>
            <a:srgbClr val="C00000"/>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a:endParaRPr lang="en-US" kern="0">
              <a:solidFill>
                <a:prstClr val="white"/>
              </a:solidFill>
              <a:latin typeface="Arial" pitchFamily="34" charset="0"/>
              <a:cs typeface="Arial" pitchFamily="34" charset="0"/>
            </a:endParaRPr>
          </a:p>
        </p:txBody>
      </p:sp>
      <p:sp>
        <p:nvSpPr>
          <p:cNvPr id="15" name="Up Arrow 1">
            <a:extLst>
              <a:ext uri="{FF2B5EF4-FFF2-40B4-BE49-F238E27FC236}">
                <a16:creationId xmlns:a16="http://schemas.microsoft.com/office/drawing/2014/main" id="{6CB1E5DD-DE85-8FFF-ECDC-4B187BC64A8D}"/>
              </a:ext>
            </a:extLst>
          </p:cNvPr>
          <p:cNvSpPr/>
          <p:nvPr/>
        </p:nvSpPr>
        <p:spPr>
          <a:xfrm rot="10800000" flipV="1">
            <a:off x="8745396" y="3580263"/>
            <a:ext cx="269687" cy="287578"/>
          </a:xfrm>
          <a:prstGeom prst="upArrow">
            <a:avLst/>
          </a:prstGeom>
          <a:solidFill>
            <a:srgbClr val="C00000"/>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a:endParaRPr lang="en-US" kern="0">
              <a:solidFill>
                <a:prstClr val="white"/>
              </a:solidFill>
              <a:latin typeface="Arial" pitchFamily="34" charset="0"/>
              <a:cs typeface="Arial" pitchFamily="34" charset="0"/>
            </a:endParaRPr>
          </a:p>
        </p:txBody>
      </p:sp>
      <p:sp>
        <p:nvSpPr>
          <p:cNvPr id="16" name="Up Arrow 1">
            <a:extLst>
              <a:ext uri="{FF2B5EF4-FFF2-40B4-BE49-F238E27FC236}">
                <a16:creationId xmlns:a16="http://schemas.microsoft.com/office/drawing/2014/main" id="{BAAEF804-BBFA-31FA-DF69-CC5650B6F70E}"/>
              </a:ext>
            </a:extLst>
          </p:cNvPr>
          <p:cNvSpPr/>
          <p:nvPr/>
        </p:nvSpPr>
        <p:spPr>
          <a:xfrm flipV="1">
            <a:off x="5451200" y="358026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7" name="Up Arrow 1">
            <a:extLst>
              <a:ext uri="{FF2B5EF4-FFF2-40B4-BE49-F238E27FC236}">
                <a16:creationId xmlns:a16="http://schemas.microsoft.com/office/drawing/2014/main" id="{8D74DBBF-855B-18BC-5792-5A3528F7E683}"/>
              </a:ext>
            </a:extLst>
          </p:cNvPr>
          <p:cNvSpPr/>
          <p:nvPr/>
        </p:nvSpPr>
        <p:spPr>
          <a:xfrm flipV="1">
            <a:off x="2157005" y="358026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19" name="Up Arrow 1">
            <a:extLst>
              <a:ext uri="{FF2B5EF4-FFF2-40B4-BE49-F238E27FC236}">
                <a16:creationId xmlns:a16="http://schemas.microsoft.com/office/drawing/2014/main" id="{7C27D2B9-91A3-09A9-1E25-A37B4A7420BB}"/>
              </a:ext>
            </a:extLst>
          </p:cNvPr>
          <p:cNvSpPr/>
          <p:nvPr/>
        </p:nvSpPr>
        <p:spPr>
          <a:xfrm flipV="1">
            <a:off x="4353135" y="358026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0" name="Up Arrow 1">
            <a:extLst>
              <a:ext uri="{FF2B5EF4-FFF2-40B4-BE49-F238E27FC236}">
                <a16:creationId xmlns:a16="http://schemas.microsoft.com/office/drawing/2014/main" id="{DB0C783E-B79B-91B5-9A25-D9D0814A8118}"/>
              </a:ext>
            </a:extLst>
          </p:cNvPr>
          <p:cNvSpPr/>
          <p:nvPr/>
        </p:nvSpPr>
        <p:spPr>
          <a:xfrm flipV="1">
            <a:off x="6549265" y="358026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1" name="Up Arrow 1">
            <a:extLst>
              <a:ext uri="{FF2B5EF4-FFF2-40B4-BE49-F238E27FC236}">
                <a16:creationId xmlns:a16="http://schemas.microsoft.com/office/drawing/2014/main" id="{F01FED65-4026-ED74-3C33-423D4A3B705E}"/>
              </a:ext>
            </a:extLst>
          </p:cNvPr>
          <p:cNvSpPr/>
          <p:nvPr/>
        </p:nvSpPr>
        <p:spPr>
          <a:xfrm flipV="1">
            <a:off x="7647330" y="439941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2" name="Up Arrow 1">
            <a:extLst>
              <a:ext uri="{FF2B5EF4-FFF2-40B4-BE49-F238E27FC236}">
                <a16:creationId xmlns:a16="http://schemas.microsoft.com/office/drawing/2014/main" id="{5E21219A-C934-9772-92DB-0859915E9287}"/>
              </a:ext>
            </a:extLst>
          </p:cNvPr>
          <p:cNvSpPr/>
          <p:nvPr/>
        </p:nvSpPr>
        <p:spPr>
          <a:xfrm flipV="1">
            <a:off x="8745396" y="439941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3" name="Up Arrow 1">
            <a:extLst>
              <a:ext uri="{FF2B5EF4-FFF2-40B4-BE49-F238E27FC236}">
                <a16:creationId xmlns:a16="http://schemas.microsoft.com/office/drawing/2014/main" id="{016E45E4-78C0-5602-9C5D-57115BD243B8}"/>
              </a:ext>
            </a:extLst>
          </p:cNvPr>
          <p:cNvSpPr/>
          <p:nvPr/>
        </p:nvSpPr>
        <p:spPr>
          <a:xfrm flipV="1">
            <a:off x="5451200" y="4406236"/>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a:endParaRPr lang="en-US" kern="0">
              <a:solidFill>
                <a:prstClr val="white"/>
              </a:solidFill>
              <a:latin typeface="Arial" pitchFamily="34" charset="0"/>
              <a:cs typeface="Arial" pitchFamily="34" charset="0"/>
            </a:endParaRPr>
          </a:p>
        </p:txBody>
      </p:sp>
      <p:sp>
        <p:nvSpPr>
          <p:cNvPr id="24" name="Up Arrow 1">
            <a:extLst>
              <a:ext uri="{FF2B5EF4-FFF2-40B4-BE49-F238E27FC236}">
                <a16:creationId xmlns:a16="http://schemas.microsoft.com/office/drawing/2014/main" id="{9F32F8AF-9FFE-57D0-25AF-6225AE6FE448}"/>
              </a:ext>
            </a:extLst>
          </p:cNvPr>
          <p:cNvSpPr/>
          <p:nvPr/>
        </p:nvSpPr>
        <p:spPr>
          <a:xfrm flipV="1">
            <a:off x="2157005" y="439941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5" name="Up Arrow 1">
            <a:extLst>
              <a:ext uri="{FF2B5EF4-FFF2-40B4-BE49-F238E27FC236}">
                <a16:creationId xmlns:a16="http://schemas.microsoft.com/office/drawing/2014/main" id="{22191EC7-C2AB-F885-6ECA-0AD54089C7F1}"/>
              </a:ext>
            </a:extLst>
          </p:cNvPr>
          <p:cNvSpPr/>
          <p:nvPr/>
        </p:nvSpPr>
        <p:spPr>
          <a:xfrm flipV="1">
            <a:off x="4353135" y="439941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6" name="Up Arrow 1">
            <a:extLst>
              <a:ext uri="{FF2B5EF4-FFF2-40B4-BE49-F238E27FC236}">
                <a16:creationId xmlns:a16="http://schemas.microsoft.com/office/drawing/2014/main" id="{E6B02627-B5C8-32D9-81A9-98470C4281CC}"/>
              </a:ext>
            </a:extLst>
          </p:cNvPr>
          <p:cNvSpPr/>
          <p:nvPr/>
        </p:nvSpPr>
        <p:spPr>
          <a:xfrm flipV="1">
            <a:off x="6549265" y="439941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7" name="Up Arrow 1">
            <a:extLst>
              <a:ext uri="{FF2B5EF4-FFF2-40B4-BE49-F238E27FC236}">
                <a16:creationId xmlns:a16="http://schemas.microsoft.com/office/drawing/2014/main" id="{7238A0DA-52AA-5223-34BB-578A0515C62A}"/>
              </a:ext>
            </a:extLst>
          </p:cNvPr>
          <p:cNvSpPr/>
          <p:nvPr/>
        </p:nvSpPr>
        <p:spPr>
          <a:xfrm flipV="1">
            <a:off x="7649661" y="606187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28" name="Up Arrow 1">
            <a:extLst>
              <a:ext uri="{FF2B5EF4-FFF2-40B4-BE49-F238E27FC236}">
                <a16:creationId xmlns:a16="http://schemas.microsoft.com/office/drawing/2014/main" id="{AAEE79DF-77C4-9395-3092-0E800203FABB}"/>
              </a:ext>
            </a:extLst>
          </p:cNvPr>
          <p:cNvSpPr/>
          <p:nvPr/>
        </p:nvSpPr>
        <p:spPr>
          <a:xfrm flipV="1">
            <a:off x="8747727" y="606187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30" name="Up Arrow 1">
            <a:extLst>
              <a:ext uri="{FF2B5EF4-FFF2-40B4-BE49-F238E27FC236}">
                <a16:creationId xmlns:a16="http://schemas.microsoft.com/office/drawing/2014/main" id="{78999EE8-BDAB-CBEB-9C91-4026344338FC}"/>
              </a:ext>
            </a:extLst>
          </p:cNvPr>
          <p:cNvSpPr/>
          <p:nvPr/>
        </p:nvSpPr>
        <p:spPr>
          <a:xfrm flipV="1">
            <a:off x="5453531" y="606187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32" name="Up Arrow 1">
            <a:extLst>
              <a:ext uri="{FF2B5EF4-FFF2-40B4-BE49-F238E27FC236}">
                <a16:creationId xmlns:a16="http://schemas.microsoft.com/office/drawing/2014/main" id="{9EE8E031-F51F-3A36-33D4-B2DCB5597459}"/>
              </a:ext>
            </a:extLst>
          </p:cNvPr>
          <p:cNvSpPr/>
          <p:nvPr/>
        </p:nvSpPr>
        <p:spPr>
          <a:xfrm flipV="1">
            <a:off x="2159336" y="606187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36" name="Up Arrow 1">
            <a:extLst>
              <a:ext uri="{FF2B5EF4-FFF2-40B4-BE49-F238E27FC236}">
                <a16:creationId xmlns:a16="http://schemas.microsoft.com/office/drawing/2014/main" id="{E042ED6F-3C0C-4B80-2B23-908016D7E33A}"/>
              </a:ext>
            </a:extLst>
          </p:cNvPr>
          <p:cNvSpPr/>
          <p:nvPr/>
        </p:nvSpPr>
        <p:spPr>
          <a:xfrm flipV="1">
            <a:off x="4355466" y="606187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39" name="Up Arrow 1">
            <a:extLst>
              <a:ext uri="{FF2B5EF4-FFF2-40B4-BE49-F238E27FC236}">
                <a16:creationId xmlns:a16="http://schemas.microsoft.com/office/drawing/2014/main" id="{83731A83-4615-2E5C-FAA1-C1D6477F064C}"/>
              </a:ext>
            </a:extLst>
          </p:cNvPr>
          <p:cNvSpPr/>
          <p:nvPr/>
        </p:nvSpPr>
        <p:spPr>
          <a:xfrm flipV="1">
            <a:off x="6551596" y="606187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41" name="Up Arrow 1">
            <a:extLst>
              <a:ext uri="{FF2B5EF4-FFF2-40B4-BE49-F238E27FC236}">
                <a16:creationId xmlns:a16="http://schemas.microsoft.com/office/drawing/2014/main" id="{F056D663-7EA0-2570-45C1-E3CBDB2099BF}"/>
              </a:ext>
            </a:extLst>
          </p:cNvPr>
          <p:cNvSpPr/>
          <p:nvPr/>
        </p:nvSpPr>
        <p:spPr>
          <a:xfrm flipV="1">
            <a:off x="7647330" y="522538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42" name="Up Arrow 1">
            <a:extLst>
              <a:ext uri="{FF2B5EF4-FFF2-40B4-BE49-F238E27FC236}">
                <a16:creationId xmlns:a16="http://schemas.microsoft.com/office/drawing/2014/main" id="{4B7F44A7-1A03-A411-4D2E-A6D41FD92663}"/>
              </a:ext>
            </a:extLst>
          </p:cNvPr>
          <p:cNvSpPr/>
          <p:nvPr/>
        </p:nvSpPr>
        <p:spPr>
          <a:xfrm flipV="1">
            <a:off x="8745396" y="522538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45" name="Up Arrow 1">
            <a:extLst>
              <a:ext uri="{FF2B5EF4-FFF2-40B4-BE49-F238E27FC236}">
                <a16:creationId xmlns:a16="http://schemas.microsoft.com/office/drawing/2014/main" id="{C8649521-596D-6A30-9F5E-BF99081F2DC1}"/>
              </a:ext>
            </a:extLst>
          </p:cNvPr>
          <p:cNvSpPr/>
          <p:nvPr/>
        </p:nvSpPr>
        <p:spPr>
          <a:xfrm flipV="1">
            <a:off x="5451200" y="522538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46" name="Up Arrow 1">
            <a:extLst>
              <a:ext uri="{FF2B5EF4-FFF2-40B4-BE49-F238E27FC236}">
                <a16:creationId xmlns:a16="http://schemas.microsoft.com/office/drawing/2014/main" id="{2A30B4F2-28CD-A2A3-CE78-80BF6F9FA2D6}"/>
              </a:ext>
            </a:extLst>
          </p:cNvPr>
          <p:cNvSpPr/>
          <p:nvPr/>
        </p:nvSpPr>
        <p:spPr>
          <a:xfrm flipV="1">
            <a:off x="2157005" y="522538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47" name="Up Arrow 1">
            <a:extLst>
              <a:ext uri="{FF2B5EF4-FFF2-40B4-BE49-F238E27FC236}">
                <a16:creationId xmlns:a16="http://schemas.microsoft.com/office/drawing/2014/main" id="{F57D08BD-8716-5B6F-7004-84CEC0C7BE53}"/>
              </a:ext>
            </a:extLst>
          </p:cNvPr>
          <p:cNvSpPr/>
          <p:nvPr/>
        </p:nvSpPr>
        <p:spPr>
          <a:xfrm flipV="1">
            <a:off x="4353135" y="522538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48" name="Up Arrow 1">
            <a:extLst>
              <a:ext uri="{FF2B5EF4-FFF2-40B4-BE49-F238E27FC236}">
                <a16:creationId xmlns:a16="http://schemas.microsoft.com/office/drawing/2014/main" id="{80B6A67E-85C2-FCB0-4475-F06DF3C16464}"/>
              </a:ext>
            </a:extLst>
          </p:cNvPr>
          <p:cNvSpPr/>
          <p:nvPr/>
        </p:nvSpPr>
        <p:spPr>
          <a:xfrm flipV="1">
            <a:off x="6549265" y="522538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64" name="Up Arrow 1">
            <a:extLst>
              <a:ext uri="{FF2B5EF4-FFF2-40B4-BE49-F238E27FC236}">
                <a16:creationId xmlns:a16="http://schemas.microsoft.com/office/drawing/2014/main" id="{F1184399-6EA0-30E6-9395-FBB5D829905D}"/>
              </a:ext>
            </a:extLst>
          </p:cNvPr>
          <p:cNvSpPr/>
          <p:nvPr/>
        </p:nvSpPr>
        <p:spPr>
          <a:xfrm flipV="1">
            <a:off x="3255070" y="2789688"/>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65" name="Up Arrow 1">
            <a:extLst>
              <a:ext uri="{FF2B5EF4-FFF2-40B4-BE49-F238E27FC236}">
                <a16:creationId xmlns:a16="http://schemas.microsoft.com/office/drawing/2014/main" id="{1F40F664-418B-E8BD-7D07-4614068613B4}"/>
              </a:ext>
            </a:extLst>
          </p:cNvPr>
          <p:cNvSpPr/>
          <p:nvPr/>
        </p:nvSpPr>
        <p:spPr>
          <a:xfrm flipV="1">
            <a:off x="3255070" y="358026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66" name="Up Arrow 1">
            <a:extLst>
              <a:ext uri="{FF2B5EF4-FFF2-40B4-BE49-F238E27FC236}">
                <a16:creationId xmlns:a16="http://schemas.microsoft.com/office/drawing/2014/main" id="{DC9C3535-9DE8-51B6-6650-3C92234B674A}"/>
              </a:ext>
            </a:extLst>
          </p:cNvPr>
          <p:cNvSpPr/>
          <p:nvPr/>
        </p:nvSpPr>
        <p:spPr>
          <a:xfrm flipV="1">
            <a:off x="3255070" y="4399413"/>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67" name="Up Arrow 1">
            <a:extLst>
              <a:ext uri="{FF2B5EF4-FFF2-40B4-BE49-F238E27FC236}">
                <a16:creationId xmlns:a16="http://schemas.microsoft.com/office/drawing/2014/main" id="{A1F10263-DD47-118D-0C5F-056E5866A9E1}"/>
              </a:ext>
            </a:extLst>
          </p:cNvPr>
          <p:cNvSpPr/>
          <p:nvPr/>
        </p:nvSpPr>
        <p:spPr>
          <a:xfrm flipV="1">
            <a:off x="3257401" y="606187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
        <p:nvSpPr>
          <p:cNvPr id="68" name="Up Arrow 1">
            <a:extLst>
              <a:ext uri="{FF2B5EF4-FFF2-40B4-BE49-F238E27FC236}">
                <a16:creationId xmlns:a16="http://schemas.microsoft.com/office/drawing/2014/main" id="{F1050183-8D53-C458-5A8F-78D2B17D6380}"/>
              </a:ext>
            </a:extLst>
          </p:cNvPr>
          <p:cNvSpPr/>
          <p:nvPr/>
        </p:nvSpPr>
        <p:spPr>
          <a:xfrm flipV="1">
            <a:off x="3255070" y="5225387"/>
            <a:ext cx="269687" cy="287578"/>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defPPr>
              <a:defRPr lang="en-US"/>
            </a:defPPr>
            <a:lvl1pPr marL="0" indent="0" algn="l" defTabSz="1018228" rtl="0" eaLnBrk="1" latinLnBrk="0" hangingPunct="1">
              <a:defRPr sz="1100" kern="1200">
                <a:solidFill>
                  <a:schemeClr val="lt1"/>
                </a:solidFill>
                <a:latin typeface="+mn-lt"/>
                <a:ea typeface="+mn-ea"/>
                <a:cs typeface="+mn-cs"/>
              </a:defRPr>
            </a:lvl1pPr>
            <a:lvl2pPr marL="457200" indent="0" algn="l" defTabSz="1018228" rtl="0" eaLnBrk="1" latinLnBrk="0" hangingPunct="1">
              <a:defRPr sz="1100" kern="1200">
                <a:solidFill>
                  <a:schemeClr val="lt1"/>
                </a:solidFill>
                <a:latin typeface="+mn-lt"/>
                <a:ea typeface="+mn-ea"/>
                <a:cs typeface="+mn-cs"/>
              </a:defRPr>
            </a:lvl2pPr>
            <a:lvl3pPr marL="914400" indent="0" algn="l" defTabSz="1018228" rtl="0" eaLnBrk="1" latinLnBrk="0" hangingPunct="1">
              <a:defRPr sz="1100" kern="1200">
                <a:solidFill>
                  <a:schemeClr val="lt1"/>
                </a:solidFill>
                <a:latin typeface="+mn-lt"/>
                <a:ea typeface="+mn-ea"/>
                <a:cs typeface="+mn-cs"/>
              </a:defRPr>
            </a:lvl3pPr>
            <a:lvl4pPr marL="1371600" indent="0" algn="l" defTabSz="1018228" rtl="0" eaLnBrk="1" latinLnBrk="0" hangingPunct="1">
              <a:defRPr sz="1100" kern="1200">
                <a:solidFill>
                  <a:schemeClr val="lt1"/>
                </a:solidFill>
                <a:latin typeface="+mn-lt"/>
                <a:ea typeface="+mn-ea"/>
                <a:cs typeface="+mn-cs"/>
              </a:defRPr>
            </a:lvl4pPr>
            <a:lvl5pPr marL="1828800" indent="0" algn="l" defTabSz="1018228" rtl="0" eaLnBrk="1" latinLnBrk="0" hangingPunct="1">
              <a:defRPr sz="1100" kern="1200">
                <a:solidFill>
                  <a:schemeClr val="lt1"/>
                </a:solidFill>
                <a:latin typeface="+mn-lt"/>
                <a:ea typeface="+mn-ea"/>
                <a:cs typeface="+mn-cs"/>
              </a:defRPr>
            </a:lvl5pPr>
            <a:lvl6pPr marL="2286000" indent="0" algn="l" defTabSz="1018228" rtl="0" eaLnBrk="1" latinLnBrk="0" hangingPunct="1">
              <a:defRPr sz="1100" kern="1200">
                <a:solidFill>
                  <a:schemeClr val="lt1"/>
                </a:solidFill>
                <a:latin typeface="+mn-lt"/>
                <a:ea typeface="+mn-ea"/>
                <a:cs typeface="+mn-cs"/>
              </a:defRPr>
            </a:lvl6pPr>
            <a:lvl7pPr marL="2743200" indent="0" algn="l" defTabSz="1018228" rtl="0" eaLnBrk="1" latinLnBrk="0" hangingPunct="1">
              <a:defRPr sz="1100" kern="1200">
                <a:solidFill>
                  <a:schemeClr val="lt1"/>
                </a:solidFill>
                <a:latin typeface="+mn-lt"/>
                <a:ea typeface="+mn-ea"/>
                <a:cs typeface="+mn-cs"/>
              </a:defRPr>
            </a:lvl7pPr>
            <a:lvl8pPr marL="3200400" indent="0" algn="l" defTabSz="1018228" rtl="0" eaLnBrk="1" latinLnBrk="0" hangingPunct="1">
              <a:defRPr sz="1100" kern="1200">
                <a:solidFill>
                  <a:schemeClr val="lt1"/>
                </a:solidFill>
                <a:latin typeface="+mn-lt"/>
                <a:ea typeface="+mn-ea"/>
                <a:cs typeface="+mn-cs"/>
              </a:defRPr>
            </a:lvl8pPr>
            <a:lvl9pPr marL="3657600" indent="0" algn="l" defTabSz="1018228" rtl="0" eaLnBrk="1" latinLnBrk="0" hangingPunct="1">
              <a:defRPr sz="1100" kern="1200">
                <a:solidFill>
                  <a:schemeClr val="lt1"/>
                </a:solidFill>
                <a:latin typeface="+mn-lt"/>
                <a:ea typeface="+mn-ea"/>
                <a:cs typeface="+mn-cs"/>
              </a:defRPr>
            </a:lvl9pPr>
          </a:lstStyle>
          <a:p>
            <a:pPr algn="ctr" defTabSz="1018228"/>
            <a:endParaRPr lang="en-US" kern="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163117326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ssetID" descr="svtx:content/slide/@id">
            <a:extLst>
              <a:ext uri="{FF2B5EF4-FFF2-40B4-BE49-F238E27FC236}">
                <a16:creationId xmlns:a16="http://schemas.microsoft.com/office/drawing/2014/main" id="{641BA0AD-2A38-E3C3-2BBE-8B6B6A7DD52C}"/>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135181</a:t>
            </a:r>
          </a:p>
        </p:txBody>
      </p:sp>
      <p:cxnSp>
        <p:nvCxnSpPr>
          <p:cNvPr id="66" name="Straight Connector 65">
            <a:extLst>
              <a:ext uri="{FF2B5EF4-FFF2-40B4-BE49-F238E27FC236}">
                <a16:creationId xmlns:a16="http://schemas.microsoft.com/office/drawing/2014/main" id="{AF5660AE-B767-1452-C779-E661E238AAEB}"/>
              </a:ext>
            </a:extLst>
          </p:cNvPr>
          <p:cNvCxnSpPr/>
          <p:nvPr/>
        </p:nvCxnSpPr>
        <p:spPr>
          <a:xfrm flipH="1">
            <a:off x="8741264" y="3443660"/>
            <a:ext cx="0" cy="1986024"/>
          </a:xfrm>
          <a:prstGeom prst="line">
            <a:avLst/>
          </a:prstGeom>
          <a:noFill/>
          <a:ln w="6350" cap="flat" cmpd="sng" algn="ctr">
            <a:solidFill>
              <a:srgbClr val="4D859E">
                <a:shade val="95000"/>
                <a:satMod val="105000"/>
              </a:srgbClr>
            </a:solidFill>
            <a:prstDash val="solid"/>
          </a:ln>
          <a:effectLst/>
        </p:spPr>
      </p:cxnSp>
      <p:cxnSp>
        <p:nvCxnSpPr>
          <p:cNvPr id="67" name="Straight Connector 66">
            <a:extLst>
              <a:ext uri="{FF2B5EF4-FFF2-40B4-BE49-F238E27FC236}">
                <a16:creationId xmlns:a16="http://schemas.microsoft.com/office/drawing/2014/main" id="{E066504C-85F6-40F6-806D-F50CE4248972}"/>
              </a:ext>
            </a:extLst>
          </p:cNvPr>
          <p:cNvCxnSpPr/>
          <p:nvPr/>
        </p:nvCxnSpPr>
        <p:spPr>
          <a:xfrm flipH="1">
            <a:off x="9010396" y="3690094"/>
            <a:ext cx="0" cy="1295359"/>
          </a:xfrm>
          <a:prstGeom prst="line">
            <a:avLst/>
          </a:prstGeom>
          <a:noFill/>
          <a:ln w="6350" cap="flat" cmpd="sng" algn="ctr">
            <a:solidFill>
              <a:srgbClr val="4D859E">
                <a:shade val="95000"/>
                <a:satMod val="105000"/>
              </a:srgbClr>
            </a:solidFill>
            <a:prstDash val="solid"/>
          </a:ln>
          <a:effectLst/>
        </p:spPr>
      </p:cxnSp>
      <p:cxnSp>
        <p:nvCxnSpPr>
          <p:cNvPr id="68" name="Straight Connector 67">
            <a:extLst>
              <a:ext uri="{FF2B5EF4-FFF2-40B4-BE49-F238E27FC236}">
                <a16:creationId xmlns:a16="http://schemas.microsoft.com/office/drawing/2014/main" id="{DE7C0758-61D5-159E-4248-42F18F969F6F}"/>
              </a:ext>
            </a:extLst>
          </p:cNvPr>
          <p:cNvCxnSpPr/>
          <p:nvPr/>
        </p:nvCxnSpPr>
        <p:spPr>
          <a:xfrm flipH="1">
            <a:off x="9282771" y="3599306"/>
            <a:ext cx="0" cy="927367"/>
          </a:xfrm>
          <a:prstGeom prst="line">
            <a:avLst/>
          </a:prstGeom>
          <a:noFill/>
          <a:ln w="6350" cap="flat" cmpd="sng" algn="ctr">
            <a:solidFill>
              <a:srgbClr val="4D859E">
                <a:shade val="95000"/>
                <a:satMod val="105000"/>
              </a:srgbClr>
            </a:solidFill>
            <a:prstDash val="solid"/>
          </a:ln>
          <a:effectLst/>
        </p:spPr>
      </p:cxnSp>
      <p:cxnSp>
        <p:nvCxnSpPr>
          <p:cNvPr id="69" name="Straight Connector 68">
            <a:extLst>
              <a:ext uri="{FF2B5EF4-FFF2-40B4-BE49-F238E27FC236}">
                <a16:creationId xmlns:a16="http://schemas.microsoft.com/office/drawing/2014/main" id="{F231DCDE-C789-74C6-4B23-5C1C691D05DE}"/>
              </a:ext>
            </a:extLst>
          </p:cNvPr>
          <p:cNvCxnSpPr/>
          <p:nvPr/>
        </p:nvCxnSpPr>
        <p:spPr>
          <a:xfrm flipH="1">
            <a:off x="1618849" y="4050019"/>
            <a:ext cx="0" cy="1089815"/>
          </a:xfrm>
          <a:prstGeom prst="line">
            <a:avLst/>
          </a:prstGeom>
          <a:noFill/>
          <a:ln w="6350" cap="flat" cmpd="sng" algn="ctr">
            <a:solidFill>
              <a:srgbClr val="4D859E">
                <a:shade val="95000"/>
                <a:satMod val="105000"/>
              </a:srgbClr>
            </a:solidFill>
            <a:prstDash val="solid"/>
          </a:ln>
          <a:effectLst/>
        </p:spPr>
      </p:cxnSp>
      <p:cxnSp>
        <p:nvCxnSpPr>
          <p:cNvPr id="70" name="Straight Connector 69">
            <a:extLst>
              <a:ext uri="{FF2B5EF4-FFF2-40B4-BE49-F238E27FC236}">
                <a16:creationId xmlns:a16="http://schemas.microsoft.com/office/drawing/2014/main" id="{170DB7CA-D273-961F-8C79-0F2B643A6962}"/>
              </a:ext>
            </a:extLst>
          </p:cNvPr>
          <p:cNvCxnSpPr/>
          <p:nvPr/>
        </p:nvCxnSpPr>
        <p:spPr>
          <a:xfrm flipH="1">
            <a:off x="4327820" y="3602542"/>
            <a:ext cx="0" cy="1109421"/>
          </a:xfrm>
          <a:prstGeom prst="line">
            <a:avLst/>
          </a:prstGeom>
          <a:noFill/>
          <a:ln w="6350" cap="flat" cmpd="sng" algn="ctr">
            <a:solidFill>
              <a:srgbClr val="4D859E">
                <a:shade val="95000"/>
                <a:satMod val="105000"/>
              </a:srgbClr>
            </a:solidFill>
            <a:prstDash val="solid"/>
          </a:ln>
          <a:effectLst/>
        </p:spPr>
      </p:cxnSp>
      <p:cxnSp>
        <p:nvCxnSpPr>
          <p:cNvPr id="71" name="Straight Connector 70">
            <a:extLst>
              <a:ext uri="{FF2B5EF4-FFF2-40B4-BE49-F238E27FC236}">
                <a16:creationId xmlns:a16="http://schemas.microsoft.com/office/drawing/2014/main" id="{1F36FD7D-84CE-3B08-8E5B-C7D97047F226}"/>
              </a:ext>
            </a:extLst>
          </p:cNvPr>
          <p:cNvCxnSpPr/>
          <p:nvPr/>
        </p:nvCxnSpPr>
        <p:spPr>
          <a:xfrm flipH="1">
            <a:off x="4259726" y="3664153"/>
            <a:ext cx="0" cy="1433678"/>
          </a:xfrm>
          <a:prstGeom prst="line">
            <a:avLst/>
          </a:prstGeom>
          <a:noFill/>
          <a:ln w="6350" cap="flat" cmpd="sng" algn="ctr">
            <a:solidFill>
              <a:srgbClr val="4D859E">
                <a:shade val="95000"/>
                <a:satMod val="105000"/>
              </a:srgbClr>
            </a:solidFill>
            <a:prstDash val="solid"/>
          </a:ln>
          <a:effectLst/>
        </p:spPr>
      </p:cxnSp>
      <p:cxnSp>
        <p:nvCxnSpPr>
          <p:cNvPr id="72" name="Straight Connector 71">
            <a:extLst>
              <a:ext uri="{FF2B5EF4-FFF2-40B4-BE49-F238E27FC236}">
                <a16:creationId xmlns:a16="http://schemas.microsoft.com/office/drawing/2014/main" id="{70A57B56-93D7-C0F0-CCFE-1CED1A9812D8}"/>
              </a:ext>
            </a:extLst>
          </p:cNvPr>
          <p:cNvCxnSpPr/>
          <p:nvPr/>
        </p:nvCxnSpPr>
        <p:spPr>
          <a:xfrm flipH="1">
            <a:off x="5405020" y="3959584"/>
            <a:ext cx="0" cy="1107819"/>
          </a:xfrm>
          <a:prstGeom prst="line">
            <a:avLst/>
          </a:prstGeom>
          <a:noFill/>
          <a:ln w="6350" cap="flat" cmpd="sng" algn="ctr">
            <a:solidFill>
              <a:srgbClr val="4D859E">
                <a:shade val="95000"/>
                <a:satMod val="105000"/>
              </a:srgbClr>
            </a:solidFill>
            <a:prstDash val="solid"/>
          </a:ln>
          <a:effectLst/>
        </p:spPr>
      </p:cxnSp>
      <p:cxnSp>
        <p:nvCxnSpPr>
          <p:cNvPr id="73" name="Straight Connector 72">
            <a:extLst>
              <a:ext uri="{FF2B5EF4-FFF2-40B4-BE49-F238E27FC236}">
                <a16:creationId xmlns:a16="http://schemas.microsoft.com/office/drawing/2014/main" id="{90AC7345-BB01-A406-F263-F35B702199F8}"/>
              </a:ext>
            </a:extLst>
          </p:cNvPr>
          <p:cNvCxnSpPr/>
          <p:nvPr/>
        </p:nvCxnSpPr>
        <p:spPr>
          <a:xfrm flipH="1">
            <a:off x="6774198" y="3844722"/>
            <a:ext cx="0" cy="2715030"/>
          </a:xfrm>
          <a:prstGeom prst="line">
            <a:avLst/>
          </a:prstGeom>
          <a:noFill/>
          <a:ln w="6350" cap="flat" cmpd="sng" algn="ctr">
            <a:solidFill>
              <a:srgbClr val="4D859E">
                <a:shade val="95000"/>
                <a:satMod val="105000"/>
              </a:srgbClr>
            </a:solidFill>
            <a:prstDash val="solid"/>
          </a:ln>
          <a:effectLst/>
        </p:spPr>
      </p:cxnSp>
      <p:cxnSp>
        <p:nvCxnSpPr>
          <p:cNvPr id="74" name="Straight Connector 73">
            <a:extLst>
              <a:ext uri="{FF2B5EF4-FFF2-40B4-BE49-F238E27FC236}">
                <a16:creationId xmlns:a16="http://schemas.microsoft.com/office/drawing/2014/main" id="{ED98551C-3D67-1603-1D85-48652FB6329E}"/>
              </a:ext>
            </a:extLst>
          </p:cNvPr>
          <p:cNvCxnSpPr/>
          <p:nvPr/>
        </p:nvCxnSpPr>
        <p:spPr>
          <a:xfrm flipH="1">
            <a:off x="2653461" y="3926800"/>
            <a:ext cx="0" cy="685106"/>
          </a:xfrm>
          <a:prstGeom prst="line">
            <a:avLst/>
          </a:prstGeom>
          <a:noFill/>
          <a:ln w="6350" cap="flat" cmpd="sng" algn="ctr">
            <a:solidFill>
              <a:srgbClr val="4D859E">
                <a:shade val="95000"/>
                <a:satMod val="105000"/>
              </a:srgbClr>
            </a:solidFill>
            <a:prstDash val="solid"/>
          </a:ln>
          <a:effectLst/>
        </p:spPr>
      </p:cxnSp>
      <p:cxnSp>
        <p:nvCxnSpPr>
          <p:cNvPr id="75" name="Straight Connector 74">
            <a:extLst>
              <a:ext uri="{FF2B5EF4-FFF2-40B4-BE49-F238E27FC236}">
                <a16:creationId xmlns:a16="http://schemas.microsoft.com/office/drawing/2014/main" id="{2BF7A710-2B3B-70CE-9FC9-CD0226A6F63C}"/>
              </a:ext>
            </a:extLst>
          </p:cNvPr>
          <p:cNvCxnSpPr/>
          <p:nvPr/>
        </p:nvCxnSpPr>
        <p:spPr>
          <a:xfrm flipH="1">
            <a:off x="6927952" y="4042469"/>
            <a:ext cx="0" cy="2079781"/>
          </a:xfrm>
          <a:prstGeom prst="line">
            <a:avLst/>
          </a:prstGeom>
          <a:noFill/>
          <a:ln w="6350" cap="flat" cmpd="sng" algn="ctr">
            <a:solidFill>
              <a:srgbClr val="4D859E">
                <a:shade val="95000"/>
                <a:satMod val="105000"/>
              </a:srgbClr>
            </a:solidFill>
            <a:prstDash val="solid"/>
          </a:ln>
          <a:effectLst/>
        </p:spPr>
      </p:cxnSp>
      <p:cxnSp>
        <p:nvCxnSpPr>
          <p:cNvPr id="76" name="Straight Connector 75">
            <a:extLst>
              <a:ext uri="{FF2B5EF4-FFF2-40B4-BE49-F238E27FC236}">
                <a16:creationId xmlns:a16="http://schemas.microsoft.com/office/drawing/2014/main" id="{E534129B-F875-ECA6-0964-CCC5168A281D}"/>
              </a:ext>
            </a:extLst>
          </p:cNvPr>
          <p:cNvCxnSpPr/>
          <p:nvPr/>
        </p:nvCxnSpPr>
        <p:spPr>
          <a:xfrm flipH="1">
            <a:off x="5996803" y="3704319"/>
            <a:ext cx="0" cy="786685"/>
          </a:xfrm>
          <a:prstGeom prst="line">
            <a:avLst/>
          </a:prstGeom>
          <a:noFill/>
          <a:ln w="6350" cap="flat" cmpd="sng" algn="ctr">
            <a:solidFill>
              <a:srgbClr val="4D859E">
                <a:shade val="95000"/>
                <a:satMod val="105000"/>
              </a:srgbClr>
            </a:solidFill>
            <a:prstDash val="solid"/>
          </a:ln>
          <a:effectLst/>
        </p:spPr>
      </p:cxnSp>
      <p:cxnSp>
        <p:nvCxnSpPr>
          <p:cNvPr id="77" name="Straight Connector 76">
            <a:extLst>
              <a:ext uri="{FF2B5EF4-FFF2-40B4-BE49-F238E27FC236}">
                <a16:creationId xmlns:a16="http://schemas.microsoft.com/office/drawing/2014/main" id="{9B2522CA-86E3-D164-69DD-F2F36549F097}"/>
              </a:ext>
            </a:extLst>
          </p:cNvPr>
          <p:cNvCxnSpPr/>
          <p:nvPr/>
        </p:nvCxnSpPr>
        <p:spPr>
          <a:xfrm flipH="1">
            <a:off x="7033914" y="4056503"/>
            <a:ext cx="0" cy="1089815"/>
          </a:xfrm>
          <a:prstGeom prst="line">
            <a:avLst/>
          </a:prstGeom>
          <a:noFill/>
          <a:ln w="6350" cap="flat" cmpd="sng" algn="ctr">
            <a:solidFill>
              <a:srgbClr val="4D859E">
                <a:shade val="95000"/>
                <a:satMod val="105000"/>
              </a:srgbClr>
            </a:solidFill>
            <a:prstDash val="solid"/>
          </a:ln>
          <a:effectLst/>
        </p:spPr>
      </p:cxnSp>
      <p:cxnSp>
        <p:nvCxnSpPr>
          <p:cNvPr id="78" name="Straight Connector 77">
            <a:extLst>
              <a:ext uri="{FF2B5EF4-FFF2-40B4-BE49-F238E27FC236}">
                <a16:creationId xmlns:a16="http://schemas.microsoft.com/office/drawing/2014/main" id="{42D3262F-E5E7-919A-39A5-6C71B7D04047}"/>
              </a:ext>
            </a:extLst>
          </p:cNvPr>
          <p:cNvCxnSpPr/>
          <p:nvPr/>
        </p:nvCxnSpPr>
        <p:spPr>
          <a:xfrm flipH="1">
            <a:off x="7669765" y="3701373"/>
            <a:ext cx="0" cy="738681"/>
          </a:xfrm>
          <a:prstGeom prst="line">
            <a:avLst/>
          </a:prstGeom>
          <a:noFill/>
          <a:ln w="6350" cap="flat" cmpd="sng" algn="ctr">
            <a:solidFill>
              <a:srgbClr val="4D859E">
                <a:shade val="95000"/>
                <a:satMod val="105000"/>
              </a:srgbClr>
            </a:solidFill>
            <a:prstDash val="solid"/>
          </a:ln>
          <a:effectLst/>
        </p:spPr>
      </p:cxnSp>
      <p:cxnSp>
        <p:nvCxnSpPr>
          <p:cNvPr id="79" name="Straight Connector 78">
            <a:extLst>
              <a:ext uri="{FF2B5EF4-FFF2-40B4-BE49-F238E27FC236}">
                <a16:creationId xmlns:a16="http://schemas.microsoft.com/office/drawing/2014/main" id="{3BEBF469-C061-18F7-EC97-41792AD98BC1}"/>
              </a:ext>
            </a:extLst>
          </p:cNvPr>
          <p:cNvCxnSpPr/>
          <p:nvPr/>
        </p:nvCxnSpPr>
        <p:spPr>
          <a:xfrm flipH="1">
            <a:off x="4112863" y="3596060"/>
            <a:ext cx="0" cy="1884527"/>
          </a:xfrm>
          <a:prstGeom prst="line">
            <a:avLst/>
          </a:prstGeom>
          <a:noFill/>
          <a:ln w="6350" cap="flat" cmpd="sng" algn="ctr">
            <a:solidFill>
              <a:srgbClr val="4D859E">
                <a:shade val="95000"/>
                <a:satMod val="105000"/>
              </a:srgbClr>
            </a:solidFill>
            <a:prstDash val="solid"/>
          </a:ln>
          <a:effectLst/>
        </p:spPr>
      </p:cxnSp>
      <p:cxnSp>
        <p:nvCxnSpPr>
          <p:cNvPr id="80" name="Straight Connector 79">
            <a:extLst>
              <a:ext uri="{FF2B5EF4-FFF2-40B4-BE49-F238E27FC236}">
                <a16:creationId xmlns:a16="http://schemas.microsoft.com/office/drawing/2014/main" id="{FCD937F8-D610-6DE2-706D-9D267E83DAA7}"/>
              </a:ext>
            </a:extLst>
          </p:cNvPr>
          <p:cNvCxnSpPr/>
          <p:nvPr/>
        </p:nvCxnSpPr>
        <p:spPr>
          <a:xfrm flipH="1">
            <a:off x="5197850" y="3920320"/>
            <a:ext cx="0" cy="1634247"/>
          </a:xfrm>
          <a:prstGeom prst="line">
            <a:avLst/>
          </a:prstGeom>
          <a:noFill/>
          <a:ln w="6350" cap="flat" cmpd="sng" algn="ctr">
            <a:solidFill>
              <a:srgbClr val="4D859E">
                <a:shade val="95000"/>
                <a:satMod val="105000"/>
              </a:srgbClr>
            </a:solidFill>
            <a:prstDash val="solid"/>
          </a:ln>
          <a:effectLst/>
        </p:spPr>
      </p:cxnSp>
      <p:cxnSp>
        <p:nvCxnSpPr>
          <p:cNvPr id="81" name="Straight Connector 80">
            <a:extLst>
              <a:ext uri="{FF2B5EF4-FFF2-40B4-BE49-F238E27FC236}">
                <a16:creationId xmlns:a16="http://schemas.microsoft.com/office/drawing/2014/main" id="{3653395D-6801-E9FB-645D-CC0CFF59779D}"/>
              </a:ext>
            </a:extLst>
          </p:cNvPr>
          <p:cNvCxnSpPr/>
          <p:nvPr/>
        </p:nvCxnSpPr>
        <p:spPr>
          <a:xfrm flipH="1">
            <a:off x="4742866" y="3917076"/>
            <a:ext cx="0" cy="2347605"/>
          </a:xfrm>
          <a:prstGeom prst="line">
            <a:avLst/>
          </a:prstGeom>
          <a:noFill/>
          <a:ln w="6350" cap="flat" cmpd="sng" algn="ctr">
            <a:solidFill>
              <a:srgbClr val="4D859E">
                <a:shade val="95000"/>
                <a:satMod val="105000"/>
              </a:srgbClr>
            </a:solidFill>
            <a:prstDash val="solid"/>
          </a:ln>
          <a:effectLst/>
        </p:spPr>
      </p:cxnSp>
      <p:cxnSp>
        <p:nvCxnSpPr>
          <p:cNvPr id="82" name="Straight Connector 81">
            <a:extLst>
              <a:ext uri="{FF2B5EF4-FFF2-40B4-BE49-F238E27FC236}">
                <a16:creationId xmlns:a16="http://schemas.microsoft.com/office/drawing/2014/main" id="{7D80C9DD-52FE-F97C-1107-858B6D62B3F0}"/>
              </a:ext>
            </a:extLst>
          </p:cNvPr>
          <p:cNvCxnSpPr/>
          <p:nvPr/>
        </p:nvCxnSpPr>
        <p:spPr>
          <a:xfrm flipH="1">
            <a:off x="5117222" y="4229635"/>
            <a:ext cx="0" cy="1741142"/>
          </a:xfrm>
          <a:prstGeom prst="line">
            <a:avLst/>
          </a:prstGeom>
          <a:noFill/>
          <a:ln w="6350" cap="flat" cmpd="sng" algn="ctr">
            <a:solidFill>
              <a:srgbClr val="4D859E">
                <a:shade val="95000"/>
                <a:satMod val="105000"/>
              </a:srgbClr>
            </a:solidFill>
            <a:prstDash val="solid"/>
          </a:ln>
          <a:effectLst/>
        </p:spPr>
      </p:cxnSp>
      <p:cxnSp>
        <p:nvCxnSpPr>
          <p:cNvPr id="83" name="Straight Connector 82">
            <a:extLst>
              <a:ext uri="{FF2B5EF4-FFF2-40B4-BE49-F238E27FC236}">
                <a16:creationId xmlns:a16="http://schemas.microsoft.com/office/drawing/2014/main" id="{ACD74771-230F-595D-0C13-7C479BB0FB63}"/>
              </a:ext>
            </a:extLst>
          </p:cNvPr>
          <p:cNvCxnSpPr/>
          <p:nvPr/>
        </p:nvCxnSpPr>
        <p:spPr>
          <a:xfrm flipH="1">
            <a:off x="8359623" y="3753879"/>
            <a:ext cx="0" cy="2530838"/>
          </a:xfrm>
          <a:prstGeom prst="line">
            <a:avLst/>
          </a:prstGeom>
          <a:noFill/>
          <a:ln w="6350" cap="flat" cmpd="sng" algn="ctr">
            <a:solidFill>
              <a:srgbClr val="4D859E">
                <a:shade val="95000"/>
                <a:satMod val="105000"/>
              </a:srgbClr>
            </a:solidFill>
            <a:prstDash val="solid"/>
          </a:ln>
          <a:effectLst/>
        </p:spPr>
      </p:cxnSp>
      <p:cxnSp>
        <p:nvCxnSpPr>
          <p:cNvPr id="84" name="Straight Connector 83">
            <a:extLst>
              <a:ext uri="{FF2B5EF4-FFF2-40B4-BE49-F238E27FC236}">
                <a16:creationId xmlns:a16="http://schemas.microsoft.com/office/drawing/2014/main" id="{0BF2F757-E96B-68AC-2BD9-50EC9FB27B9C}"/>
              </a:ext>
            </a:extLst>
          </p:cNvPr>
          <p:cNvCxnSpPr/>
          <p:nvPr/>
        </p:nvCxnSpPr>
        <p:spPr>
          <a:xfrm flipH="1">
            <a:off x="1032116" y="3662077"/>
            <a:ext cx="0" cy="2409109"/>
          </a:xfrm>
          <a:prstGeom prst="line">
            <a:avLst/>
          </a:prstGeom>
          <a:noFill/>
          <a:ln w="6350" cap="flat" cmpd="sng" algn="ctr">
            <a:solidFill>
              <a:srgbClr val="4D859E">
                <a:shade val="95000"/>
                <a:satMod val="105000"/>
              </a:srgbClr>
            </a:solidFill>
            <a:prstDash val="solid"/>
          </a:ln>
          <a:effectLst/>
        </p:spPr>
      </p:cxnSp>
      <p:cxnSp>
        <p:nvCxnSpPr>
          <p:cNvPr id="85" name="Straight Connector 84">
            <a:extLst>
              <a:ext uri="{FF2B5EF4-FFF2-40B4-BE49-F238E27FC236}">
                <a16:creationId xmlns:a16="http://schemas.microsoft.com/office/drawing/2014/main" id="{B8E67EC9-15A3-82D1-F956-96DC478D0A48}"/>
              </a:ext>
            </a:extLst>
          </p:cNvPr>
          <p:cNvCxnSpPr/>
          <p:nvPr/>
        </p:nvCxnSpPr>
        <p:spPr>
          <a:xfrm flipH="1">
            <a:off x="8171890" y="4012364"/>
            <a:ext cx="0" cy="2568250"/>
          </a:xfrm>
          <a:prstGeom prst="line">
            <a:avLst/>
          </a:prstGeom>
          <a:noFill/>
          <a:ln w="6350" cap="flat" cmpd="sng" algn="ctr">
            <a:solidFill>
              <a:srgbClr val="4D859E">
                <a:shade val="95000"/>
                <a:satMod val="105000"/>
              </a:srgbClr>
            </a:solidFill>
            <a:prstDash val="solid"/>
          </a:ln>
          <a:effectLst/>
        </p:spPr>
      </p:cxnSp>
      <p:cxnSp>
        <p:nvCxnSpPr>
          <p:cNvPr id="86" name="Straight Connector 85">
            <a:extLst>
              <a:ext uri="{FF2B5EF4-FFF2-40B4-BE49-F238E27FC236}">
                <a16:creationId xmlns:a16="http://schemas.microsoft.com/office/drawing/2014/main" id="{34230568-DF13-8975-07F4-CD92CB0305DD}"/>
              </a:ext>
            </a:extLst>
          </p:cNvPr>
          <p:cNvCxnSpPr/>
          <p:nvPr/>
        </p:nvCxnSpPr>
        <p:spPr>
          <a:xfrm flipH="1">
            <a:off x="3033837" y="4190775"/>
            <a:ext cx="0" cy="2363886"/>
          </a:xfrm>
          <a:prstGeom prst="line">
            <a:avLst/>
          </a:prstGeom>
          <a:noFill/>
          <a:ln w="6350" cap="flat" cmpd="sng" algn="ctr">
            <a:solidFill>
              <a:srgbClr val="4D859E">
                <a:shade val="95000"/>
                <a:satMod val="105000"/>
              </a:srgbClr>
            </a:solidFill>
            <a:prstDash val="solid"/>
          </a:ln>
          <a:effectLst/>
        </p:spPr>
      </p:cxnSp>
      <p:cxnSp>
        <p:nvCxnSpPr>
          <p:cNvPr id="87" name="Straight Connector 86">
            <a:extLst>
              <a:ext uri="{FF2B5EF4-FFF2-40B4-BE49-F238E27FC236}">
                <a16:creationId xmlns:a16="http://schemas.microsoft.com/office/drawing/2014/main" id="{5F6CDEBD-EB7C-D6B2-E9C3-5356C2608F25}"/>
              </a:ext>
            </a:extLst>
          </p:cNvPr>
          <p:cNvCxnSpPr/>
          <p:nvPr/>
        </p:nvCxnSpPr>
        <p:spPr>
          <a:xfrm flipH="1">
            <a:off x="3459351" y="3999971"/>
            <a:ext cx="0" cy="2199535"/>
          </a:xfrm>
          <a:prstGeom prst="line">
            <a:avLst/>
          </a:prstGeom>
          <a:noFill/>
          <a:ln w="6350" cap="flat" cmpd="sng" algn="ctr">
            <a:solidFill>
              <a:srgbClr val="4D859E">
                <a:shade val="95000"/>
                <a:satMod val="105000"/>
              </a:srgbClr>
            </a:solidFill>
            <a:prstDash val="solid"/>
          </a:ln>
          <a:effectLst/>
        </p:spPr>
      </p:cxnSp>
      <p:cxnSp>
        <p:nvCxnSpPr>
          <p:cNvPr id="88" name="Straight Connector 87">
            <a:extLst>
              <a:ext uri="{FF2B5EF4-FFF2-40B4-BE49-F238E27FC236}">
                <a16:creationId xmlns:a16="http://schemas.microsoft.com/office/drawing/2014/main" id="{80DB8357-D7B7-DE90-F43C-5D8524FE6FEB}"/>
              </a:ext>
            </a:extLst>
          </p:cNvPr>
          <p:cNvCxnSpPr/>
          <p:nvPr/>
        </p:nvCxnSpPr>
        <p:spPr>
          <a:xfrm flipH="1">
            <a:off x="8595350" y="3780885"/>
            <a:ext cx="0" cy="2054117"/>
          </a:xfrm>
          <a:prstGeom prst="line">
            <a:avLst/>
          </a:prstGeom>
          <a:noFill/>
          <a:ln w="6350" cap="flat" cmpd="sng" algn="ctr">
            <a:solidFill>
              <a:srgbClr val="4D859E">
                <a:shade val="95000"/>
                <a:satMod val="105000"/>
              </a:srgbClr>
            </a:solidFill>
            <a:prstDash val="solid"/>
          </a:ln>
          <a:effectLst/>
        </p:spPr>
      </p:cxnSp>
      <p:cxnSp>
        <p:nvCxnSpPr>
          <p:cNvPr id="89" name="Straight Connector 88">
            <a:extLst>
              <a:ext uri="{FF2B5EF4-FFF2-40B4-BE49-F238E27FC236}">
                <a16:creationId xmlns:a16="http://schemas.microsoft.com/office/drawing/2014/main" id="{59CD1E20-12A5-F0FB-9937-F21079EB3AF1}"/>
              </a:ext>
            </a:extLst>
          </p:cNvPr>
          <p:cNvCxnSpPr/>
          <p:nvPr/>
        </p:nvCxnSpPr>
        <p:spPr>
          <a:xfrm flipH="1">
            <a:off x="936020" y="3795025"/>
            <a:ext cx="0" cy="2622879"/>
          </a:xfrm>
          <a:prstGeom prst="line">
            <a:avLst/>
          </a:prstGeom>
          <a:noFill/>
          <a:ln w="6350" cap="flat" cmpd="sng" algn="ctr">
            <a:solidFill>
              <a:srgbClr val="4D859E">
                <a:shade val="95000"/>
                <a:satMod val="105000"/>
              </a:srgbClr>
            </a:solidFill>
            <a:prstDash val="solid"/>
          </a:ln>
          <a:effectLst/>
        </p:spPr>
      </p:cxnSp>
      <p:cxnSp>
        <p:nvCxnSpPr>
          <p:cNvPr id="90" name="Straight Connector 89">
            <a:extLst>
              <a:ext uri="{FF2B5EF4-FFF2-40B4-BE49-F238E27FC236}">
                <a16:creationId xmlns:a16="http://schemas.microsoft.com/office/drawing/2014/main" id="{B2F42564-E6A3-3657-2858-5DAF8D6A4956}"/>
              </a:ext>
            </a:extLst>
          </p:cNvPr>
          <p:cNvCxnSpPr/>
          <p:nvPr/>
        </p:nvCxnSpPr>
        <p:spPr>
          <a:xfrm flipH="1">
            <a:off x="6984504" y="3615523"/>
            <a:ext cx="0" cy="1960075"/>
          </a:xfrm>
          <a:prstGeom prst="line">
            <a:avLst/>
          </a:prstGeom>
          <a:noFill/>
          <a:ln w="6350" cap="flat" cmpd="sng" algn="ctr">
            <a:solidFill>
              <a:srgbClr val="4D859E">
                <a:shade val="95000"/>
                <a:satMod val="105000"/>
              </a:srgbClr>
            </a:solidFill>
            <a:prstDash val="solid"/>
          </a:ln>
          <a:effectLst/>
        </p:spPr>
      </p:cxnSp>
      <p:cxnSp>
        <p:nvCxnSpPr>
          <p:cNvPr id="91" name="Straight Connector 90">
            <a:extLst>
              <a:ext uri="{FF2B5EF4-FFF2-40B4-BE49-F238E27FC236}">
                <a16:creationId xmlns:a16="http://schemas.microsoft.com/office/drawing/2014/main" id="{7C408449-F4FF-B79B-CDF6-8DDA3F934926}"/>
              </a:ext>
            </a:extLst>
          </p:cNvPr>
          <p:cNvCxnSpPr/>
          <p:nvPr/>
        </p:nvCxnSpPr>
        <p:spPr>
          <a:xfrm flipH="1">
            <a:off x="3493742" y="4138505"/>
            <a:ext cx="0" cy="1711128"/>
          </a:xfrm>
          <a:prstGeom prst="line">
            <a:avLst/>
          </a:prstGeom>
          <a:noFill/>
          <a:ln w="6350" cap="flat" cmpd="sng" algn="ctr">
            <a:solidFill>
              <a:srgbClr val="4D859E">
                <a:shade val="95000"/>
                <a:satMod val="105000"/>
              </a:srgbClr>
            </a:solidFill>
            <a:prstDash val="solid"/>
          </a:ln>
          <a:effectLst/>
        </p:spPr>
      </p:cxnSp>
      <p:cxnSp>
        <p:nvCxnSpPr>
          <p:cNvPr id="92" name="Straight Connector 91">
            <a:extLst>
              <a:ext uri="{FF2B5EF4-FFF2-40B4-BE49-F238E27FC236}">
                <a16:creationId xmlns:a16="http://schemas.microsoft.com/office/drawing/2014/main" id="{E26433C2-3456-9205-5206-8217F6B4985D}"/>
              </a:ext>
            </a:extLst>
          </p:cNvPr>
          <p:cNvCxnSpPr/>
          <p:nvPr/>
        </p:nvCxnSpPr>
        <p:spPr>
          <a:xfrm flipH="1">
            <a:off x="4647119" y="4124214"/>
            <a:ext cx="0" cy="2402176"/>
          </a:xfrm>
          <a:prstGeom prst="line">
            <a:avLst/>
          </a:prstGeom>
          <a:noFill/>
          <a:ln w="6350" cap="flat" cmpd="sng" algn="ctr">
            <a:solidFill>
              <a:srgbClr val="4D859E">
                <a:shade val="95000"/>
                <a:satMod val="105000"/>
              </a:srgbClr>
            </a:solidFill>
            <a:prstDash val="solid"/>
          </a:ln>
          <a:effectLst/>
        </p:spPr>
      </p:cxnSp>
      <p:cxnSp>
        <p:nvCxnSpPr>
          <p:cNvPr id="93" name="Straight Connector 92">
            <a:extLst>
              <a:ext uri="{FF2B5EF4-FFF2-40B4-BE49-F238E27FC236}">
                <a16:creationId xmlns:a16="http://schemas.microsoft.com/office/drawing/2014/main" id="{7D7D0F95-F5E9-AA91-4A9F-7929D0253728}"/>
              </a:ext>
            </a:extLst>
          </p:cNvPr>
          <p:cNvCxnSpPr/>
          <p:nvPr/>
        </p:nvCxnSpPr>
        <p:spPr>
          <a:xfrm flipH="1">
            <a:off x="1512441" y="3789393"/>
            <a:ext cx="0" cy="1937885"/>
          </a:xfrm>
          <a:prstGeom prst="line">
            <a:avLst/>
          </a:prstGeom>
          <a:noFill/>
          <a:ln w="6350" cap="flat" cmpd="sng" algn="ctr">
            <a:solidFill>
              <a:srgbClr val="4D859E">
                <a:shade val="95000"/>
                <a:satMod val="105000"/>
              </a:srgbClr>
            </a:solidFill>
            <a:prstDash val="solid"/>
          </a:ln>
          <a:effectLst/>
        </p:spPr>
      </p:cxnSp>
      <p:graphicFrame>
        <p:nvGraphicFramePr>
          <p:cNvPr id="18" name="Picture Placeholder 2">
            <a:extLst>
              <a:ext uri="{FF2B5EF4-FFF2-40B4-BE49-F238E27FC236}">
                <a16:creationId xmlns:a16="http://schemas.microsoft.com/office/drawing/2014/main" id="{15E3087B-EEAE-FBEA-303D-26B10887897B}"/>
              </a:ext>
            </a:extLst>
          </p:cNvPr>
          <p:cNvGraphicFramePr/>
          <p:nvPr>
            <p:extLst>
              <p:ext uri="{D42A27DB-BD31-4B8C-83A1-F6EECF244321}">
                <p14:modId xmlns:p14="http://schemas.microsoft.com/office/powerpoint/2010/main" val="3348346418"/>
              </p:ext>
            </p:extLst>
          </p:nvPr>
        </p:nvGraphicFramePr>
        <p:xfrm>
          <a:off x="5261761" y="1619618"/>
          <a:ext cx="4292905" cy="108809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29812" y="657966"/>
            <a:ext cx="9052560" cy="521864"/>
          </a:xfrm>
          <a:noFill/>
        </p:spPr>
        <p:txBody>
          <a:bodyPr/>
          <a:lstStyle/>
          <a:p>
            <a:r>
              <a:rPr lang="en-US"/>
              <a:t>World Stock Market Performance</a:t>
            </a:r>
          </a:p>
        </p:txBody>
      </p:sp>
      <p:sp>
        <p:nvSpPr>
          <p:cNvPr id="3" name="Slide Number Placeholder 2"/>
          <p:cNvSpPr>
            <a:spLocks noGrp="1"/>
          </p:cNvSpPr>
          <p:nvPr>
            <p:ph type="sldNum" sz="quarter" idx="12"/>
          </p:nvPr>
        </p:nvSpPr>
        <p:spPr/>
        <p:txBody>
          <a:bodyPr/>
          <a:lstStyle/>
          <a:p>
            <a:fld id="{66F6FF41-5833-4EBF-9145-362BCED2914A}" type="slidenum">
              <a:rPr lang="en-US" smtClean="0">
                <a:solidFill>
                  <a:prstClr val="white">
                    <a:lumMod val="50000"/>
                  </a:prstClr>
                </a:solidFill>
              </a:rPr>
              <a:t>5</a:t>
            </a:fld>
            <a:endParaRPr lang="en-US">
              <a:solidFill>
                <a:prstClr val="white">
                  <a:lumMod val="50000"/>
                </a:prstClr>
              </a:solidFill>
            </a:endParaRPr>
          </a:p>
        </p:txBody>
      </p:sp>
      <p:sp>
        <p:nvSpPr>
          <p:cNvPr id="16" name="Picture Placeholder 15"/>
          <p:cNvSpPr>
            <a:spLocks noGrp="1"/>
          </p:cNvSpPr>
          <p:nvPr>
            <p:ph type="pic" sz="quarter" idx="13"/>
          </p:nvPr>
        </p:nvSpPr>
        <p:spPr/>
        <p:txBody>
          <a:bodyPr/>
          <a:lstStyle/>
          <a:p>
            <a:endParaRPr lang="en-US"/>
          </a:p>
        </p:txBody>
      </p:sp>
      <p:sp>
        <p:nvSpPr>
          <p:cNvPr id="11" name="Text Placeholder 10"/>
          <p:cNvSpPr>
            <a:spLocks noGrp="1"/>
          </p:cNvSpPr>
          <p:nvPr>
            <p:ph type="body" sz="quarter" idx="15"/>
          </p:nvPr>
        </p:nvSpPr>
        <p:spPr/>
        <p:txBody>
          <a:bodyPr/>
          <a:lstStyle/>
          <a:p>
            <a:r>
              <a:rPr lang="en-US"/>
              <a:t>Graph Source: MSCI ACWI Index (net dividends, CAD). MSCI data © MSCI 2025, all rights reserved. Index level based at 100 starting January 2000.</a:t>
            </a:r>
            <a:br>
              <a:rPr lang="en-US"/>
            </a:br>
            <a:r>
              <a:rPr lang="en-US"/>
              <a:t>It is not possible to invest directly in an index. Performance does not reflect the expenses associated with management of an actual portfolio. </a:t>
            </a:r>
            <a:r>
              <a:rPr lang="en-US" b="1"/>
              <a:t>Past performance is not a guarantee of future results. </a:t>
            </a:r>
          </a:p>
        </p:txBody>
      </p:sp>
      <p:sp>
        <p:nvSpPr>
          <p:cNvPr id="5" name="Text Placeholder 4"/>
          <p:cNvSpPr>
            <a:spLocks noGrp="1"/>
          </p:cNvSpPr>
          <p:nvPr>
            <p:ph type="body" sz="quarter" idx="14"/>
          </p:nvPr>
        </p:nvSpPr>
        <p:spPr>
          <a:xfrm>
            <a:off x="529813" y="1067438"/>
            <a:ext cx="8823326" cy="346075"/>
          </a:xfrm>
          <a:noFill/>
        </p:spPr>
        <p:txBody>
          <a:bodyPr/>
          <a:lstStyle/>
          <a:p>
            <a:r>
              <a:rPr lang="en-US"/>
              <a:t>MSCI All Country World Index with selected headlines from </a:t>
            </a:r>
            <a:r>
              <a:rPr lang="en-US">
                <a:highlight>
                  <a:srgbClr val="FFFFFF"/>
                </a:highlight>
              </a:rPr>
              <a:t>Q2 2025</a:t>
            </a:r>
          </a:p>
        </p:txBody>
      </p:sp>
      <p:grpSp>
        <p:nvGrpSpPr>
          <p:cNvPr id="6" name="Group 5">
            <a:extLst>
              <a:ext uri="{FF2B5EF4-FFF2-40B4-BE49-F238E27FC236}">
                <a16:creationId xmlns:a16="http://schemas.microsoft.com/office/drawing/2014/main" id="{41F72098-AB44-4F77-8DF1-A66E811524A9}"/>
              </a:ext>
            </a:extLst>
          </p:cNvPr>
          <p:cNvGrpSpPr/>
          <p:nvPr/>
        </p:nvGrpSpPr>
        <p:grpSpPr>
          <a:xfrm>
            <a:off x="524124" y="6867600"/>
            <a:ext cx="9019669" cy="369277"/>
            <a:chOff x="524124" y="6775986"/>
            <a:chExt cx="9019669" cy="369277"/>
          </a:xfrm>
        </p:grpSpPr>
        <p:sp>
          <p:nvSpPr>
            <p:cNvPr id="59" name="TextBox 58">
              <a:extLst>
                <a:ext uri="{FF2B5EF4-FFF2-40B4-BE49-F238E27FC236}">
                  <a16:creationId xmlns:a16="http://schemas.microsoft.com/office/drawing/2014/main" id="{E1D965E7-6EE5-4026-A3C2-D120857AFD82}"/>
                </a:ext>
              </a:extLst>
            </p:cNvPr>
            <p:cNvSpPr txBox="1"/>
            <p:nvPr/>
          </p:nvSpPr>
          <p:spPr>
            <a:xfrm>
              <a:off x="524124" y="6775986"/>
              <a:ext cx="8791688" cy="369277"/>
            </a:xfrm>
            <a:prstGeom prst="rect">
              <a:avLst/>
            </a:prstGeom>
            <a:noFill/>
          </p:spPr>
          <p:txBody>
            <a:bodyPr wrap="square" lIns="91388" tIns="45693" rIns="91388" bIns="45693"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r>
                <a:rPr lang="en-US" sz="900" b="1" i="1">
                  <a:solidFill>
                    <a:schemeClr val="tx2"/>
                  </a:solidFill>
                  <a:latin typeface="Times New Roman" panose="02020603050405020304" pitchFamily="18" charset="0"/>
                  <a:cs typeface="Times New Roman" panose="02020603050405020304" pitchFamily="18" charset="0"/>
                </a:rPr>
                <a:t>These headlines are not offered to explain market returns. Instead, they serve as a reminder that investors should view daily events from a long-term perspective and avoid making investment decisions based solely on the news.</a:t>
              </a:r>
            </a:p>
          </p:txBody>
        </p:sp>
        <p:cxnSp>
          <p:nvCxnSpPr>
            <p:cNvPr id="60" name="Straight Connector 59">
              <a:extLst>
                <a:ext uri="{FF2B5EF4-FFF2-40B4-BE49-F238E27FC236}">
                  <a16:creationId xmlns:a16="http://schemas.microsoft.com/office/drawing/2014/main" id="{D5D1A679-5CAA-4B85-BDE8-B9F9F16E8763}"/>
                </a:ext>
              </a:extLst>
            </p:cNvPr>
            <p:cNvCxnSpPr/>
            <p:nvPr/>
          </p:nvCxnSpPr>
          <p:spPr>
            <a:xfrm>
              <a:off x="616154" y="6776905"/>
              <a:ext cx="8927639" cy="0"/>
            </a:xfrm>
            <a:prstGeom prst="line">
              <a:avLst/>
            </a:prstGeom>
            <a:ln w="63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47" name="TextBox 1">
            <a:extLst>
              <a:ext uri="{FF2B5EF4-FFF2-40B4-BE49-F238E27FC236}">
                <a16:creationId xmlns:a16="http://schemas.microsoft.com/office/drawing/2014/main" id="{4B76768C-777C-4E96-B18D-FE7C0D6740DD}"/>
              </a:ext>
            </a:extLst>
          </p:cNvPr>
          <p:cNvSpPr txBox="1"/>
          <p:nvPr/>
        </p:nvSpPr>
        <p:spPr>
          <a:xfrm>
            <a:off x="620205" y="2082082"/>
            <a:ext cx="4531198" cy="237309"/>
          </a:xfrm>
          <a:prstGeom prst="rect">
            <a:avLst/>
          </a:prstGeom>
          <a:noFill/>
        </p:spPr>
        <p:txBody>
          <a:bodyPr wrap="square" lIns="0" rIns="0" rtlCol="0">
            <a:spAutoFit/>
          </a:bodyPr>
          <a:lstStyle>
            <a:defPPr>
              <a:defRPr lang="en-US"/>
            </a:defPPr>
            <a:lvl1pPr marL="0" indent="0" algn="l" defTabSz="1018228" rtl="0" eaLnBrk="1" latinLnBrk="0" hangingPunct="1">
              <a:defRPr sz="1100" kern="1200">
                <a:solidFill>
                  <a:schemeClr val="tx1"/>
                </a:solidFill>
                <a:latin typeface="+mn-lt"/>
                <a:ea typeface="+mn-ea"/>
                <a:cs typeface="+mn-cs"/>
              </a:defRPr>
            </a:lvl1pPr>
            <a:lvl2pPr marL="457200" indent="0" algn="l" defTabSz="1018228" rtl="0" eaLnBrk="1" latinLnBrk="0" hangingPunct="1">
              <a:defRPr sz="1100" kern="1200">
                <a:solidFill>
                  <a:schemeClr val="tx1"/>
                </a:solidFill>
                <a:latin typeface="+mn-lt"/>
                <a:ea typeface="+mn-ea"/>
                <a:cs typeface="+mn-cs"/>
              </a:defRPr>
            </a:lvl2pPr>
            <a:lvl3pPr marL="914400" indent="0" algn="l" defTabSz="1018228" rtl="0" eaLnBrk="1" latinLnBrk="0" hangingPunct="1">
              <a:defRPr sz="1100" kern="1200">
                <a:solidFill>
                  <a:schemeClr val="tx1"/>
                </a:solidFill>
                <a:latin typeface="+mn-lt"/>
                <a:ea typeface="+mn-ea"/>
                <a:cs typeface="+mn-cs"/>
              </a:defRPr>
            </a:lvl3pPr>
            <a:lvl4pPr marL="1371600" indent="0" algn="l" defTabSz="1018228" rtl="0" eaLnBrk="1" latinLnBrk="0" hangingPunct="1">
              <a:defRPr sz="1100" kern="1200">
                <a:solidFill>
                  <a:schemeClr val="tx1"/>
                </a:solidFill>
                <a:latin typeface="+mn-lt"/>
                <a:ea typeface="+mn-ea"/>
                <a:cs typeface="+mn-cs"/>
              </a:defRPr>
            </a:lvl4pPr>
            <a:lvl5pPr marL="1828800" indent="0" algn="l" defTabSz="1018228" rtl="0" eaLnBrk="1" latinLnBrk="0" hangingPunct="1">
              <a:defRPr sz="1100" kern="1200">
                <a:solidFill>
                  <a:schemeClr val="tx1"/>
                </a:solidFill>
                <a:latin typeface="+mn-lt"/>
                <a:ea typeface="+mn-ea"/>
                <a:cs typeface="+mn-cs"/>
              </a:defRPr>
            </a:lvl5pPr>
            <a:lvl6pPr marL="2286000" indent="0" algn="l" defTabSz="1018228" rtl="0" eaLnBrk="1" latinLnBrk="0" hangingPunct="1">
              <a:defRPr sz="1100" kern="1200">
                <a:solidFill>
                  <a:schemeClr val="tx1"/>
                </a:solidFill>
                <a:latin typeface="+mn-lt"/>
                <a:ea typeface="+mn-ea"/>
                <a:cs typeface="+mn-cs"/>
              </a:defRPr>
            </a:lvl6pPr>
            <a:lvl7pPr marL="2743200" indent="0" algn="l" defTabSz="1018228" rtl="0" eaLnBrk="1" latinLnBrk="0" hangingPunct="1">
              <a:defRPr sz="1100" kern="1200">
                <a:solidFill>
                  <a:schemeClr val="tx1"/>
                </a:solidFill>
                <a:latin typeface="+mn-lt"/>
                <a:ea typeface="+mn-ea"/>
                <a:cs typeface="+mn-cs"/>
              </a:defRPr>
            </a:lvl7pPr>
            <a:lvl8pPr marL="3200400" indent="0" algn="l" defTabSz="1018228" rtl="0" eaLnBrk="1" latinLnBrk="0" hangingPunct="1">
              <a:defRPr sz="1100" kern="1200">
                <a:solidFill>
                  <a:schemeClr val="tx1"/>
                </a:solidFill>
                <a:latin typeface="+mn-lt"/>
                <a:ea typeface="+mn-ea"/>
                <a:cs typeface="+mn-cs"/>
              </a:defRPr>
            </a:lvl8pPr>
            <a:lvl9pPr marL="3657600" indent="0" algn="l" defTabSz="1018228" rtl="0" eaLnBrk="1" latinLnBrk="0" hangingPunct="1">
              <a:defRPr sz="1100" kern="1200">
                <a:solidFill>
                  <a:schemeClr val="tx1"/>
                </a:solidFill>
                <a:latin typeface="+mn-lt"/>
                <a:ea typeface="+mn-ea"/>
                <a:cs typeface="+mn-cs"/>
              </a:defRPr>
            </a:lvl9pPr>
          </a:lstStyle>
          <a:p>
            <a:pPr marL="41252" indent="-41252" defTabSz="913866" fontAlgn="base">
              <a:lnSpc>
                <a:spcPct val="115000"/>
              </a:lnSpc>
              <a:spcBef>
                <a:spcPct val="0"/>
              </a:spcBef>
              <a:spcAft>
                <a:spcPts val="500"/>
              </a:spcAft>
            </a:pPr>
            <a:r>
              <a:rPr lang="en-US" sz="900" b="1" cap="all" spc="50">
                <a:solidFill>
                  <a:srgbClr val="35627D"/>
                </a:solidFill>
                <a:latin typeface="Arial Narrow" pitchFamily="34" charset="0"/>
              </a:rPr>
              <a:t>Q2 2025</a:t>
            </a:r>
          </a:p>
        </p:txBody>
      </p:sp>
      <p:sp>
        <p:nvSpPr>
          <p:cNvPr id="49" name="TextBox 1">
            <a:extLst>
              <a:ext uri="{FF2B5EF4-FFF2-40B4-BE49-F238E27FC236}">
                <a16:creationId xmlns:a16="http://schemas.microsoft.com/office/drawing/2014/main" id="{13EEE37D-18E8-433E-9420-D70F08B2E180}"/>
              </a:ext>
            </a:extLst>
          </p:cNvPr>
          <p:cNvSpPr txBox="1"/>
          <p:nvPr/>
        </p:nvSpPr>
        <p:spPr>
          <a:xfrm>
            <a:off x="5455683" y="1625431"/>
            <a:ext cx="4088111" cy="221214"/>
          </a:xfrm>
          <a:prstGeom prst="rect">
            <a:avLst/>
          </a:prstGeom>
          <a:noFill/>
        </p:spPr>
        <p:txBody>
          <a:bodyPr wrap="square" lIns="0" rIns="0" rtlCol="0">
            <a:spAutoFit/>
          </a:bodyPr>
          <a:lstStyle>
            <a:defPPr>
              <a:defRPr lang="en-US"/>
            </a:defPPr>
            <a:lvl1pPr marL="0" indent="0" algn="l" defTabSz="1018228" rtl="0" eaLnBrk="1" latinLnBrk="0" hangingPunct="1">
              <a:defRPr sz="1100" kern="1200">
                <a:solidFill>
                  <a:schemeClr val="tx1"/>
                </a:solidFill>
                <a:latin typeface="+mn-lt"/>
                <a:ea typeface="+mn-ea"/>
                <a:cs typeface="+mn-cs"/>
              </a:defRPr>
            </a:lvl1pPr>
            <a:lvl2pPr marL="457200" indent="0" algn="l" defTabSz="1018228" rtl="0" eaLnBrk="1" latinLnBrk="0" hangingPunct="1">
              <a:defRPr sz="1100" kern="1200">
                <a:solidFill>
                  <a:schemeClr val="tx1"/>
                </a:solidFill>
                <a:latin typeface="+mn-lt"/>
                <a:ea typeface="+mn-ea"/>
                <a:cs typeface="+mn-cs"/>
              </a:defRPr>
            </a:lvl2pPr>
            <a:lvl3pPr marL="914400" indent="0" algn="l" defTabSz="1018228" rtl="0" eaLnBrk="1" latinLnBrk="0" hangingPunct="1">
              <a:defRPr sz="1100" kern="1200">
                <a:solidFill>
                  <a:schemeClr val="tx1"/>
                </a:solidFill>
                <a:latin typeface="+mn-lt"/>
                <a:ea typeface="+mn-ea"/>
                <a:cs typeface="+mn-cs"/>
              </a:defRPr>
            </a:lvl3pPr>
            <a:lvl4pPr marL="1371600" indent="0" algn="l" defTabSz="1018228" rtl="0" eaLnBrk="1" latinLnBrk="0" hangingPunct="1">
              <a:defRPr sz="1100" kern="1200">
                <a:solidFill>
                  <a:schemeClr val="tx1"/>
                </a:solidFill>
                <a:latin typeface="+mn-lt"/>
                <a:ea typeface="+mn-ea"/>
                <a:cs typeface="+mn-cs"/>
              </a:defRPr>
            </a:lvl4pPr>
            <a:lvl5pPr marL="1828800" indent="0" algn="l" defTabSz="1018228" rtl="0" eaLnBrk="1" latinLnBrk="0" hangingPunct="1">
              <a:defRPr sz="1100" kern="1200">
                <a:solidFill>
                  <a:schemeClr val="tx1"/>
                </a:solidFill>
                <a:latin typeface="+mn-lt"/>
                <a:ea typeface="+mn-ea"/>
                <a:cs typeface="+mn-cs"/>
              </a:defRPr>
            </a:lvl5pPr>
            <a:lvl6pPr marL="2286000" indent="0" algn="l" defTabSz="1018228" rtl="0" eaLnBrk="1" latinLnBrk="0" hangingPunct="1">
              <a:defRPr sz="1100" kern="1200">
                <a:solidFill>
                  <a:schemeClr val="tx1"/>
                </a:solidFill>
                <a:latin typeface="+mn-lt"/>
                <a:ea typeface="+mn-ea"/>
                <a:cs typeface="+mn-cs"/>
              </a:defRPr>
            </a:lvl6pPr>
            <a:lvl7pPr marL="2743200" indent="0" algn="l" defTabSz="1018228" rtl="0" eaLnBrk="1" latinLnBrk="0" hangingPunct="1">
              <a:defRPr sz="1100" kern="1200">
                <a:solidFill>
                  <a:schemeClr val="tx1"/>
                </a:solidFill>
                <a:latin typeface="+mn-lt"/>
                <a:ea typeface="+mn-ea"/>
                <a:cs typeface="+mn-cs"/>
              </a:defRPr>
            </a:lvl7pPr>
            <a:lvl8pPr marL="3200400" indent="0" algn="l" defTabSz="1018228" rtl="0" eaLnBrk="1" latinLnBrk="0" hangingPunct="1">
              <a:defRPr sz="1100" kern="1200">
                <a:solidFill>
                  <a:schemeClr val="tx1"/>
                </a:solidFill>
                <a:latin typeface="+mn-lt"/>
                <a:ea typeface="+mn-ea"/>
                <a:cs typeface="+mn-cs"/>
              </a:defRPr>
            </a:lvl8pPr>
            <a:lvl9pPr marL="3657600" indent="0" algn="l" defTabSz="1018228" rtl="0" eaLnBrk="1" latinLnBrk="0" hangingPunct="1">
              <a:defRPr sz="1100" kern="1200">
                <a:solidFill>
                  <a:schemeClr val="tx1"/>
                </a:solidFill>
                <a:latin typeface="+mn-lt"/>
                <a:ea typeface="+mn-ea"/>
                <a:cs typeface="+mn-cs"/>
              </a:defRPr>
            </a:lvl9pPr>
          </a:lstStyle>
          <a:p>
            <a:pPr marL="41252" indent="-41252" defTabSz="913866" fontAlgn="base">
              <a:lnSpc>
                <a:spcPct val="115000"/>
              </a:lnSpc>
              <a:spcBef>
                <a:spcPct val="0"/>
              </a:spcBef>
              <a:spcAft>
                <a:spcPts val="500"/>
              </a:spcAft>
            </a:pPr>
            <a:r>
              <a:rPr lang="en-US" sz="800" b="1" cap="all" spc="50">
                <a:solidFill>
                  <a:schemeClr val="bg1">
                    <a:lumMod val="50000"/>
                  </a:schemeClr>
                </a:solidFill>
                <a:latin typeface="Arial Narrow" pitchFamily="34" charset="0"/>
              </a:rPr>
              <a:t>1 year (Q3 2024–Q2 2025)</a:t>
            </a:r>
          </a:p>
        </p:txBody>
      </p:sp>
      <p:graphicFrame>
        <p:nvGraphicFramePr>
          <p:cNvPr id="24" name="Chart 23">
            <a:extLst>
              <a:ext uri="{FF2B5EF4-FFF2-40B4-BE49-F238E27FC236}">
                <a16:creationId xmlns:a16="http://schemas.microsoft.com/office/drawing/2014/main" id="{6A86E947-FE58-48F9-8182-11E475D012DE}"/>
              </a:ext>
            </a:extLst>
          </p:cNvPr>
          <p:cNvGraphicFramePr/>
          <p:nvPr>
            <p:extLst>
              <p:ext uri="{D42A27DB-BD31-4B8C-83A1-F6EECF244321}">
                <p14:modId xmlns:p14="http://schemas.microsoft.com/office/powerpoint/2010/main" val="2387057195"/>
              </p:ext>
            </p:extLst>
          </p:nvPr>
        </p:nvGraphicFramePr>
        <p:xfrm>
          <a:off x="568528" y="2384465"/>
          <a:ext cx="8966218" cy="2033489"/>
        </p:xfrm>
        <a:graphic>
          <a:graphicData uri="http://schemas.openxmlformats.org/drawingml/2006/chart">
            <c:chart xmlns:c="http://schemas.openxmlformats.org/drawingml/2006/chart" xmlns:r="http://schemas.openxmlformats.org/officeDocument/2006/relationships" r:id="rId4"/>
          </a:graphicData>
        </a:graphic>
      </p:graphicFrame>
      <p:sp>
        <p:nvSpPr>
          <p:cNvPr id="53" name="TextBox 1">
            <a:extLst>
              <a:ext uri="{FF2B5EF4-FFF2-40B4-BE49-F238E27FC236}">
                <a16:creationId xmlns:a16="http://schemas.microsoft.com/office/drawing/2014/main" id="{AD1912CE-F88D-4CD5-8F89-7EA2CF11DE7E}"/>
              </a:ext>
            </a:extLst>
          </p:cNvPr>
          <p:cNvSpPr txBox="1"/>
          <p:nvPr/>
        </p:nvSpPr>
        <p:spPr>
          <a:xfrm>
            <a:off x="8516447" y="1855134"/>
            <a:ext cx="710232" cy="200055"/>
          </a:xfrm>
          <a:prstGeom prst="rect">
            <a:avLst/>
          </a:prstGeom>
          <a:noFill/>
        </p:spPr>
        <p:txBody>
          <a:bodyPr wrap="square" lIns="0" rIns="0" rtlCol="0">
            <a:spAutoFit/>
          </a:bodyPr>
          <a:lstStyle>
            <a:defPPr>
              <a:defRPr lang="en-US"/>
            </a:defPPr>
            <a:lvl1pPr marL="0" indent="0" algn="l" defTabSz="1018228" rtl="0" eaLnBrk="1" latinLnBrk="0" hangingPunct="1">
              <a:defRPr sz="1100" kern="1200">
                <a:solidFill>
                  <a:schemeClr val="tx1"/>
                </a:solidFill>
                <a:latin typeface="+mn-lt"/>
                <a:ea typeface="+mn-ea"/>
                <a:cs typeface="+mn-cs"/>
              </a:defRPr>
            </a:lvl1pPr>
            <a:lvl2pPr marL="457200" indent="0" algn="l" defTabSz="1018228" rtl="0" eaLnBrk="1" latinLnBrk="0" hangingPunct="1">
              <a:defRPr sz="1100" kern="1200">
                <a:solidFill>
                  <a:schemeClr val="tx1"/>
                </a:solidFill>
                <a:latin typeface="+mn-lt"/>
                <a:ea typeface="+mn-ea"/>
                <a:cs typeface="+mn-cs"/>
              </a:defRPr>
            </a:lvl2pPr>
            <a:lvl3pPr marL="914400" indent="0" algn="l" defTabSz="1018228" rtl="0" eaLnBrk="1" latinLnBrk="0" hangingPunct="1">
              <a:defRPr sz="1100" kern="1200">
                <a:solidFill>
                  <a:schemeClr val="tx1"/>
                </a:solidFill>
                <a:latin typeface="+mn-lt"/>
                <a:ea typeface="+mn-ea"/>
                <a:cs typeface="+mn-cs"/>
              </a:defRPr>
            </a:lvl3pPr>
            <a:lvl4pPr marL="1371600" indent="0" algn="l" defTabSz="1018228" rtl="0" eaLnBrk="1" latinLnBrk="0" hangingPunct="1">
              <a:defRPr sz="1100" kern="1200">
                <a:solidFill>
                  <a:schemeClr val="tx1"/>
                </a:solidFill>
                <a:latin typeface="+mn-lt"/>
                <a:ea typeface="+mn-ea"/>
                <a:cs typeface="+mn-cs"/>
              </a:defRPr>
            </a:lvl4pPr>
            <a:lvl5pPr marL="1828800" indent="0" algn="l" defTabSz="1018228" rtl="0" eaLnBrk="1" latinLnBrk="0" hangingPunct="1">
              <a:defRPr sz="1100" kern="1200">
                <a:solidFill>
                  <a:schemeClr val="tx1"/>
                </a:solidFill>
                <a:latin typeface="+mn-lt"/>
                <a:ea typeface="+mn-ea"/>
                <a:cs typeface="+mn-cs"/>
              </a:defRPr>
            </a:lvl5pPr>
            <a:lvl6pPr marL="2286000" indent="0" algn="l" defTabSz="1018228" rtl="0" eaLnBrk="1" latinLnBrk="0" hangingPunct="1">
              <a:defRPr sz="1100" kern="1200">
                <a:solidFill>
                  <a:schemeClr val="tx1"/>
                </a:solidFill>
                <a:latin typeface="+mn-lt"/>
                <a:ea typeface="+mn-ea"/>
                <a:cs typeface="+mn-cs"/>
              </a:defRPr>
            </a:lvl6pPr>
            <a:lvl7pPr marL="2743200" indent="0" algn="l" defTabSz="1018228" rtl="0" eaLnBrk="1" latinLnBrk="0" hangingPunct="1">
              <a:defRPr sz="1100" kern="1200">
                <a:solidFill>
                  <a:schemeClr val="tx1"/>
                </a:solidFill>
                <a:latin typeface="+mn-lt"/>
                <a:ea typeface="+mn-ea"/>
                <a:cs typeface="+mn-cs"/>
              </a:defRPr>
            </a:lvl7pPr>
            <a:lvl8pPr marL="3200400" indent="0" algn="l" defTabSz="1018228" rtl="0" eaLnBrk="1" latinLnBrk="0" hangingPunct="1">
              <a:defRPr sz="1100" kern="1200">
                <a:solidFill>
                  <a:schemeClr val="tx1"/>
                </a:solidFill>
                <a:latin typeface="+mn-lt"/>
                <a:ea typeface="+mn-ea"/>
                <a:cs typeface="+mn-cs"/>
              </a:defRPr>
            </a:lvl8pPr>
            <a:lvl9pPr marL="3657600" indent="0" algn="l" defTabSz="1018228" rtl="0" eaLnBrk="1" latinLnBrk="0" hangingPunct="1">
              <a:defRPr sz="1100" kern="1200">
                <a:solidFill>
                  <a:schemeClr val="tx1"/>
                </a:solidFill>
                <a:latin typeface="+mn-lt"/>
                <a:ea typeface="+mn-ea"/>
                <a:cs typeface="+mn-cs"/>
              </a:defRPr>
            </a:lvl9pPr>
          </a:lstStyle>
          <a:p>
            <a:pPr algn="ctr"/>
            <a:r>
              <a:rPr lang="en-US" sz="700" b="1">
                <a:solidFill>
                  <a:schemeClr val="tx2"/>
                </a:solidFill>
                <a:latin typeface="Arial" pitchFamily="34" charset="0"/>
                <a:cs typeface="Arial" pitchFamily="34" charset="0"/>
              </a:rPr>
              <a:t>Last 3 months</a:t>
            </a:r>
          </a:p>
        </p:txBody>
      </p:sp>
      <p:sp>
        <p:nvSpPr>
          <p:cNvPr id="94" name="TextBox 93">
            <a:extLst>
              <a:ext uri="{FF2B5EF4-FFF2-40B4-BE49-F238E27FC236}">
                <a16:creationId xmlns:a16="http://schemas.microsoft.com/office/drawing/2014/main" id="{F660AAB2-9CD1-0FD0-CE92-94C38974ED26}"/>
              </a:ext>
            </a:extLst>
          </p:cNvPr>
          <p:cNvSpPr txBox="1"/>
          <p:nvPr/>
        </p:nvSpPr>
        <p:spPr>
          <a:xfrm>
            <a:off x="679450" y="6413793"/>
            <a:ext cx="1314206"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“Trump Unveils Sweeping Tariffs in Stark Shift in US Trade Policy”</a:t>
            </a:r>
          </a:p>
        </p:txBody>
      </p:sp>
      <p:sp>
        <p:nvSpPr>
          <p:cNvPr id="95" name="TextBox 94">
            <a:extLst>
              <a:ext uri="{FF2B5EF4-FFF2-40B4-BE49-F238E27FC236}">
                <a16:creationId xmlns:a16="http://schemas.microsoft.com/office/drawing/2014/main" id="{D6DF6C74-0954-1DFF-63F9-243FD87B0B8E}"/>
              </a:ext>
            </a:extLst>
          </p:cNvPr>
          <p:cNvSpPr txBox="1"/>
          <p:nvPr/>
        </p:nvSpPr>
        <p:spPr>
          <a:xfrm>
            <a:off x="978862" y="6068884"/>
            <a:ext cx="1629462"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“Trump Tariffs Send Dow to 1600-Point Decline, Dollar Slumps”</a:t>
            </a:r>
          </a:p>
        </p:txBody>
      </p:sp>
      <p:sp>
        <p:nvSpPr>
          <p:cNvPr id="96" name="TextBox 95">
            <a:extLst>
              <a:ext uri="{FF2B5EF4-FFF2-40B4-BE49-F238E27FC236}">
                <a16:creationId xmlns:a16="http://schemas.microsoft.com/office/drawing/2014/main" id="{1FAB026E-B6AD-7344-EE6F-83E2C96A852D}"/>
              </a:ext>
            </a:extLst>
          </p:cNvPr>
          <p:cNvSpPr txBox="1"/>
          <p:nvPr/>
        </p:nvSpPr>
        <p:spPr>
          <a:xfrm>
            <a:off x="1077318" y="5723975"/>
            <a:ext cx="1486789"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“Stocks Stage Furious Rally as Trump Pauses Some Tariffs”</a:t>
            </a:r>
          </a:p>
        </p:txBody>
      </p:sp>
      <p:sp>
        <p:nvSpPr>
          <p:cNvPr id="97" name="TextBox 96">
            <a:extLst>
              <a:ext uri="{FF2B5EF4-FFF2-40B4-BE49-F238E27FC236}">
                <a16:creationId xmlns:a16="http://schemas.microsoft.com/office/drawing/2014/main" id="{F45BB5F1-000F-BF9A-1590-CB9960EC3397}"/>
              </a:ext>
            </a:extLst>
          </p:cNvPr>
          <p:cNvSpPr txBox="1"/>
          <p:nvPr/>
        </p:nvSpPr>
        <p:spPr>
          <a:xfrm>
            <a:off x="1616930" y="5125597"/>
            <a:ext cx="1288125"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“Stubbornly High Mortgage Rates Thwart the Crucial Home-Selling Season”</a:t>
            </a:r>
          </a:p>
        </p:txBody>
      </p:sp>
      <p:sp>
        <p:nvSpPr>
          <p:cNvPr id="98" name="TextBox 97">
            <a:extLst>
              <a:ext uri="{FF2B5EF4-FFF2-40B4-BE49-F238E27FC236}">
                <a16:creationId xmlns:a16="http://schemas.microsoft.com/office/drawing/2014/main" id="{0EA5B242-F27D-EF40-4B20-F34E95C7E680}"/>
              </a:ext>
            </a:extLst>
          </p:cNvPr>
          <p:cNvSpPr txBox="1"/>
          <p:nvPr/>
        </p:nvSpPr>
        <p:spPr>
          <a:xfrm>
            <a:off x="1657962" y="4597061"/>
            <a:ext cx="1341484"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“Pope Francis, Advocate for Economic and Social Justice, Dies at 88”</a:t>
            </a:r>
          </a:p>
        </p:txBody>
      </p:sp>
      <p:sp>
        <p:nvSpPr>
          <p:cNvPr id="99" name="TextBox 98">
            <a:extLst>
              <a:ext uri="{FF2B5EF4-FFF2-40B4-BE49-F238E27FC236}">
                <a16:creationId xmlns:a16="http://schemas.microsoft.com/office/drawing/2014/main" id="{6A67CE4F-137E-F4AF-467B-6E6435196822}"/>
              </a:ext>
            </a:extLst>
          </p:cNvPr>
          <p:cNvSpPr txBox="1"/>
          <p:nvPr/>
        </p:nvSpPr>
        <p:spPr>
          <a:xfrm>
            <a:off x="2145784" y="6536107"/>
            <a:ext cx="1545155"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“A Reckoning for the Magnificent Seven Tests the Market”</a:t>
            </a:r>
          </a:p>
        </p:txBody>
      </p:sp>
      <p:sp>
        <p:nvSpPr>
          <p:cNvPr id="100" name="TextBox 99">
            <a:extLst>
              <a:ext uri="{FF2B5EF4-FFF2-40B4-BE49-F238E27FC236}">
                <a16:creationId xmlns:a16="http://schemas.microsoft.com/office/drawing/2014/main" id="{20AE0E86-8246-A8FF-7AB7-CA3C37C26403}"/>
              </a:ext>
            </a:extLst>
          </p:cNvPr>
          <p:cNvSpPr txBox="1"/>
          <p:nvPr/>
        </p:nvSpPr>
        <p:spPr>
          <a:xfrm>
            <a:off x="3046984" y="6195639"/>
            <a:ext cx="1356031"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“US Economy Contracted at 0.3% Rate in First Quarter”</a:t>
            </a:r>
          </a:p>
        </p:txBody>
      </p:sp>
      <p:sp>
        <p:nvSpPr>
          <p:cNvPr id="101" name="TextBox 100">
            <a:extLst>
              <a:ext uri="{FF2B5EF4-FFF2-40B4-BE49-F238E27FC236}">
                <a16:creationId xmlns:a16="http://schemas.microsoft.com/office/drawing/2014/main" id="{50E855A1-1B4D-CAC9-3EC0-8EA8932ED862}"/>
              </a:ext>
            </a:extLst>
          </p:cNvPr>
          <p:cNvSpPr txBox="1"/>
          <p:nvPr/>
        </p:nvSpPr>
        <p:spPr>
          <a:xfrm>
            <a:off x="3488200" y="5868141"/>
            <a:ext cx="1363167" cy="338554"/>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“Ukraine, US Sign Economic Deal for Minerals”</a:t>
            </a:r>
          </a:p>
        </p:txBody>
      </p:sp>
      <p:sp>
        <p:nvSpPr>
          <p:cNvPr id="102" name="TextBox 101">
            <a:extLst>
              <a:ext uri="{FF2B5EF4-FFF2-40B4-BE49-F238E27FC236}">
                <a16:creationId xmlns:a16="http://schemas.microsoft.com/office/drawing/2014/main" id="{3A9BA7B7-AD83-0DEC-9C95-398ECE3D1BF8}"/>
              </a:ext>
            </a:extLst>
          </p:cNvPr>
          <p:cNvSpPr txBox="1"/>
          <p:nvPr/>
        </p:nvSpPr>
        <p:spPr>
          <a:xfrm>
            <a:off x="3562779" y="5473499"/>
            <a:ext cx="1062019"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“Bank of England Cuts Rates After Fed Stands Pat”</a:t>
            </a:r>
          </a:p>
        </p:txBody>
      </p:sp>
      <p:sp>
        <p:nvSpPr>
          <p:cNvPr id="103" name="TextBox 102">
            <a:extLst>
              <a:ext uri="{FF2B5EF4-FFF2-40B4-BE49-F238E27FC236}">
                <a16:creationId xmlns:a16="http://schemas.microsoft.com/office/drawing/2014/main" id="{3E53C8EC-355A-C82A-216D-5FDBA076A4FA}"/>
              </a:ext>
            </a:extLst>
          </p:cNvPr>
          <p:cNvSpPr txBox="1"/>
          <p:nvPr/>
        </p:nvSpPr>
        <p:spPr>
          <a:xfrm>
            <a:off x="4174658" y="5043415"/>
            <a:ext cx="943009" cy="461665"/>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“US and UK Unveil Framework for Trade Deal”</a:t>
            </a:r>
          </a:p>
        </p:txBody>
      </p:sp>
      <p:sp>
        <p:nvSpPr>
          <p:cNvPr id="104" name="TextBox 103">
            <a:extLst>
              <a:ext uri="{FF2B5EF4-FFF2-40B4-BE49-F238E27FC236}">
                <a16:creationId xmlns:a16="http://schemas.microsoft.com/office/drawing/2014/main" id="{CF00164B-CE18-962B-D564-63F70CAA8E71}"/>
              </a:ext>
            </a:extLst>
          </p:cNvPr>
          <p:cNvSpPr txBox="1"/>
          <p:nvPr/>
        </p:nvSpPr>
        <p:spPr>
          <a:xfrm>
            <a:off x="4326032" y="4630525"/>
            <a:ext cx="1119528" cy="338554"/>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“American Is Elected Pope for First Time”</a:t>
            </a:r>
          </a:p>
        </p:txBody>
      </p:sp>
      <p:sp>
        <p:nvSpPr>
          <p:cNvPr id="105" name="TextBox 104">
            <a:extLst>
              <a:ext uri="{FF2B5EF4-FFF2-40B4-BE49-F238E27FC236}">
                <a16:creationId xmlns:a16="http://schemas.microsoft.com/office/drawing/2014/main" id="{8F711D60-23F1-2BD9-35F7-31BDDAF1C82D}"/>
              </a:ext>
            </a:extLst>
          </p:cNvPr>
          <p:cNvSpPr txBox="1"/>
          <p:nvPr/>
        </p:nvSpPr>
        <p:spPr>
          <a:xfrm>
            <a:off x="3929187" y="6526371"/>
            <a:ext cx="1473825"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“Stocks Soar on Temporary </a:t>
            </a:r>
            <a:br>
              <a:rPr lang="en-US" sz="800">
                <a:solidFill>
                  <a:prstClr val="black"/>
                </a:solidFill>
              </a:rPr>
            </a:br>
            <a:r>
              <a:rPr lang="en-US" sz="800">
                <a:solidFill>
                  <a:prstClr val="black"/>
                </a:solidFill>
              </a:rPr>
              <a:t>US-China Tariff Rollback”</a:t>
            </a:r>
          </a:p>
        </p:txBody>
      </p:sp>
      <p:sp>
        <p:nvSpPr>
          <p:cNvPr id="106" name="TextBox 105">
            <a:extLst>
              <a:ext uri="{FF2B5EF4-FFF2-40B4-BE49-F238E27FC236}">
                <a16:creationId xmlns:a16="http://schemas.microsoft.com/office/drawing/2014/main" id="{2830DFB7-9C1E-48DE-0303-DF85E580647A}"/>
              </a:ext>
            </a:extLst>
          </p:cNvPr>
          <p:cNvSpPr txBox="1"/>
          <p:nvPr/>
        </p:nvSpPr>
        <p:spPr>
          <a:xfrm>
            <a:off x="4676378" y="6236835"/>
            <a:ext cx="1462561"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“Monthly Inflation Picked Up in April in Midst of Tariff Swings”</a:t>
            </a:r>
          </a:p>
        </p:txBody>
      </p:sp>
      <p:sp>
        <p:nvSpPr>
          <p:cNvPr id="107" name="TextBox 106">
            <a:extLst>
              <a:ext uri="{FF2B5EF4-FFF2-40B4-BE49-F238E27FC236}">
                <a16:creationId xmlns:a16="http://schemas.microsoft.com/office/drawing/2014/main" id="{A4B28135-54FC-58BF-B005-64A5FC7BDCA5}"/>
              </a:ext>
            </a:extLst>
          </p:cNvPr>
          <p:cNvSpPr txBox="1"/>
          <p:nvPr/>
        </p:nvSpPr>
        <p:spPr>
          <a:xfrm>
            <a:off x="4869523" y="5968862"/>
            <a:ext cx="1668380"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“S&amp;P 500 Turns Positive on Year For First Time Since February”</a:t>
            </a:r>
          </a:p>
        </p:txBody>
      </p:sp>
      <p:sp>
        <p:nvSpPr>
          <p:cNvPr id="108" name="TextBox 107">
            <a:extLst>
              <a:ext uri="{FF2B5EF4-FFF2-40B4-BE49-F238E27FC236}">
                <a16:creationId xmlns:a16="http://schemas.microsoft.com/office/drawing/2014/main" id="{A547657B-AEB2-8374-9F05-727427913C30}"/>
              </a:ext>
            </a:extLst>
          </p:cNvPr>
          <p:cNvSpPr txBox="1"/>
          <p:nvPr/>
        </p:nvSpPr>
        <p:spPr>
          <a:xfrm>
            <a:off x="5180808" y="5547131"/>
            <a:ext cx="1211750"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“US Loses Last Triple-A Credit Rating”</a:t>
            </a:r>
          </a:p>
        </p:txBody>
      </p:sp>
      <p:sp>
        <p:nvSpPr>
          <p:cNvPr id="109" name="TextBox 108">
            <a:extLst>
              <a:ext uri="{FF2B5EF4-FFF2-40B4-BE49-F238E27FC236}">
                <a16:creationId xmlns:a16="http://schemas.microsoft.com/office/drawing/2014/main" id="{E64E1146-82B3-1DB9-E328-35D4995CABA0}"/>
              </a:ext>
            </a:extLst>
          </p:cNvPr>
          <p:cNvSpPr txBox="1"/>
          <p:nvPr/>
        </p:nvSpPr>
        <p:spPr>
          <a:xfrm>
            <a:off x="5356386" y="5061492"/>
            <a:ext cx="1295488"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“Consumer Sentiment Darkens Further with Inflation Worries Rising”</a:t>
            </a:r>
          </a:p>
        </p:txBody>
      </p:sp>
      <p:sp>
        <p:nvSpPr>
          <p:cNvPr id="110" name="TextBox 109">
            <a:extLst>
              <a:ext uri="{FF2B5EF4-FFF2-40B4-BE49-F238E27FC236}">
                <a16:creationId xmlns:a16="http://schemas.microsoft.com/office/drawing/2014/main" id="{7EAEF0FE-7E30-31A7-00EF-74DFE201B807}"/>
              </a:ext>
            </a:extLst>
          </p:cNvPr>
          <p:cNvSpPr txBox="1"/>
          <p:nvPr/>
        </p:nvSpPr>
        <p:spPr>
          <a:xfrm>
            <a:off x="5520831" y="4473843"/>
            <a:ext cx="1143179" cy="58477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“International Stocks Are Crushing US Equities by the Widest Margin Since 1993”</a:t>
            </a:r>
          </a:p>
        </p:txBody>
      </p:sp>
      <p:sp>
        <p:nvSpPr>
          <p:cNvPr id="111" name="TextBox 110">
            <a:extLst>
              <a:ext uri="{FF2B5EF4-FFF2-40B4-BE49-F238E27FC236}">
                <a16:creationId xmlns:a16="http://schemas.microsoft.com/office/drawing/2014/main" id="{341C61AC-4071-4058-6FBF-1D0BF77AEC6B}"/>
              </a:ext>
            </a:extLst>
          </p:cNvPr>
          <p:cNvSpPr txBox="1"/>
          <p:nvPr/>
        </p:nvSpPr>
        <p:spPr>
          <a:xfrm>
            <a:off x="6020067" y="6526380"/>
            <a:ext cx="1388146"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“Treasury Yields Rise amid Fiscal, Trade Jitters”</a:t>
            </a:r>
          </a:p>
        </p:txBody>
      </p:sp>
      <p:sp>
        <p:nvSpPr>
          <p:cNvPr id="112" name="TextBox 111">
            <a:extLst>
              <a:ext uri="{FF2B5EF4-FFF2-40B4-BE49-F238E27FC236}">
                <a16:creationId xmlns:a16="http://schemas.microsoft.com/office/drawing/2014/main" id="{342C9B2C-A4F7-740A-8CD7-BF48B168E8A6}"/>
              </a:ext>
            </a:extLst>
          </p:cNvPr>
          <p:cNvSpPr txBox="1"/>
          <p:nvPr/>
        </p:nvSpPr>
        <p:spPr>
          <a:xfrm>
            <a:off x="6892372" y="6090563"/>
            <a:ext cx="1055542"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“US Trade Deficit Cut in Half on Record Drop in Imports”</a:t>
            </a:r>
          </a:p>
        </p:txBody>
      </p:sp>
      <p:sp>
        <p:nvSpPr>
          <p:cNvPr id="113" name="TextBox 112">
            <a:extLst>
              <a:ext uri="{FF2B5EF4-FFF2-40B4-BE49-F238E27FC236}">
                <a16:creationId xmlns:a16="http://schemas.microsoft.com/office/drawing/2014/main" id="{31E4F454-A125-8A4E-6A5D-BD59E8FC1E5E}"/>
              </a:ext>
            </a:extLst>
          </p:cNvPr>
          <p:cNvSpPr txBox="1"/>
          <p:nvPr/>
        </p:nvSpPr>
        <p:spPr>
          <a:xfrm>
            <a:off x="6972946" y="5557191"/>
            <a:ext cx="1114091"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“ECB Cuts Rates for Eighth Time, Widening Gap With Fed”</a:t>
            </a:r>
          </a:p>
        </p:txBody>
      </p:sp>
      <p:sp>
        <p:nvSpPr>
          <p:cNvPr id="114" name="TextBox 113">
            <a:extLst>
              <a:ext uri="{FF2B5EF4-FFF2-40B4-BE49-F238E27FC236}">
                <a16:creationId xmlns:a16="http://schemas.microsoft.com/office/drawing/2014/main" id="{58D068A5-E6D2-1221-DFC1-0FEE669589BD}"/>
              </a:ext>
            </a:extLst>
          </p:cNvPr>
          <p:cNvSpPr txBox="1"/>
          <p:nvPr/>
        </p:nvSpPr>
        <p:spPr>
          <a:xfrm>
            <a:off x="7025213" y="5122086"/>
            <a:ext cx="1059191"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“Hiring Slowed in May, With 139,000 Jobs Added”</a:t>
            </a:r>
          </a:p>
        </p:txBody>
      </p:sp>
      <p:sp>
        <p:nvSpPr>
          <p:cNvPr id="115" name="TextBox 114">
            <a:extLst>
              <a:ext uri="{FF2B5EF4-FFF2-40B4-BE49-F238E27FC236}">
                <a16:creationId xmlns:a16="http://schemas.microsoft.com/office/drawing/2014/main" id="{4538CCE7-FCEB-36BA-3231-17707C6749C6}"/>
              </a:ext>
            </a:extLst>
          </p:cNvPr>
          <p:cNvSpPr txBox="1"/>
          <p:nvPr/>
        </p:nvSpPr>
        <p:spPr>
          <a:xfrm>
            <a:off x="7173554" y="4389417"/>
            <a:ext cx="893954"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“Israel Launches Attack on Iran’s Nuclear Facilities”</a:t>
            </a:r>
          </a:p>
        </p:txBody>
      </p:sp>
      <p:sp>
        <p:nvSpPr>
          <p:cNvPr id="116" name="TextBox 115">
            <a:extLst>
              <a:ext uri="{FF2B5EF4-FFF2-40B4-BE49-F238E27FC236}">
                <a16:creationId xmlns:a16="http://schemas.microsoft.com/office/drawing/2014/main" id="{FD723D0F-0F50-CDFF-A48F-23A929E2A978}"/>
              </a:ext>
            </a:extLst>
          </p:cNvPr>
          <p:cNvSpPr txBox="1"/>
          <p:nvPr/>
        </p:nvSpPr>
        <p:spPr>
          <a:xfrm>
            <a:off x="7447347" y="6532867"/>
            <a:ext cx="1645690"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“Fed Holds Rates Steady and Keeps Door Open to Cuts”</a:t>
            </a:r>
          </a:p>
        </p:txBody>
      </p:sp>
      <p:sp>
        <p:nvSpPr>
          <p:cNvPr id="117" name="TextBox 116">
            <a:extLst>
              <a:ext uri="{FF2B5EF4-FFF2-40B4-BE49-F238E27FC236}">
                <a16:creationId xmlns:a16="http://schemas.microsoft.com/office/drawing/2014/main" id="{A611D5C0-D5D7-21EC-FDAD-F1FA0FE2D2DA}"/>
              </a:ext>
            </a:extLst>
          </p:cNvPr>
          <p:cNvSpPr txBox="1"/>
          <p:nvPr/>
        </p:nvSpPr>
        <p:spPr>
          <a:xfrm>
            <a:off x="8242738" y="6241082"/>
            <a:ext cx="1325394"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“Massive US Strikes Target Iranian Nuclear Sites”</a:t>
            </a:r>
          </a:p>
        </p:txBody>
      </p:sp>
      <p:sp>
        <p:nvSpPr>
          <p:cNvPr id="118" name="TextBox 117">
            <a:extLst>
              <a:ext uri="{FF2B5EF4-FFF2-40B4-BE49-F238E27FC236}">
                <a16:creationId xmlns:a16="http://schemas.microsoft.com/office/drawing/2014/main" id="{3A48CF55-1DAA-6828-8337-8D02355BC18D}"/>
              </a:ext>
            </a:extLst>
          </p:cNvPr>
          <p:cNvSpPr txBox="1"/>
          <p:nvPr/>
        </p:nvSpPr>
        <p:spPr>
          <a:xfrm>
            <a:off x="8450038" y="5814087"/>
            <a:ext cx="1577591"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t>“Global Business Remains Resilient in Face of Tariffs, Middle East War”</a:t>
            </a:r>
          </a:p>
        </p:txBody>
      </p:sp>
      <p:sp>
        <p:nvSpPr>
          <p:cNvPr id="119" name="TextBox 118">
            <a:extLst>
              <a:ext uri="{FF2B5EF4-FFF2-40B4-BE49-F238E27FC236}">
                <a16:creationId xmlns:a16="http://schemas.microsoft.com/office/drawing/2014/main" id="{407842A6-8154-5700-899A-DC7D24897F55}"/>
              </a:ext>
            </a:extLst>
          </p:cNvPr>
          <p:cNvSpPr txBox="1"/>
          <p:nvPr/>
        </p:nvSpPr>
        <p:spPr>
          <a:xfrm>
            <a:off x="8431175" y="5414183"/>
            <a:ext cx="1391436" cy="338554"/>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t>“US Home Price Growth Cools to Near-Two-Year Low”</a:t>
            </a:r>
          </a:p>
        </p:txBody>
      </p:sp>
      <p:sp>
        <p:nvSpPr>
          <p:cNvPr id="120" name="TextBox 119">
            <a:extLst>
              <a:ext uri="{FF2B5EF4-FFF2-40B4-BE49-F238E27FC236}">
                <a16:creationId xmlns:a16="http://schemas.microsoft.com/office/drawing/2014/main" id="{DE16949E-0355-07CD-C7EC-AEDB314D36E4}"/>
              </a:ext>
            </a:extLst>
          </p:cNvPr>
          <p:cNvSpPr txBox="1"/>
          <p:nvPr/>
        </p:nvSpPr>
        <p:spPr>
          <a:xfrm>
            <a:off x="8762297" y="4960226"/>
            <a:ext cx="967992"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t>“Historic Rebound Sends S&amp;P 500 to New Highs”</a:t>
            </a:r>
          </a:p>
        </p:txBody>
      </p:sp>
      <p:sp>
        <p:nvSpPr>
          <p:cNvPr id="121" name="TextBox 120">
            <a:extLst>
              <a:ext uri="{FF2B5EF4-FFF2-40B4-BE49-F238E27FC236}">
                <a16:creationId xmlns:a16="http://schemas.microsoft.com/office/drawing/2014/main" id="{5215E4A3-EFA8-3D18-0D2F-CE4A4E891B98}"/>
              </a:ext>
            </a:extLst>
          </p:cNvPr>
          <p:cNvSpPr txBox="1"/>
          <p:nvPr/>
        </p:nvSpPr>
        <p:spPr>
          <a:xfrm>
            <a:off x="8619623" y="4522481"/>
            <a:ext cx="1202988" cy="338554"/>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t>“Stocks Set New Record to Wrap Up First Half”</a:t>
            </a:r>
          </a:p>
        </p:txBody>
      </p:sp>
    </p:spTree>
    <p:extLst>
      <p:ext uri="{BB962C8B-B14F-4D97-AF65-F5344CB8AC3E}">
        <p14:creationId xmlns:p14="http://schemas.microsoft.com/office/powerpoint/2010/main" val="241813323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CF99E9D2-4AD6-5B45-7E82-F3A483DA2F0E}"/>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135182</a:t>
            </a:r>
          </a:p>
        </p:txBody>
      </p:sp>
      <p:cxnSp>
        <p:nvCxnSpPr>
          <p:cNvPr id="63" name="Straight Connector 62">
            <a:extLst>
              <a:ext uri="{FF2B5EF4-FFF2-40B4-BE49-F238E27FC236}">
                <a16:creationId xmlns:a16="http://schemas.microsoft.com/office/drawing/2014/main" id="{81E394E9-CB6A-B363-9DB8-32100846AFC7}"/>
              </a:ext>
            </a:extLst>
          </p:cNvPr>
          <p:cNvCxnSpPr/>
          <p:nvPr/>
        </p:nvCxnSpPr>
        <p:spPr>
          <a:xfrm flipH="1">
            <a:off x="8956705" y="3188084"/>
            <a:ext cx="0" cy="237036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6C630A45-0428-D97E-120B-BC8FD81955A3}"/>
              </a:ext>
            </a:extLst>
          </p:cNvPr>
          <p:cNvCxnSpPr/>
          <p:nvPr/>
        </p:nvCxnSpPr>
        <p:spPr>
          <a:xfrm flipH="1">
            <a:off x="9155487" y="3467842"/>
            <a:ext cx="0" cy="1640031"/>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86FF8FC-A7DA-5429-E150-09C816794ECE}"/>
              </a:ext>
            </a:extLst>
          </p:cNvPr>
          <p:cNvCxnSpPr/>
          <p:nvPr/>
        </p:nvCxnSpPr>
        <p:spPr>
          <a:xfrm flipH="1">
            <a:off x="8254339" y="3870574"/>
            <a:ext cx="0" cy="237036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F38F69C9-D224-9881-DEAD-89296C197637}"/>
              </a:ext>
            </a:extLst>
          </p:cNvPr>
          <p:cNvCxnSpPr/>
          <p:nvPr/>
        </p:nvCxnSpPr>
        <p:spPr>
          <a:xfrm flipH="1">
            <a:off x="8333852" y="3499511"/>
            <a:ext cx="0" cy="237036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366E2B3-5512-6350-7451-8C10638C8B57}"/>
              </a:ext>
            </a:extLst>
          </p:cNvPr>
          <p:cNvCxnSpPr/>
          <p:nvPr/>
        </p:nvCxnSpPr>
        <p:spPr>
          <a:xfrm flipH="1">
            <a:off x="6887110" y="3709223"/>
            <a:ext cx="0" cy="237036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A8FBE6BC-D857-F176-6329-DA3E2BE270EF}"/>
              </a:ext>
            </a:extLst>
          </p:cNvPr>
          <p:cNvCxnSpPr/>
          <p:nvPr/>
        </p:nvCxnSpPr>
        <p:spPr>
          <a:xfrm flipH="1">
            <a:off x="8095313" y="4155496"/>
            <a:ext cx="0" cy="237036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F0107EB5-91CF-B651-230D-BFBB5CD206E1}"/>
              </a:ext>
            </a:extLst>
          </p:cNvPr>
          <p:cNvCxnSpPr/>
          <p:nvPr/>
        </p:nvCxnSpPr>
        <p:spPr>
          <a:xfrm flipH="1">
            <a:off x="7416904" y="3910523"/>
            <a:ext cx="0" cy="692255"/>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2D69A16-DE03-9D33-B834-4A379116CAFE}"/>
              </a:ext>
            </a:extLst>
          </p:cNvPr>
          <p:cNvCxnSpPr/>
          <p:nvPr/>
        </p:nvCxnSpPr>
        <p:spPr>
          <a:xfrm flipH="1">
            <a:off x="5746891" y="3454592"/>
            <a:ext cx="0" cy="164023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7594CC51-929E-B5BB-5305-1399F29FBDF7}"/>
              </a:ext>
            </a:extLst>
          </p:cNvPr>
          <p:cNvCxnSpPr/>
          <p:nvPr/>
        </p:nvCxnSpPr>
        <p:spPr>
          <a:xfrm flipH="1">
            <a:off x="4770535" y="3871801"/>
            <a:ext cx="0" cy="2541139"/>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1A7441F-0406-C372-FB31-6E84F8389DF4}"/>
              </a:ext>
            </a:extLst>
          </p:cNvPr>
          <p:cNvCxnSpPr/>
          <p:nvPr/>
        </p:nvCxnSpPr>
        <p:spPr>
          <a:xfrm flipH="1">
            <a:off x="2624575" y="3476290"/>
            <a:ext cx="0" cy="118928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11ED83-259B-0795-F9C5-00E5571F84F4}"/>
              </a:ext>
            </a:extLst>
          </p:cNvPr>
          <p:cNvCxnSpPr/>
          <p:nvPr/>
        </p:nvCxnSpPr>
        <p:spPr>
          <a:xfrm flipH="1">
            <a:off x="4237378" y="3759271"/>
            <a:ext cx="0" cy="1378906"/>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6FE0AE5F-CAF1-97BC-CD4B-516906EBBD24}"/>
              </a:ext>
            </a:extLst>
          </p:cNvPr>
          <p:cNvCxnSpPr/>
          <p:nvPr/>
        </p:nvCxnSpPr>
        <p:spPr>
          <a:xfrm flipH="1">
            <a:off x="5721466" y="3474999"/>
            <a:ext cx="0" cy="2103696"/>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92BCA1E2-2002-FF0E-8E1C-A0C7B2EC5A43}"/>
              </a:ext>
            </a:extLst>
          </p:cNvPr>
          <p:cNvCxnSpPr/>
          <p:nvPr/>
        </p:nvCxnSpPr>
        <p:spPr>
          <a:xfrm flipH="1">
            <a:off x="1916636" y="3903186"/>
            <a:ext cx="0" cy="140856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767B4D80-987C-B61D-DB54-7C54E1A23DB8}"/>
              </a:ext>
            </a:extLst>
          </p:cNvPr>
          <p:cNvCxnSpPr/>
          <p:nvPr/>
        </p:nvCxnSpPr>
        <p:spPr>
          <a:xfrm flipH="1">
            <a:off x="4540205" y="3500974"/>
            <a:ext cx="0" cy="1206848"/>
          </a:xfrm>
          <a:prstGeom prst="line">
            <a:avLst/>
          </a:prstGeom>
          <a:noFill/>
          <a:ln w="6350" cap="flat" cmpd="sng" algn="ctr">
            <a:solidFill>
              <a:srgbClr val="4D859E">
                <a:shade val="95000"/>
                <a:satMod val="105000"/>
              </a:srgbClr>
            </a:solidFill>
            <a:prstDash val="solid"/>
          </a:ln>
          <a:effectLst/>
        </p:spPr>
      </p:cxnSp>
      <p:cxnSp>
        <p:nvCxnSpPr>
          <p:cNvPr id="78" name="Straight Connector 77">
            <a:extLst>
              <a:ext uri="{FF2B5EF4-FFF2-40B4-BE49-F238E27FC236}">
                <a16:creationId xmlns:a16="http://schemas.microsoft.com/office/drawing/2014/main" id="{B76CBF52-6222-7AB1-1EB5-F4F35DB70E32}"/>
              </a:ext>
            </a:extLst>
          </p:cNvPr>
          <p:cNvCxnSpPr/>
          <p:nvPr/>
        </p:nvCxnSpPr>
        <p:spPr>
          <a:xfrm flipH="1">
            <a:off x="5527427" y="3703948"/>
            <a:ext cx="0" cy="2391546"/>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D4F6DCF5-CEEA-C3BA-706F-DA558C9CA051}"/>
              </a:ext>
            </a:extLst>
          </p:cNvPr>
          <p:cNvCxnSpPr/>
          <p:nvPr/>
        </p:nvCxnSpPr>
        <p:spPr>
          <a:xfrm flipH="1">
            <a:off x="3744533" y="4006155"/>
            <a:ext cx="0" cy="1925247"/>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240BBA9C-FE8E-3E23-C896-A58176C390D0}"/>
              </a:ext>
            </a:extLst>
          </p:cNvPr>
          <p:cNvCxnSpPr/>
          <p:nvPr/>
        </p:nvCxnSpPr>
        <p:spPr>
          <a:xfrm flipH="1">
            <a:off x="9334888" y="3946256"/>
            <a:ext cx="0" cy="719317"/>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0DECA8BB-BB83-0F4F-A3C3-BF5AC29DFA94}"/>
              </a:ext>
            </a:extLst>
          </p:cNvPr>
          <p:cNvCxnSpPr/>
          <p:nvPr/>
        </p:nvCxnSpPr>
        <p:spPr>
          <a:xfrm flipH="1">
            <a:off x="1150975" y="4095345"/>
            <a:ext cx="0" cy="244470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7DA5AABF-9CE2-FEA9-2F22-97C26E785EA8}"/>
              </a:ext>
            </a:extLst>
          </p:cNvPr>
          <p:cNvCxnSpPr/>
          <p:nvPr/>
        </p:nvCxnSpPr>
        <p:spPr>
          <a:xfrm flipH="1">
            <a:off x="1232967" y="4176337"/>
            <a:ext cx="0" cy="2000438"/>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3DC011F1-7136-E53C-6B53-7788C6181C5F}"/>
              </a:ext>
            </a:extLst>
          </p:cNvPr>
          <p:cNvCxnSpPr/>
          <p:nvPr/>
        </p:nvCxnSpPr>
        <p:spPr>
          <a:xfrm flipH="1">
            <a:off x="6953974" y="4182018"/>
            <a:ext cx="0" cy="1409975"/>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CB13E17A-7240-DEFB-1DC8-DA18424A8A7E}"/>
              </a:ext>
            </a:extLst>
          </p:cNvPr>
          <p:cNvCxnSpPr/>
          <p:nvPr/>
        </p:nvCxnSpPr>
        <p:spPr>
          <a:xfrm flipH="1">
            <a:off x="3770456" y="4015549"/>
            <a:ext cx="0" cy="1562811"/>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0FB10853-E2BE-6605-4FBE-98ACA319EC8C}"/>
              </a:ext>
            </a:extLst>
          </p:cNvPr>
          <p:cNvCxnSpPr/>
          <p:nvPr/>
        </p:nvCxnSpPr>
        <p:spPr>
          <a:xfrm flipH="1">
            <a:off x="1497190" y="4173788"/>
            <a:ext cx="0" cy="1716219"/>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DD8FC2E-7322-0DEB-8080-5D3A9A4F9107}"/>
              </a:ext>
            </a:extLst>
          </p:cNvPr>
          <p:cNvCxnSpPr/>
          <p:nvPr/>
        </p:nvCxnSpPr>
        <p:spPr>
          <a:xfrm flipH="1">
            <a:off x="2786750" y="4046706"/>
            <a:ext cx="0" cy="2573025"/>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AFE6CC5D-5040-D48B-B522-32B7C5199FE4}"/>
              </a:ext>
            </a:extLst>
          </p:cNvPr>
          <p:cNvCxnSpPr/>
          <p:nvPr/>
        </p:nvCxnSpPr>
        <p:spPr>
          <a:xfrm flipH="1">
            <a:off x="6587224" y="3511689"/>
            <a:ext cx="0" cy="1125754"/>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752EB72F-9EF8-7477-EEFF-BA93142E36DB}"/>
              </a:ext>
            </a:extLst>
          </p:cNvPr>
          <p:cNvCxnSpPr/>
          <p:nvPr/>
        </p:nvCxnSpPr>
        <p:spPr>
          <a:xfrm flipH="1">
            <a:off x="7245814" y="3896177"/>
            <a:ext cx="0" cy="110726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61F2735-E4EE-3175-61CB-E1A9321EB637}"/>
              </a:ext>
            </a:extLst>
          </p:cNvPr>
          <p:cNvCxnSpPr/>
          <p:nvPr/>
        </p:nvCxnSpPr>
        <p:spPr>
          <a:xfrm flipH="1">
            <a:off x="6779119" y="4167301"/>
            <a:ext cx="0" cy="237036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8B4AB7CB-2154-3EBA-633D-2D6A013C3F10}"/>
              </a:ext>
            </a:extLst>
          </p:cNvPr>
          <p:cNvCxnSpPr/>
          <p:nvPr/>
        </p:nvCxnSpPr>
        <p:spPr>
          <a:xfrm flipH="1">
            <a:off x="3578215" y="4143983"/>
            <a:ext cx="0" cy="2107251"/>
          </a:xfrm>
          <a:prstGeom prst="line">
            <a:avLst/>
          </a:prstGeom>
          <a:ln w="635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29812" y="657966"/>
            <a:ext cx="9052560" cy="521864"/>
          </a:xfrm>
          <a:noFill/>
        </p:spPr>
        <p:txBody>
          <a:bodyPr/>
          <a:lstStyle/>
          <a:p>
            <a:r>
              <a:rPr lang="en-US"/>
              <a:t>World Stock Market Performance</a:t>
            </a:r>
          </a:p>
        </p:txBody>
      </p:sp>
      <p:sp>
        <p:nvSpPr>
          <p:cNvPr id="3" name="Slide Number Placeholder 2"/>
          <p:cNvSpPr>
            <a:spLocks noGrp="1"/>
          </p:cNvSpPr>
          <p:nvPr>
            <p:ph type="sldNum" sz="quarter" idx="12"/>
          </p:nvPr>
        </p:nvSpPr>
        <p:spPr/>
        <p:txBody>
          <a:bodyPr/>
          <a:lstStyle/>
          <a:p>
            <a:fld id="{66F6FF41-5833-4EBF-9145-362BCED2914A}" type="slidenum">
              <a:rPr lang="en-US" smtClean="0">
                <a:solidFill>
                  <a:prstClr val="white">
                    <a:lumMod val="50000"/>
                  </a:prstClr>
                </a:solidFill>
              </a:rPr>
              <a:t>6</a:t>
            </a:fld>
            <a:endParaRPr lang="en-US">
              <a:solidFill>
                <a:prstClr val="white">
                  <a:lumMod val="50000"/>
                </a:prstClr>
              </a:solidFill>
            </a:endParaRPr>
          </a:p>
        </p:txBody>
      </p:sp>
      <p:sp>
        <p:nvSpPr>
          <p:cNvPr id="16" name="Picture Placeholder 15"/>
          <p:cNvSpPr>
            <a:spLocks noGrp="1"/>
          </p:cNvSpPr>
          <p:nvPr>
            <p:ph type="pic" sz="quarter" idx="13"/>
          </p:nvPr>
        </p:nvSpPr>
        <p:spPr/>
        <p:txBody>
          <a:bodyPr/>
          <a:lstStyle/>
          <a:p>
            <a:endParaRPr lang="en-US"/>
          </a:p>
        </p:txBody>
      </p:sp>
      <p:sp>
        <p:nvSpPr>
          <p:cNvPr id="11" name="Text Placeholder 10"/>
          <p:cNvSpPr>
            <a:spLocks noGrp="1"/>
          </p:cNvSpPr>
          <p:nvPr>
            <p:ph type="body" sz="quarter" idx="15"/>
          </p:nvPr>
        </p:nvSpPr>
        <p:spPr/>
        <p:txBody>
          <a:bodyPr/>
          <a:lstStyle/>
          <a:p>
            <a:r>
              <a:rPr lang="en-US"/>
              <a:t>Graph Source: MSCI ACWI Index (net dividends, CAD). MSCI data © MSCI 2025, all rights reserved. Index level based at 100 starting January 2000.</a:t>
            </a:r>
            <a:br>
              <a:rPr lang="en-US"/>
            </a:br>
            <a:r>
              <a:rPr lang="en-US"/>
              <a:t>It is not possible to invest directly in an index. Performance does not reflect the expenses associated with management of an actual portfolio. </a:t>
            </a:r>
            <a:r>
              <a:rPr lang="en-US" b="1"/>
              <a:t>Past performance is not a guarantee of future results. </a:t>
            </a:r>
          </a:p>
        </p:txBody>
      </p:sp>
      <p:sp>
        <p:nvSpPr>
          <p:cNvPr id="5" name="Text Placeholder 4"/>
          <p:cNvSpPr>
            <a:spLocks noGrp="1"/>
          </p:cNvSpPr>
          <p:nvPr>
            <p:ph type="body" sz="quarter" idx="14"/>
          </p:nvPr>
        </p:nvSpPr>
        <p:spPr>
          <a:xfrm>
            <a:off x="529813" y="1067438"/>
            <a:ext cx="8823326" cy="346075"/>
          </a:xfrm>
          <a:noFill/>
        </p:spPr>
        <p:txBody>
          <a:bodyPr/>
          <a:lstStyle/>
          <a:p>
            <a:r>
              <a:rPr lang="en-US"/>
              <a:t>MSCI All Country World Index with selected headlines from past 12 months</a:t>
            </a:r>
          </a:p>
        </p:txBody>
      </p:sp>
      <p:grpSp>
        <p:nvGrpSpPr>
          <p:cNvPr id="49" name="Group 48">
            <a:extLst>
              <a:ext uri="{FF2B5EF4-FFF2-40B4-BE49-F238E27FC236}">
                <a16:creationId xmlns:a16="http://schemas.microsoft.com/office/drawing/2014/main" id="{00BBFCE2-9AD7-4939-BEF8-D78EA34E1014}"/>
              </a:ext>
            </a:extLst>
          </p:cNvPr>
          <p:cNvGrpSpPr/>
          <p:nvPr/>
        </p:nvGrpSpPr>
        <p:grpSpPr>
          <a:xfrm>
            <a:off x="524124" y="6867600"/>
            <a:ext cx="9112636" cy="369277"/>
            <a:chOff x="524124" y="6775986"/>
            <a:chExt cx="9112636" cy="369277"/>
          </a:xfrm>
        </p:grpSpPr>
        <p:sp>
          <p:nvSpPr>
            <p:cNvPr id="50" name="TextBox 49">
              <a:extLst>
                <a:ext uri="{FF2B5EF4-FFF2-40B4-BE49-F238E27FC236}">
                  <a16:creationId xmlns:a16="http://schemas.microsoft.com/office/drawing/2014/main" id="{5D03AD3F-366D-44EA-AA8E-37ABF2C852C9}"/>
                </a:ext>
              </a:extLst>
            </p:cNvPr>
            <p:cNvSpPr txBox="1"/>
            <p:nvPr/>
          </p:nvSpPr>
          <p:spPr>
            <a:xfrm>
              <a:off x="524124" y="6775986"/>
              <a:ext cx="8791688" cy="369277"/>
            </a:xfrm>
            <a:prstGeom prst="rect">
              <a:avLst/>
            </a:prstGeom>
            <a:noFill/>
          </p:spPr>
          <p:txBody>
            <a:bodyPr wrap="square" lIns="91388" tIns="45693" rIns="91388" bIns="45693"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r>
                <a:rPr lang="en-US" sz="900" b="1" i="1">
                  <a:solidFill>
                    <a:schemeClr val="tx2"/>
                  </a:solidFill>
                  <a:latin typeface="Times New Roman" panose="02020603050405020304" pitchFamily="18" charset="0"/>
                  <a:cs typeface="Times New Roman" panose="02020603050405020304" pitchFamily="18" charset="0"/>
                </a:rPr>
                <a:t>These headlines are not offered to explain market returns. Instead, they serve as a reminder that investors should view daily events from a long-term perspective and avoid making investment decisions based solely on the news.</a:t>
              </a:r>
            </a:p>
          </p:txBody>
        </p:sp>
        <p:cxnSp>
          <p:nvCxnSpPr>
            <p:cNvPr id="51" name="Straight Connector 50">
              <a:extLst>
                <a:ext uri="{FF2B5EF4-FFF2-40B4-BE49-F238E27FC236}">
                  <a16:creationId xmlns:a16="http://schemas.microsoft.com/office/drawing/2014/main" id="{7F9194C2-14E0-4AFF-9FB7-4989035BD6DA}"/>
                </a:ext>
              </a:extLst>
            </p:cNvPr>
            <p:cNvCxnSpPr/>
            <p:nvPr/>
          </p:nvCxnSpPr>
          <p:spPr>
            <a:xfrm>
              <a:off x="620205" y="6775986"/>
              <a:ext cx="9016555" cy="0"/>
            </a:xfrm>
            <a:prstGeom prst="line">
              <a:avLst/>
            </a:prstGeom>
            <a:ln w="63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24" name="Chart 23">
            <a:extLst>
              <a:ext uri="{FF2B5EF4-FFF2-40B4-BE49-F238E27FC236}">
                <a16:creationId xmlns:a16="http://schemas.microsoft.com/office/drawing/2014/main" id="{6A86E947-FE58-48F9-8182-11E475D012DE}"/>
              </a:ext>
            </a:extLst>
          </p:cNvPr>
          <p:cNvGraphicFramePr/>
          <p:nvPr>
            <p:extLst>
              <p:ext uri="{D42A27DB-BD31-4B8C-83A1-F6EECF244321}">
                <p14:modId xmlns:p14="http://schemas.microsoft.com/office/powerpoint/2010/main" val="1015926205"/>
              </p:ext>
            </p:extLst>
          </p:nvPr>
        </p:nvGraphicFramePr>
        <p:xfrm>
          <a:off x="584484" y="2079173"/>
          <a:ext cx="9022975" cy="2362621"/>
        </p:xfrm>
        <a:graphic>
          <a:graphicData uri="http://schemas.openxmlformats.org/drawingml/2006/chart">
            <c:chart xmlns:c="http://schemas.openxmlformats.org/drawingml/2006/chart" xmlns:r="http://schemas.openxmlformats.org/officeDocument/2006/relationships" r:id="rId3"/>
          </a:graphicData>
        </a:graphic>
      </p:graphicFrame>
      <p:sp>
        <p:nvSpPr>
          <p:cNvPr id="25" name="TextBox 1">
            <a:extLst>
              <a:ext uri="{FF2B5EF4-FFF2-40B4-BE49-F238E27FC236}">
                <a16:creationId xmlns:a16="http://schemas.microsoft.com/office/drawing/2014/main" id="{CD4973DD-6C92-494F-96E0-08DA2AC9E53C}"/>
              </a:ext>
            </a:extLst>
          </p:cNvPr>
          <p:cNvSpPr txBox="1"/>
          <p:nvPr/>
        </p:nvSpPr>
        <p:spPr>
          <a:xfrm>
            <a:off x="620205" y="2081682"/>
            <a:ext cx="4531198" cy="237309"/>
          </a:xfrm>
          <a:prstGeom prst="rect">
            <a:avLst/>
          </a:prstGeom>
          <a:noFill/>
        </p:spPr>
        <p:txBody>
          <a:bodyPr wrap="square" lIns="0" rIns="0" rtlCol="0">
            <a:spAutoFit/>
          </a:bodyPr>
          <a:lstStyle>
            <a:defPPr>
              <a:defRPr lang="en-US"/>
            </a:defPPr>
            <a:lvl1pPr marL="0" indent="0" algn="l" defTabSz="1018228" rtl="0" eaLnBrk="1" latinLnBrk="0" hangingPunct="1">
              <a:defRPr sz="1100" kern="1200">
                <a:solidFill>
                  <a:schemeClr val="tx1"/>
                </a:solidFill>
                <a:latin typeface="+mn-lt"/>
                <a:ea typeface="+mn-ea"/>
                <a:cs typeface="+mn-cs"/>
              </a:defRPr>
            </a:lvl1pPr>
            <a:lvl2pPr marL="457200" indent="0" algn="l" defTabSz="1018228" rtl="0" eaLnBrk="1" latinLnBrk="0" hangingPunct="1">
              <a:defRPr sz="1100" kern="1200">
                <a:solidFill>
                  <a:schemeClr val="tx1"/>
                </a:solidFill>
                <a:latin typeface="+mn-lt"/>
                <a:ea typeface="+mn-ea"/>
                <a:cs typeface="+mn-cs"/>
              </a:defRPr>
            </a:lvl2pPr>
            <a:lvl3pPr marL="914400" indent="0" algn="l" defTabSz="1018228" rtl="0" eaLnBrk="1" latinLnBrk="0" hangingPunct="1">
              <a:defRPr sz="1100" kern="1200">
                <a:solidFill>
                  <a:schemeClr val="tx1"/>
                </a:solidFill>
                <a:latin typeface="+mn-lt"/>
                <a:ea typeface="+mn-ea"/>
                <a:cs typeface="+mn-cs"/>
              </a:defRPr>
            </a:lvl3pPr>
            <a:lvl4pPr marL="1371600" indent="0" algn="l" defTabSz="1018228" rtl="0" eaLnBrk="1" latinLnBrk="0" hangingPunct="1">
              <a:defRPr sz="1100" kern="1200">
                <a:solidFill>
                  <a:schemeClr val="tx1"/>
                </a:solidFill>
                <a:latin typeface="+mn-lt"/>
                <a:ea typeface="+mn-ea"/>
                <a:cs typeface="+mn-cs"/>
              </a:defRPr>
            </a:lvl4pPr>
            <a:lvl5pPr marL="1828800" indent="0" algn="l" defTabSz="1018228" rtl="0" eaLnBrk="1" latinLnBrk="0" hangingPunct="1">
              <a:defRPr sz="1100" kern="1200">
                <a:solidFill>
                  <a:schemeClr val="tx1"/>
                </a:solidFill>
                <a:latin typeface="+mn-lt"/>
                <a:ea typeface="+mn-ea"/>
                <a:cs typeface="+mn-cs"/>
              </a:defRPr>
            </a:lvl5pPr>
            <a:lvl6pPr marL="2286000" indent="0" algn="l" defTabSz="1018228" rtl="0" eaLnBrk="1" latinLnBrk="0" hangingPunct="1">
              <a:defRPr sz="1100" kern="1200">
                <a:solidFill>
                  <a:schemeClr val="tx1"/>
                </a:solidFill>
                <a:latin typeface="+mn-lt"/>
                <a:ea typeface="+mn-ea"/>
                <a:cs typeface="+mn-cs"/>
              </a:defRPr>
            </a:lvl6pPr>
            <a:lvl7pPr marL="2743200" indent="0" algn="l" defTabSz="1018228" rtl="0" eaLnBrk="1" latinLnBrk="0" hangingPunct="1">
              <a:defRPr sz="1100" kern="1200">
                <a:solidFill>
                  <a:schemeClr val="tx1"/>
                </a:solidFill>
                <a:latin typeface="+mn-lt"/>
                <a:ea typeface="+mn-ea"/>
                <a:cs typeface="+mn-cs"/>
              </a:defRPr>
            </a:lvl7pPr>
            <a:lvl8pPr marL="3200400" indent="0" algn="l" defTabSz="1018228" rtl="0" eaLnBrk="1" latinLnBrk="0" hangingPunct="1">
              <a:defRPr sz="1100" kern="1200">
                <a:solidFill>
                  <a:schemeClr val="tx1"/>
                </a:solidFill>
                <a:latin typeface="+mn-lt"/>
                <a:ea typeface="+mn-ea"/>
                <a:cs typeface="+mn-cs"/>
              </a:defRPr>
            </a:lvl8pPr>
            <a:lvl9pPr marL="3657600" indent="0" algn="l" defTabSz="1018228" rtl="0" eaLnBrk="1" latinLnBrk="0" hangingPunct="1">
              <a:defRPr sz="1100" kern="1200">
                <a:solidFill>
                  <a:schemeClr val="tx1"/>
                </a:solidFill>
                <a:latin typeface="+mn-lt"/>
                <a:ea typeface="+mn-ea"/>
                <a:cs typeface="+mn-cs"/>
              </a:defRPr>
            </a:lvl9pPr>
          </a:lstStyle>
          <a:p>
            <a:pPr marL="41252" indent="-41252" defTabSz="913866" fontAlgn="base">
              <a:lnSpc>
                <a:spcPct val="115000"/>
              </a:lnSpc>
              <a:spcBef>
                <a:spcPct val="0"/>
              </a:spcBef>
              <a:spcAft>
                <a:spcPts val="500"/>
              </a:spcAft>
            </a:pPr>
            <a:r>
              <a:rPr lang="en-US" sz="900" b="1" cap="all" spc="50">
                <a:solidFill>
                  <a:srgbClr val="35627D"/>
                </a:solidFill>
                <a:latin typeface="Arial Narrow" pitchFamily="34" charset="0"/>
              </a:rPr>
              <a:t>Short Term (Q3 2024–Q2 2025)</a:t>
            </a:r>
          </a:p>
        </p:txBody>
      </p:sp>
      <p:grpSp>
        <p:nvGrpSpPr>
          <p:cNvPr id="7" name="Group 6">
            <a:extLst>
              <a:ext uri="{FF2B5EF4-FFF2-40B4-BE49-F238E27FC236}">
                <a16:creationId xmlns:a16="http://schemas.microsoft.com/office/drawing/2014/main" id="{C56601C9-13A1-43E8-860C-913C6C9A73DD}"/>
              </a:ext>
            </a:extLst>
          </p:cNvPr>
          <p:cNvGrpSpPr/>
          <p:nvPr/>
        </p:nvGrpSpPr>
        <p:grpSpPr>
          <a:xfrm>
            <a:off x="5288989" y="1629446"/>
            <a:ext cx="4310743" cy="1091997"/>
            <a:chOff x="3965870" y="1564308"/>
            <a:chExt cx="4310743" cy="1091997"/>
          </a:xfrm>
        </p:grpSpPr>
        <p:grpSp>
          <p:nvGrpSpPr>
            <p:cNvPr id="6" name="Group 5">
              <a:extLst>
                <a:ext uri="{FF2B5EF4-FFF2-40B4-BE49-F238E27FC236}">
                  <a16:creationId xmlns:a16="http://schemas.microsoft.com/office/drawing/2014/main" id="{DFBF8092-3E4E-4782-B4B1-B4FA02D740B8}"/>
                </a:ext>
              </a:extLst>
            </p:cNvPr>
            <p:cNvGrpSpPr/>
            <p:nvPr/>
          </p:nvGrpSpPr>
          <p:grpSpPr>
            <a:xfrm>
              <a:off x="3965870" y="1564308"/>
              <a:ext cx="4310743" cy="1091997"/>
              <a:chOff x="3965870" y="1564308"/>
              <a:chExt cx="4310743" cy="1091997"/>
            </a:xfrm>
          </p:grpSpPr>
          <p:graphicFrame>
            <p:nvGraphicFramePr>
              <p:cNvPr id="61" name="Picture Placeholder 2">
                <a:extLst>
                  <a:ext uri="{FF2B5EF4-FFF2-40B4-BE49-F238E27FC236}">
                    <a16:creationId xmlns:a16="http://schemas.microsoft.com/office/drawing/2014/main" id="{4A706DF6-7952-4DB9-9AC7-A2B16507D8F2}"/>
                  </a:ext>
                </a:extLst>
              </p:cNvPr>
              <p:cNvGraphicFramePr/>
              <p:nvPr>
                <p:extLst>
                  <p:ext uri="{D42A27DB-BD31-4B8C-83A1-F6EECF244321}">
                    <p14:modId xmlns:p14="http://schemas.microsoft.com/office/powerpoint/2010/main" val="3314163657"/>
                  </p:ext>
                </p:extLst>
              </p:nvPr>
            </p:nvGraphicFramePr>
            <p:xfrm>
              <a:off x="3965870" y="1568212"/>
              <a:ext cx="4310743" cy="1088093"/>
            </p:xfrm>
            <a:graphic>
              <a:graphicData uri="http://schemas.openxmlformats.org/drawingml/2006/chart">
                <c:chart xmlns:c="http://schemas.openxmlformats.org/drawingml/2006/chart" xmlns:r="http://schemas.openxmlformats.org/officeDocument/2006/relationships" r:id="rId4"/>
              </a:graphicData>
            </a:graphic>
          </p:graphicFrame>
          <p:sp>
            <p:nvSpPr>
              <p:cNvPr id="56" name="TextBox 1">
                <a:extLst>
                  <a:ext uri="{FF2B5EF4-FFF2-40B4-BE49-F238E27FC236}">
                    <a16:creationId xmlns:a16="http://schemas.microsoft.com/office/drawing/2014/main" id="{B55E4F5D-623F-4349-A698-23213526F379}"/>
                  </a:ext>
                </a:extLst>
              </p:cNvPr>
              <p:cNvSpPr txBox="1"/>
              <p:nvPr/>
            </p:nvSpPr>
            <p:spPr>
              <a:xfrm>
                <a:off x="4142089" y="1564308"/>
                <a:ext cx="4088111" cy="221214"/>
              </a:xfrm>
              <a:prstGeom prst="rect">
                <a:avLst/>
              </a:prstGeom>
              <a:noFill/>
            </p:spPr>
            <p:txBody>
              <a:bodyPr wrap="square" lIns="0" rIns="0" rtlCol="0">
                <a:spAutoFit/>
              </a:bodyPr>
              <a:lstStyle>
                <a:defPPr>
                  <a:defRPr lang="en-US"/>
                </a:defPPr>
                <a:lvl1pPr marL="0" indent="0" algn="l" defTabSz="1018228" rtl="0" eaLnBrk="1" latinLnBrk="0" hangingPunct="1">
                  <a:defRPr sz="1100" kern="1200">
                    <a:solidFill>
                      <a:schemeClr val="tx1"/>
                    </a:solidFill>
                    <a:latin typeface="+mn-lt"/>
                    <a:ea typeface="+mn-ea"/>
                    <a:cs typeface="+mn-cs"/>
                  </a:defRPr>
                </a:lvl1pPr>
                <a:lvl2pPr marL="457200" indent="0" algn="l" defTabSz="1018228" rtl="0" eaLnBrk="1" latinLnBrk="0" hangingPunct="1">
                  <a:defRPr sz="1100" kern="1200">
                    <a:solidFill>
                      <a:schemeClr val="tx1"/>
                    </a:solidFill>
                    <a:latin typeface="+mn-lt"/>
                    <a:ea typeface="+mn-ea"/>
                    <a:cs typeface="+mn-cs"/>
                  </a:defRPr>
                </a:lvl2pPr>
                <a:lvl3pPr marL="914400" indent="0" algn="l" defTabSz="1018228" rtl="0" eaLnBrk="1" latinLnBrk="0" hangingPunct="1">
                  <a:defRPr sz="1100" kern="1200">
                    <a:solidFill>
                      <a:schemeClr val="tx1"/>
                    </a:solidFill>
                    <a:latin typeface="+mn-lt"/>
                    <a:ea typeface="+mn-ea"/>
                    <a:cs typeface="+mn-cs"/>
                  </a:defRPr>
                </a:lvl3pPr>
                <a:lvl4pPr marL="1371600" indent="0" algn="l" defTabSz="1018228" rtl="0" eaLnBrk="1" latinLnBrk="0" hangingPunct="1">
                  <a:defRPr sz="1100" kern="1200">
                    <a:solidFill>
                      <a:schemeClr val="tx1"/>
                    </a:solidFill>
                    <a:latin typeface="+mn-lt"/>
                    <a:ea typeface="+mn-ea"/>
                    <a:cs typeface="+mn-cs"/>
                  </a:defRPr>
                </a:lvl4pPr>
                <a:lvl5pPr marL="1828800" indent="0" algn="l" defTabSz="1018228" rtl="0" eaLnBrk="1" latinLnBrk="0" hangingPunct="1">
                  <a:defRPr sz="1100" kern="1200">
                    <a:solidFill>
                      <a:schemeClr val="tx1"/>
                    </a:solidFill>
                    <a:latin typeface="+mn-lt"/>
                    <a:ea typeface="+mn-ea"/>
                    <a:cs typeface="+mn-cs"/>
                  </a:defRPr>
                </a:lvl5pPr>
                <a:lvl6pPr marL="2286000" indent="0" algn="l" defTabSz="1018228" rtl="0" eaLnBrk="1" latinLnBrk="0" hangingPunct="1">
                  <a:defRPr sz="1100" kern="1200">
                    <a:solidFill>
                      <a:schemeClr val="tx1"/>
                    </a:solidFill>
                    <a:latin typeface="+mn-lt"/>
                    <a:ea typeface="+mn-ea"/>
                    <a:cs typeface="+mn-cs"/>
                  </a:defRPr>
                </a:lvl6pPr>
                <a:lvl7pPr marL="2743200" indent="0" algn="l" defTabSz="1018228" rtl="0" eaLnBrk="1" latinLnBrk="0" hangingPunct="1">
                  <a:defRPr sz="1100" kern="1200">
                    <a:solidFill>
                      <a:schemeClr val="tx1"/>
                    </a:solidFill>
                    <a:latin typeface="+mn-lt"/>
                    <a:ea typeface="+mn-ea"/>
                    <a:cs typeface="+mn-cs"/>
                  </a:defRPr>
                </a:lvl7pPr>
                <a:lvl8pPr marL="3200400" indent="0" algn="l" defTabSz="1018228" rtl="0" eaLnBrk="1" latinLnBrk="0" hangingPunct="1">
                  <a:defRPr sz="1100" kern="1200">
                    <a:solidFill>
                      <a:schemeClr val="tx1"/>
                    </a:solidFill>
                    <a:latin typeface="+mn-lt"/>
                    <a:ea typeface="+mn-ea"/>
                    <a:cs typeface="+mn-cs"/>
                  </a:defRPr>
                </a:lvl8pPr>
                <a:lvl9pPr marL="3657600" indent="0" algn="l" defTabSz="1018228" rtl="0" eaLnBrk="1" latinLnBrk="0" hangingPunct="1">
                  <a:defRPr sz="1100" kern="1200">
                    <a:solidFill>
                      <a:schemeClr val="tx1"/>
                    </a:solidFill>
                    <a:latin typeface="+mn-lt"/>
                    <a:ea typeface="+mn-ea"/>
                    <a:cs typeface="+mn-cs"/>
                  </a:defRPr>
                </a:lvl9pPr>
              </a:lstStyle>
              <a:p>
                <a:pPr marL="41252" indent="-41252" defTabSz="913866" fontAlgn="base">
                  <a:lnSpc>
                    <a:spcPct val="115000"/>
                  </a:lnSpc>
                  <a:spcBef>
                    <a:spcPct val="0"/>
                  </a:spcBef>
                  <a:spcAft>
                    <a:spcPts val="500"/>
                  </a:spcAft>
                </a:pPr>
                <a:r>
                  <a:rPr lang="en-US" sz="800" b="1" cap="all" spc="50">
                    <a:solidFill>
                      <a:schemeClr val="bg1">
                        <a:lumMod val="50000"/>
                      </a:schemeClr>
                    </a:solidFill>
                    <a:latin typeface="Arial Narrow" pitchFamily="34" charset="0"/>
                  </a:rPr>
                  <a:t>Long Term (2000–Q2 2025)</a:t>
                </a:r>
              </a:p>
            </p:txBody>
          </p:sp>
        </p:grpSp>
        <p:sp>
          <p:nvSpPr>
            <p:cNvPr id="64" name="TextBox 1">
              <a:extLst>
                <a:ext uri="{FF2B5EF4-FFF2-40B4-BE49-F238E27FC236}">
                  <a16:creationId xmlns:a16="http://schemas.microsoft.com/office/drawing/2014/main" id="{65C937AD-3845-4BBF-8FD0-5BE7CD2CD26D}"/>
                </a:ext>
              </a:extLst>
            </p:cNvPr>
            <p:cNvSpPr txBox="1"/>
            <p:nvPr/>
          </p:nvSpPr>
          <p:spPr>
            <a:xfrm>
              <a:off x="7615672" y="2142509"/>
              <a:ext cx="462519" cy="307777"/>
            </a:xfrm>
            <a:prstGeom prst="rect">
              <a:avLst/>
            </a:prstGeom>
            <a:noFill/>
          </p:spPr>
          <p:txBody>
            <a:bodyPr wrap="square" lIns="0" rIns="0" rtlCol="0">
              <a:spAutoFit/>
            </a:bodyPr>
            <a:lstStyle>
              <a:defPPr>
                <a:defRPr lang="en-US"/>
              </a:defPPr>
              <a:lvl1pPr marL="0" indent="0" algn="l" defTabSz="1018228" rtl="0" eaLnBrk="1" latinLnBrk="0" hangingPunct="1">
                <a:defRPr sz="1100" kern="1200">
                  <a:solidFill>
                    <a:schemeClr val="tx1"/>
                  </a:solidFill>
                  <a:latin typeface="+mn-lt"/>
                  <a:ea typeface="+mn-ea"/>
                  <a:cs typeface="+mn-cs"/>
                </a:defRPr>
              </a:lvl1pPr>
              <a:lvl2pPr marL="457200" indent="0" algn="l" defTabSz="1018228" rtl="0" eaLnBrk="1" latinLnBrk="0" hangingPunct="1">
                <a:defRPr sz="1100" kern="1200">
                  <a:solidFill>
                    <a:schemeClr val="tx1"/>
                  </a:solidFill>
                  <a:latin typeface="+mn-lt"/>
                  <a:ea typeface="+mn-ea"/>
                  <a:cs typeface="+mn-cs"/>
                </a:defRPr>
              </a:lvl2pPr>
              <a:lvl3pPr marL="914400" indent="0" algn="l" defTabSz="1018228" rtl="0" eaLnBrk="1" latinLnBrk="0" hangingPunct="1">
                <a:defRPr sz="1100" kern="1200">
                  <a:solidFill>
                    <a:schemeClr val="tx1"/>
                  </a:solidFill>
                  <a:latin typeface="+mn-lt"/>
                  <a:ea typeface="+mn-ea"/>
                  <a:cs typeface="+mn-cs"/>
                </a:defRPr>
              </a:lvl3pPr>
              <a:lvl4pPr marL="1371600" indent="0" algn="l" defTabSz="1018228" rtl="0" eaLnBrk="1" latinLnBrk="0" hangingPunct="1">
                <a:defRPr sz="1100" kern="1200">
                  <a:solidFill>
                    <a:schemeClr val="tx1"/>
                  </a:solidFill>
                  <a:latin typeface="+mn-lt"/>
                  <a:ea typeface="+mn-ea"/>
                  <a:cs typeface="+mn-cs"/>
                </a:defRPr>
              </a:lvl4pPr>
              <a:lvl5pPr marL="1828800" indent="0" algn="l" defTabSz="1018228" rtl="0" eaLnBrk="1" latinLnBrk="0" hangingPunct="1">
                <a:defRPr sz="1100" kern="1200">
                  <a:solidFill>
                    <a:schemeClr val="tx1"/>
                  </a:solidFill>
                  <a:latin typeface="+mn-lt"/>
                  <a:ea typeface="+mn-ea"/>
                  <a:cs typeface="+mn-cs"/>
                </a:defRPr>
              </a:lvl5pPr>
              <a:lvl6pPr marL="2286000" indent="0" algn="l" defTabSz="1018228" rtl="0" eaLnBrk="1" latinLnBrk="0" hangingPunct="1">
                <a:defRPr sz="1100" kern="1200">
                  <a:solidFill>
                    <a:schemeClr val="tx1"/>
                  </a:solidFill>
                  <a:latin typeface="+mn-lt"/>
                  <a:ea typeface="+mn-ea"/>
                  <a:cs typeface="+mn-cs"/>
                </a:defRPr>
              </a:lvl6pPr>
              <a:lvl7pPr marL="2743200" indent="0" algn="l" defTabSz="1018228" rtl="0" eaLnBrk="1" latinLnBrk="0" hangingPunct="1">
                <a:defRPr sz="1100" kern="1200">
                  <a:solidFill>
                    <a:schemeClr val="tx1"/>
                  </a:solidFill>
                  <a:latin typeface="+mn-lt"/>
                  <a:ea typeface="+mn-ea"/>
                  <a:cs typeface="+mn-cs"/>
                </a:defRPr>
              </a:lvl7pPr>
              <a:lvl8pPr marL="3200400" indent="0" algn="l" defTabSz="1018228" rtl="0" eaLnBrk="1" latinLnBrk="0" hangingPunct="1">
                <a:defRPr sz="1100" kern="1200">
                  <a:solidFill>
                    <a:schemeClr val="tx1"/>
                  </a:solidFill>
                  <a:latin typeface="+mn-lt"/>
                  <a:ea typeface="+mn-ea"/>
                  <a:cs typeface="+mn-cs"/>
                </a:defRPr>
              </a:lvl8pPr>
              <a:lvl9pPr marL="3657600" indent="0" algn="l" defTabSz="1018228" rtl="0" eaLnBrk="1" latinLnBrk="0" hangingPunct="1">
                <a:defRPr sz="1100" kern="1200">
                  <a:solidFill>
                    <a:schemeClr val="tx1"/>
                  </a:solidFill>
                  <a:latin typeface="+mn-lt"/>
                  <a:ea typeface="+mn-ea"/>
                  <a:cs typeface="+mn-cs"/>
                </a:defRPr>
              </a:lvl9pPr>
            </a:lstStyle>
            <a:p>
              <a:pPr algn="ctr"/>
              <a:r>
                <a:rPr lang="en-US" sz="700" b="1">
                  <a:solidFill>
                    <a:schemeClr val="tx2"/>
                  </a:solidFill>
                  <a:latin typeface="Arial" pitchFamily="34" charset="0"/>
                  <a:cs typeface="Arial" pitchFamily="34" charset="0"/>
                </a:rPr>
                <a:t>Last 12 months</a:t>
              </a:r>
            </a:p>
          </p:txBody>
        </p:sp>
      </p:grpSp>
      <p:sp>
        <p:nvSpPr>
          <p:cNvPr id="91" name="TextBox 90">
            <a:extLst>
              <a:ext uri="{FF2B5EF4-FFF2-40B4-BE49-F238E27FC236}">
                <a16:creationId xmlns:a16="http://schemas.microsoft.com/office/drawing/2014/main" id="{DFBF861B-EA91-6930-19BA-F2738021FCF4}"/>
              </a:ext>
            </a:extLst>
          </p:cNvPr>
          <p:cNvSpPr txBox="1"/>
          <p:nvPr/>
        </p:nvSpPr>
        <p:spPr>
          <a:xfrm>
            <a:off x="8333087" y="5857077"/>
            <a:ext cx="1517374"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“US Loses Last Triple-A Credit Rating”</a:t>
            </a:r>
          </a:p>
        </p:txBody>
      </p:sp>
      <p:sp>
        <p:nvSpPr>
          <p:cNvPr id="92" name="TextBox 91">
            <a:extLst>
              <a:ext uri="{FF2B5EF4-FFF2-40B4-BE49-F238E27FC236}">
                <a16:creationId xmlns:a16="http://schemas.microsoft.com/office/drawing/2014/main" id="{AC290D9B-D56F-BC03-6833-36BCBF3B93F4}"/>
              </a:ext>
            </a:extLst>
          </p:cNvPr>
          <p:cNvSpPr txBox="1"/>
          <p:nvPr/>
        </p:nvSpPr>
        <p:spPr>
          <a:xfrm>
            <a:off x="8413245" y="5531320"/>
            <a:ext cx="1540569"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“Fed Holds Rates Steady and Keeps Door Open to Cuts”</a:t>
            </a:r>
          </a:p>
        </p:txBody>
      </p:sp>
      <p:sp>
        <p:nvSpPr>
          <p:cNvPr id="93" name="TextBox 92">
            <a:extLst>
              <a:ext uri="{FF2B5EF4-FFF2-40B4-BE49-F238E27FC236}">
                <a16:creationId xmlns:a16="http://schemas.microsoft.com/office/drawing/2014/main" id="{E03E665C-B17E-37FA-656D-9EC225173BCC}"/>
              </a:ext>
            </a:extLst>
          </p:cNvPr>
          <p:cNvSpPr txBox="1"/>
          <p:nvPr/>
        </p:nvSpPr>
        <p:spPr>
          <a:xfrm>
            <a:off x="8497643" y="5050776"/>
            <a:ext cx="1313424" cy="338554"/>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“Massive US Strikes Target Iranian Nuclear Sites”</a:t>
            </a:r>
          </a:p>
        </p:txBody>
      </p:sp>
      <p:sp>
        <p:nvSpPr>
          <p:cNvPr id="94" name="TextBox 93">
            <a:extLst>
              <a:ext uri="{FF2B5EF4-FFF2-40B4-BE49-F238E27FC236}">
                <a16:creationId xmlns:a16="http://schemas.microsoft.com/office/drawing/2014/main" id="{FA19E9BC-612E-9FCF-F85A-F255D8FAE476}"/>
              </a:ext>
            </a:extLst>
          </p:cNvPr>
          <p:cNvSpPr txBox="1"/>
          <p:nvPr/>
        </p:nvSpPr>
        <p:spPr>
          <a:xfrm>
            <a:off x="6813809" y="6062002"/>
            <a:ext cx="1247486"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“Israeli Strikes Kill Hundreds, Tipping Gaza Back Toward War”</a:t>
            </a:r>
          </a:p>
        </p:txBody>
      </p:sp>
      <p:sp>
        <p:nvSpPr>
          <p:cNvPr id="95" name="TextBox 94">
            <a:extLst>
              <a:ext uri="{FF2B5EF4-FFF2-40B4-BE49-F238E27FC236}">
                <a16:creationId xmlns:a16="http://schemas.microsoft.com/office/drawing/2014/main" id="{F275377F-5431-F145-8326-FEA08BC7B70A}"/>
              </a:ext>
            </a:extLst>
          </p:cNvPr>
          <p:cNvSpPr txBox="1"/>
          <p:nvPr/>
        </p:nvSpPr>
        <p:spPr>
          <a:xfrm>
            <a:off x="593957" y="6504153"/>
            <a:ext cx="1842698"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“Major Tech Outage Grounds Flights, Hits Banks and Businesses Worldwide”</a:t>
            </a:r>
          </a:p>
        </p:txBody>
      </p:sp>
      <p:sp>
        <p:nvSpPr>
          <p:cNvPr id="96" name="TextBox 95">
            <a:extLst>
              <a:ext uri="{FF2B5EF4-FFF2-40B4-BE49-F238E27FC236}">
                <a16:creationId xmlns:a16="http://schemas.microsoft.com/office/drawing/2014/main" id="{601D6FED-525F-E8E5-2E84-FC6164CBBF49}"/>
              </a:ext>
            </a:extLst>
          </p:cNvPr>
          <p:cNvSpPr txBox="1"/>
          <p:nvPr/>
        </p:nvSpPr>
        <p:spPr>
          <a:xfrm>
            <a:off x="1203227" y="6157128"/>
            <a:ext cx="1598297"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“Biden Drops Out of Presidential Race, Endorses Harris”</a:t>
            </a:r>
          </a:p>
        </p:txBody>
      </p:sp>
      <p:sp>
        <p:nvSpPr>
          <p:cNvPr id="97" name="TextBox 96">
            <a:extLst>
              <a:ext uri="{FF2B5EF4-FFF2-40B4-BE49-F238E27FC236}">
                <a16:creationId xmlns:a16="http://schemas.microsoft.com/office/drawing/2014/main" id="{97D0F9AE-E696-EBC3-405C-7C34FB87953A}"/>
              </a:ext>
            </a:extLst>
          </p:cNvPr>
          <p:cNvSpPr txBox="1"/>
          <p:nvPr/>
        </p:nvSpPr>
        <p:spPr>
          <a:xfrm>
            <a:off x="1281153" y="5857802"/>
            <a:ext cx="1713966"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“Growth Fears Rattle Markets; Nasdaq Suffers Correction”</a:t>
            </a:r>
          </a:p>
        </p:txBody>
      </p:sp>
      <p:sp>
        <p:nvSpPr>
          <p:cNvPr id="98" name="TextBox 97">
            <a:extLst>
              <a:ext uri="{FF2B5EF4-FFF2-40B4-BE49-F238E27FC236}">
                <a16:creationId xmlns:a16="http://schemas.microsoft.com/office/drawing/2014/main" id="{4B7566B1-6D5B-0A1B-49D7-78742632F64A}"/>
              </a:ext>
            </a:extLst>
          </p:cNvPr>
          <p:cNvSpPr txBox="1"/>
          <p:nvPr/>
        </p:nvSpPr>
        <p:spPr>
          <a:xfrm>
            <a:off x="1560757" y="5292849"/>
            <a:ext cx="1150480"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“US Job Market Was Weaker Than Previously Reported, Data Show”</a:t>
            </a:r>
          </a:p>
        </p:txBody>
      </p:sp>
      <p:sp>
        <p:nvSpPr>
          <p:cNvPr id="99" name="TextBox 98">
            <a:extLst>
              <a:ext uri="{FF2B5EF4-FFF2-40B4-BE49-F238E27FC236}">
                <a16:creationId xmlns:a16="http://schemas.microsoft.com/office/drawing/2014/main" id="{58584414-533D-73C1-AA21-6559320926BB}"/>
              </a:ext>
            </a:extLst>
          </p:cNvPr>
          <p:cNvSpPr txBox="1"/>
          <p:nvPr/>
        </p:nvSpPr>
        <p:spPr>
          <a:xfrm>
            <a:off x="1948132" y="4645789"/>
            <a:ext cx="795915"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“The Fed’s Bold Move Jolts Global Markets”</a:t>
            </a:r>
          </a:p>
        </p:txBody>
      </p:sp>
      <p:sp>
        <p:nvSpPr>
          <p:cNvPr id="100" name="TextBox 99">
            <a:extLst>
              <a:ext uri="{FF2B5EF4-FFF2-40B4-BE49-F238E27FC236}">
                <a16:creationId xmlns:a16="http://schemas.microsoft.com/office/drawing/2014/main" id="{A3EC219E-20C1-1F54-5804-E0B9B54EA6C1}"/>
              </a:ext>
            </a:extLst>
          </p:cNvPr>
          <p:cNvSpPr txBox="1"/>
          <p:nvPr/>
        </p:nvSpPr>
        <p:spPr>
          <a:xfrm>
            <a:off x="2537365" y="6609897"/>
            <a:ext cx="1842697" cy="21544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“China Tries to Jolt Ailing Economy”</a:t>
            </a:r>
          </a:p>
        </p:txBody>
      </p:sp>
      <p:sp>
        <p:nvSpPr>
          <p:cNvPr id="101" name="TextBox 100">
            <a:extLst>
              <a:ext uri="{FF2B5EF4-FFF2-40B4-BE49-F238E27FC236}">
                <a16:creationId xmlns:a16="http://schemas.microsoft.com/office/drawing/2014/main" id="{D183AC7B-11D0-E4ED-1995-5D820EC3B1B8}"/>
              </a:ext>
            </a:extLst>
          </p:cNvPr>
          <p:cNvSpPr txBox="1"/>
          <p:nvPr/>
        </p:nvSpPr>
        <p:spPr>
          <a:xfrm>
            <a:off x="2956569" y="6233650"/>
            <a:ext cx="1145407"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“US Economic Growth Extends Solid Streak”</a:t>
            </a:r>
          </a:p>
        </p:txBody>
      </p:sp>
      <p:sp>
        <p:nvSpPr>
          <p:cNvPr id="102" name="TextBox 101">
            <a:extLst>
              <a:ext uri="{FF2B5EF4-FFF2-40B4-BE49-F238E27FC236}">
                <a16:creationId xmlns:a16="http://schemas.microsoft.com/office/drawing/2014/main" id="{F5892544-FBC6-20AD-F083-9E24C95BA103}"/>
              </a:ext>
            </a:extLst>
          </p:cNvPr>
          <p:cNvSpPr txBox="1"/>
          <p:nvPr/>
        </p:nvSpPr>
        <p:spPr>
          <a:xfrm>
            <a:off x="3598812" y="5927321"/>
            <a:ext cx="1386479" cy="338554"/>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“Trump Defeats Harris, Marking Historic Comeback”</a:t>
            </a:r>
          </a:p>
        </p:txBody>
      </p:sp>
      <p:sp>
        <p:nvSpPr>
          <p:cNvPr id="103" name="TextBox 102">
            <a:extLst>
              <a:ext uri="{FF2B5EF4-FFF2-40B4-BE49-F238E27FC236}">
                <a16:creationId xmlns:a16="http://schemas.microsoft.com/office/drawing/2014/main" id="{57588F56-14F9-18F7-7D81-54EAD4EDB86D}"/>
              </a:ext>
            </a:extLst>
          </p:cNvPr>
          <p:cNvSpPr txBox="1"/>
          <p:nvPr/>
        </p:nvSpPr>
        <p:spPr>
          <a:xfrm>
            <a:off x="3795403" y="5513075"/>
            <a:ext cx="956913"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“Fed Cuts Rates Again, This Time by a Quarter Point”</a:t>
            </a:r>
          </a:p>
        </p:txBody>
      </p:sp>
      <p:sp>
        <p:nvSpPr>
          <p:cNvPr id="104" name="TextBox 103">
            <a:extLst>
              <a:ext uri="{FF2B5EF4-FFF2-40B4-BE49-F238E27FC236}">
                <a16:creationId xmlns:a16="http://schemas.microsoft.com/office/drawing/2014/main" id="{9ECE7074-F75F-65A6-70E2-ABB5CBC45116}"/>
              </a:ext>
            </a:extLst>
          </p:cNvPr>
          <p:cNvSpPr txBox="1"/>
          <p:nvPr/>
        </p:nvSpPr>
        <p:spPr>
          <a:xfrm>
            <a:off x="3884105" y="5050776"/>
            <a:ext cx="1386479" cy="461665"/>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“Israel Approves Cease-Fire With Hezbollah Aimed at Ending Lebanon Conflict”</a:t>
            </a:r>
          </a:p>
        </p:txBody>
      </p:sp>
      <p:sp>
        <p:nvSpPr>
          <p:cNvPr id="105" name="TextBox 104">
            <a:extLst>
              <a:ext uri="{FF2B5EF4-FFF2-40B4-BE49-F238E27FC236}">
                <a16:creationId xmlns:a16="http://schemas.microsoft.com/office/drawing/2014/main" id="{EAC38518-AC2B-7499-2183-AA6741411A85}"/>
              </a:ext>
            </a:extLst>
          </p:cNvPr>
          <p:cNvSpPr txBox="1"/>
          <p:nvPr/>
        </p:nvSpPr>
        <p:spPr>
          <a:xfrm>
            <a:off x="4293989" y="4554983"/>
            <a:ext cx="1179443" cy="461665"/>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“Assad Flees to Russia From Syria After Rebels Take Damascus”</a:t>
            </a:r>
          </a:p>
        </p:txBody>
      </p:sp>
      <p:sp>
        <p:nvSpPr>
          <p:cNvPr id="106" name="TextBox 105">
            <a:extLst>
              <a:ext uri="{FF2B5EF4-FFF2-40B4-BE49-F238E27FC236}">
                <a16:creationId xmlns:a16="http://schemas.microsoft.com/office/drawing/2014/main" id="{F7F7EAA8-3267-8710-3ACE-EC5EF05FB7B3}"/>
              </a:ext>
            </a:extLst>
          </p:cNvPr>
          <p:cNvSpPr txBox="1"/>
          <p:nvPr/>
        </p:nvSpPr>
        <p:spPr>
          <a:xfrm>
            <a:off x="4303634" y="6383939"/>
            <a:ext cx="1663790"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“Fed Signals Intent to Slow Interest-Rate Cuts After Approving Quarter-Point Reduction”</a:t>
            </a:r>
          </a:p>
        </p:txBody>
      </p:sp>
      <p:sp>
        <p:nvSpPr>
          <p:cNvPr id="107" name="TextBox 106">
            <a:extLst>
              <a:ext uri="{FF2B5EF4-FFF2-40B4-BE49-F238E27FC236}">
                <a16:creationId xmlns:a16="http://schemas.microsoft.com/office/drawing/2014/main" id="{046D6B60-8A9F-454B-4A52-59E8D3DAA57C}"/>
              </a:ext>
            </a:extLst>
          </p:cNvPr>
          <p:cNvSpPr txBox="1"/>
          <p:nvPr/>
        </p:nvSpPr>
        <p:spPr>
          <a:xfrm>
            <a:off x="5065633" y="6066747"/>
            <a:ext cx="1663790"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“Trump Sworn In, Declares New ‘Golden Age’ for America”</a:t>
            </a:r>
          </a:p>
        </p:txBody>
      </p:sp>
      <p:sp>
        <p:nvSpPr>
          <p:cNvPr id="108" name="TextBox 107">
            <a:extLst>
              <a:ext uri="{FF2B5EF4-FFF2-40B4-BE49-F238E27FC236}">
                <a16:creationId xmlns:a16="http://schemas.microsoft.com/office/drawing/2014/main" id="{F6A6C93F-A884-E91E-A29C-15DAE9EBD9F1}"/>
              </a:ext>
            </a:extLst>
          </p:cNvPr>
          <p:cNvSpPr txBox="1"/>
          <p:nvPr/>
        </p:nvSpPr>
        <p:spPr>
          <a:xfrm>
            <a:off x="5561331" y="5554461"/>
            <a:ext cx="1110218" cy="461665"/>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“Tech Stocks Sink in Broad AI Rout Sparked by China’s DeepSeek”</a:t>
            </a:r>
          </a:p>
        </p:txBody>
      </p:sp>
      <p:sp>
        <p:nvSpPr>
          <p:cNvPr id="109" name="TextBox 108">
            <a:extLst>
              <a:ext uri="{FF2B5EF4-FFF2-40B4-BE49-F238E27FC236}">
                <a16:creationId xmlns:a16="http://schemas.microsoft.com/office/drawing/2014/main" id="{5E44BC3B-986F-72B6-9D6C-F55CCCCC20CE}"/>
              </a:ext>
            </a:extLst>
          </p:cNvPr>
          <p:cNvSpPr txBox="1"/>
          <p:nvPr/>
        </p:nvSpPr>
        <p:spPr>
          <a:xfrm>
            <a:off x="6976695" y="5530700"/>
            <a:ext cx="1068681" cy="58477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“Fed Dims Economic Outlook, Citing Uncertainty Over Tariffs”</a:t>
            </a:r>
          </a:p>
        </p:txBody>
      </p:sp>
      <p:sp>
        <p:nvSpPr>
          <p:cNvPr id="110" name="TextBox 109">
            <a:extLst>
              <a:ext uri="{FF2B5EF4-FFF2-40B4-BE49-F238E27FC236}">
                <a16:creationId xmlns:a16="http://schemas.microsoft.com/office/drawing/2014/main" id="{1CCF6B33-49C3-5C0F-E994-F2C586BC3F5C}"/>
              </a:ext>
            </a:extLst>
          </p:cNvPr>
          <p:cNvSpPr txBox="1"/>
          <p:nvPr/>
        </p:nvSpPr>
        <p:spPr>
          <a:xfrm>
            <a:off x="8203653" y="6210139"/>
            <a:ext cx="1433107"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“Stocks Soar on Temporary US-China Tariff Rollback”</a:t>
            </a:r>
          </a:p>
        </p:txBody>
      </p:sp>
      <p:sp>
        <p:nvSpPr>
          <p:cNvPr id="111" name="TextBox 110">
            <a:extLst>
              <a:ext uri="{FF2B5EF4-FFF2-40B4-BE49-F238E27FC236}">
                <a16:creationId xmlns:a16="http://schemas.microsoft.com/office/drawing/2014/main" id="{8C223A00-FD18-5B77-5810-EF70B6CCB3FF}"/>
              </a:ext>
            </a:extLst>
          </p:cNvPr>
          <p:cNvSpPr txBox="1"/>
          <p:nvPr/>
        </p:nvSpPr>
        <p:spPr>
          <a:xfrm>
            <a:off x="7824254" y="6513864"/>
            <a:ext cx="1384648"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“US and UK Unveil Framework for Trade Deal”</a:t>
            </a:r>
          </a:p>
        </p:txBody>
      </p:sp>
      <p:sp>
        <p:nvSpPr>
          <p:cNvPr id="112" name="TextBox 111">
            <a:extLst>
              <a:ext uri="{FF2B5EF4-FFF2-40B4-BE49-F238E27FC236}">
                <a16:creationId xmlns:a16="http://schemas.microsoft.com/office/drawing/2014/main" id="{15B84D45-057E-661C-6E05-5999104FD07E}"/>
              </a:ext>
            </a:extLst>
          </p:cNvPr>
          <p:cNvSpPr txBox="1"/>
          <p:nvPr/>
        </p:nvSpPr>
        <p:spPr>
          <a:xfrm>
            <a:off x="6978116" y="4969057"/>
            <a:ext cx="953671" cy="58477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“Trump Unveils Sweeping Tariffs in Stark Shift in US Trade Policy”</a:t>
            </a:r>
          </a:p>
        </p:txBody>
      </p:sp>
      <p:sp>
        <p:nvSpPr>
          <p:cNvPr id="113" name="TextBox 112">
            <a:extLst>
              <a:ext uri="{FF2B5EF4-FFF2-40B4-BE49-F238E27FC236}">
                <a16:creationId xmlns:a16="http://schemas.microsoft.com/office/drawing/2014/main" id="{74FE18EE-4563-6469-F33C-2DC5E65D02FE}"/>
              </a:ext>
            </a:extLst>
          </p:cNvPr>
          <p:cNvSpPr txBox="1"/>
          <p:nvPr/>
        </p:nvSpPr>
        <p:spPr>
          <a:xfrm>
            <a:off x="7000032" y="4606737"/>
            <a:ext cx="1517371" cy="338554"/>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t>“Stocks Stage Furious Rally as Trump Pauses Some Tariffs”</a:t>
            </a:r>
          </a:p>
        </p:txBody>
      </p:sp>
      <p:sp>
        <p:nvSpPr>
          <p:cNvPr id="114" name="TextBox 113">
            <a:extLst>
              <a:ext uri="{FF2B5EF4-FFF2-40B4-BE49-F238E27FC236}">
                <a16:creationId xmlns:a16="http://schemas.microsoft.com/office/drawing/2014/main" id="{1C680F2E-82C8-A1FD-4692-3E088F5E0613}"/>
              </a:ext>
            </a:extLst>
          </p:cNvPr>
          <p:cNvSpPr txBox="1"/>
          <p:nvPr/>
        </p:nvSpPr>
        <p:spPr>
          <a:xfrm>
            <a:off x="8569176" y="4616538"/>
            <a:ext cx="1260673" cy="338554"/>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“Historic Rebound Sends S&amp;P 500 to New Highs”</a:t>
            </a:r>
          </a:p>
        </p:txBody>
      </p:sp>
      <p:sp>
        <p:nvSpPr>
          <p:cNvPr id="115" name="TextBox 114">
            <a:extLst>
              <a:ext uri="{FF2B5EF4-FFF2-40B4-BE49-F238E27FC236}">
                <a16:creationId xmlns:a16="http://schemas.microsoft.com/office/drawing/2014/main" id="{33CA7C47-952C-6B92-75F8-87732EC7D819}"/>
              </a:ext>
            </a:extLst>
          </p:cNvPr>
          <p:cNvSpPr txBox="1"/>
          <p:nvPr/>
        </p:nvSpPr>
        <p:spPr>
          <a:xfrm>
            <a:off x="5751758" y="5053592"/>
            <a:ext cx="1070397" cy="461665"/>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“Fed Stands Pat on Rates, Entering New Wait-and-See Phase”</a:t>
            </a:r>
          </a:p>
        </p:txBody>
      </p:sp>
      <p:sp>
        <p:nvSpPr>
          <p:cNvPr id="116" name="TextBox 115">
            <a:extLst>
              <a:ext uri="{FF2B5EF4-FFF2-40B4-BE49-F238E27FC236}">
                <a16:creationId xmlns:a16="http://schemas.microsoft.com/office/drawing/2014/main" id="{DAF62CAB-C340-3B7D-6F19-F1E9C5BA7E9C}"/>
              </a:ext>
            </a:extLst>
          </p:cNvPr>
          <p:cNvSpPr txBox="1"/>
          <p:nvPr/>
        </p:nvSpPr>
        <p:spPr>
          <a:xfrm>
            <a:off x="5788330" y="4431873"/>
            <a:ext cx="1070397" cy="584775"/>
          </a:xfrm>
          <a:prstGeom prst="rect">
            <a:avLst/>
          </a:prstGeom>
          <a:solidFill>
            <a:schemeClr val="bg1"/>
          </a:solid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“Stocks Extend Tumble as Trump’s Tariffs Spark Retaliation”</a:t>
            </a:r>
          </a:p>
        </p:txBody>
      </p:sp>
      <p:sp>
        <p:nvSpPr>
          <p:cNvPr id="117" name="TextBox 116">
            <a:extLst>
              <a:ext uri="{FF2B5EF4-FFF2-40B4-BE49-F238E27FC236}">
                <a16:creationId xmlns:a16="http://schemas.microsoft.com/office/drawing/2014/main" id="{A16C4FB5-7BDC-1470-7900-285497EA934D}"/>
              </a:ext>
            </a:extLst>
          </p:cNvPr>
          <p:cNvSpPr txBox="1"/>
          <p:nvPr/>
        </p:nvSpPr>
        <p:spPr>
          <a:xfrm>
            <a:off x="6008927" y="6508426"/>
            <a:ext cx="1956477" cy="338554"/>
          </a:xfrm>
          <a:prstGeom prst="rect">
            <a:avLst/>
          </a:prstGeom>
          <a:noFill/>
        </p:spPr>
        <p:txBody>
          <a:bodyPr wrap="square" lIns="0" rIns="0"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41252" indent="-41252" defTabSz="913866" fontAlgn="base">
              <a:spcBef>
                <a:spcPct val="0"/>
              </a:spcBef>
              <a:spcAft>
                <a:spcPts val="600"/>
              </a:spcAft>
            </a:pPr>
            <a:r>
              <a:rPr lang="en-US" sz="800">
                <a:solidFill>
                  <a:prstClr val="black"/>
                </a:solidFill>
              </a:rPr>
              <a:t>“Tech Shares Lead Stock Slide as Recession Talk Roils Markets”</a:t>
            </a:r>
          </a:p>
        </p:txBody>
      </p:sp>
    </p:spTree>
    <p:extLst>
      <p:ext uri="{BB962C8B-B14F-4D97-AF65-F5344CB8AC3E}">
        <p14:creationId xmlns:p14="http://schemas.microsoft.com/office/powerpoint/2010/main" val="1723164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DFA7D053-6EEB-9ADD-8CC9-2B96196246BD}"/>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135183</a:t>
            </a:r>
          </a:p>
        </p:txBody>
      </p:sp>
      <p:sp>
        <p:nvSpPr>
          <p:cNvPr id="25" name="TextBox 24" hidden="1"/>
          <p:cNvSpPr txBox="1"/>
          <p:nvPr/>
        </p:nvSpPr>
        <p:spPr>
          <a:xfrm>
            <a:off x="4267211" y="2645193"/>
            <a:ext cx="1219197" cy="233433"/>
          </a:xfrm>
          <a:prstGeom prst="rect">
            <a:avLst/>
          </a:prstGeom>
          <a:noFill/>
        </p:spPr>
        <p:txBody>
          <a:bodyPr wrap="square" lIns="91368" tIns="45682" rIns="91368" bIns="45682"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r">
              <a:spcAft>
                <a:spcPts val="2400"/>
              </a:spcAft>
            </a:pPr>
            <a:r>
              <a:rPr lang="en-US" sz="900">
                <a:solidFill>
                  <a:prstClr val="white">
                    <a:lumMod val="50000"/>
                  </a:prstClr>
                </a:solidFill>
                <a:ea typeface="Verdana"/>
                <a:cs typeface="Arial"/>
              </a:rPr>
              <a:t>Value</a:t>
            </a:r>
          </a:p>
        </p:txBody>
      </p:sp>
      <p:grpSp>
        <p:nvGrpSpPr>
          <p:cNvPr id="33" name="Group 19" hidden="1"/>
          <p:cNvGrpSpPr/>
          <p:nvPr/>
        </p:nvGrpSpPr>
        <p:grpSpPr>
          <a:xfrm>
            <a:off x="7924800" y="381000"/>
            <a:ext cx="1676400" cy="533400"/>
            <a:chOff x="7924800" y="381000"/>
            <a:chExt cx="1676400" cy="533400"/>
          </a:xfrm>
        </p:grpSpPr>
        <p:sp>
          <p:nvSpPr>
            <p:cNvPr id="36" name="Rectangle 35"/>
            <p:cNvSpPr/>
            <p:nvPr/>
          </p:nvSpPr>
          <p:spPr>
            <a:xfrm>
              <a:off x="7924800" y="381000"/>
              <a:ext cx="1676400" cy="533400"/>
            </a:xfrm>
            <a:prstGeom prst="rect">
              <a:avLst/>
            </a:prstGeom>
            <a:noFill/>
            <a:ln>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18228" rtl="0" eaLnBrk="1" latinLnBrk="0" hangingPunct="1">
                <a:defRPr sz="2000" kern="1200">
                  <a:solidFill>
                    <a:srgbClr val="FFFFFF"/>
                  </a:solidFill>
                  <a:latin typeface="Arial"/>
                  <a:ea typeface="+mn-ea"/>
                  <a:cs typeface="+mn-cs"/>
                </a:defRPr>
              </a:lvl1pPr>
              <a:lvl2pPr marL="509115" algn="l" defTabSz="1018228" rtl="0" eaLnBrk="1" latinLnBrk="0" hangingPunct="1">
                <a:defRPr sz="2000" kern="1200">
                  <a:solidFill>
                    <a:srgbClr val="FFFFFF"/>
                  </a:solidFill>
                  <a:latin typeface="Arial"/>
                  <a:ea typeface="+mn-ea"/>
                  <a:cs typeface="+mn-cs"/>
                </a:defRPr>
              </a:lvl2pPr>
              <a:lvl3pPr marL="1018228" algn="l" defTabSz="1018228" rtl="0" eaLnBrk="1" latinLnBrk="0" hangingPunct="1">
                <a:defRPr sz="2000" kern="1200">
                  <a:solidFill>
                    <a:srgbClr val="FFFFFF"/>
                  </a:solidFill>
                  <a:latin typeface="Arial"/>
                  <a:ea typeface="+mn-ea"/>
                  <a:cs typeface="+mn-cs"/>
                </a:defRPr>
              </a:lvl3pPr>
              <a:lvl4pPr marL="1527344" algn="l" defTabSz="1018228" rtl="0" eaLnBrk="1" latinLnBrk="0" hangingPunct="1">
                <a:defRPr sz="2000" kern="1200">
                  <a:solidFill>
                    <a:srgbClr val="FFFFFF"/>
                  </a:solidFill>
                  <a:latin typeface="Arial"/>
                  <a:ea typeface="+mn-ea"/>
                  <a:cs typeface="+mn-cs"/>
                </a:defRPr>
              </a:lvl4pPr>
              <a:lvl5pPr marL="2036458" algn="l" defTabSz="1018228" rtl="0" eaLnBrk="1" latinLnBrk="0" hangingPunct="1">
                <a:defRPr sz="2000" kern="1200">
                  <a:solidFill>
                    <a:srgbClr val="FFFFFF"/>
                  </a:solidFill>
                  <a:latin typeface="Arial"/>
                  <a:ea typeface="+mn-ea"/>
                  <a:cs typeface="+mn-cs"/>
                </a:defRPr>
              </a:lvl5pPr>
              <a:lvl6pPr marL="2545574" algn="l" defTabSz="1018228" rtl="0" eaLnBrk="1" latinLnBrk="0" hangingPunct="1">
                <a:defRPr sz="2000" kern="1200">
                  <a:solidFill>
                    <a:srgbClr val="FFFFFF"/>
                  </a:solidFill>
                  <a:latin typeface="Arial"/>
                  <a:ea typeface="+mn-ea"/>
                  <a:cs typeface="+mn-cs"/>
                </a:defRPr>
              </a:lvl6pPr>
              <a:lvl7pPr marL="3054686" algn="l" defTabSz="1018228" rtl="0" eaLnBrk="1" latinLnBrk="0" hangingPunct="1">
                <a:defRPr sz="2000" kern="1200">
                  <a:solidFill>
                    <a:srgbClr val="FFFFFF"/>
                  </a:solidFill>
                  <a:latin typeface="Arial"/>
                  <a:ea typeface="+mn-ea"/>
                  <a:cs typeface="+mn-cs"/>
                </a:defRPr>
              </a:lvl7pPr>
              <a:lvl8pPr marL="3563802" algn="l" defTabSz="1018228" rtl="0" eaLnBrk="1" latinLnBrk="0" hangingPunct="1">
                <a:defRPr sz="2000" kern="1200">
                  <a:solidFill>
                    <a:srgbClr val="FFFFFF"/>
                  </a:solidFill>
                  <a:latin typeface="Arial"/>
                  <a:ea typeface="+mn-ea"/>
                  <a:cs typeface="+mn-cs"/>
                </a:defRPr>
              </a:lvl8pPr>
              <a:lvl9pPr marL="4072914" algn="l" defTabSz="1018228" rtl="0" eaLnBrk="1" latinLnBrk="0" hangingPunct="1">
                <a:defRPr sz="2000" kern="1200">
                  <a:solidFill>
                    <a:srgbClr val="FFFFFF"/>
                  </a:solidFill>
                  <a:latin typeface="Arial"/>
                  <a:ea typeface="+mn-ea"/>
                  <a:cs typeface="+mn-cs"/>
                </a:defRPr>
              </a:lvl9pPr>
            </a:lstStyle>
            <a:p>
              <a:pPr algn="ctr"/>
              <a:endParaRPr lang="en-US">
                <a:solidFill>
                  <a:prstClr val="white"/>
                </a:solidFill>
              </a:endParaRPr>
            </a:p>
          </p:txBody>
        </p:sp>
        <p:sp>
          <p:nvSpPr>
            <p:cNvPr id="37" name="TextBox 36"/>
            <p:cNvSpPr txBox="1"/>
            <p:nvPr/>
          </p:nvSpPr>
          <p:spPr>
            <a:xfrm>
              <a:off x="7924800" y="457200"/>
              <a:ext cx="1676400" cy="400110"/>
            </a:xfrm>
            <a:prstGeom prst="rect">
              <a:avLst/>
            </a:prstGeom>
            <a:noFill/>
          </p:spPr>
          <p:txBody>
            <a:bodyPr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ctr"/>
              <a:r>
                <a:rPr lang="en-US">
                  <a:solidFill>
                    <a:prstClr val="white">
                      <a:lumMod val="85000"/>
                    </a:prstClr>
                  </a:solidFill>
                </a:rPr>
                <a:t>Firm Logo</a:t>
              </a:r>
            </a:p>
          </p:txBody>
        </p:sp>
      </p:grpSp>
      <p:sp>
        <p:nvSpPr>
          <p:cNvPr id="48" name="TextBox 47" hidden="1"/>
          <p:cNvSpPr txBox="1"/>
          <p:nvPr/>
        </p:nvSpPr>
        <p:spPr>
          <a:xfrm>
            <a:off x="4265620" y="3200404"/>
            <a:ext cx="1219197" cy="233433"/>
          </a:xfrm>
          <a:prstGeom prst="rect">
            <a:avLst/>
          </a:prstGeom>
          <a:noFill/>
        </p:spPr>
        <p:txBody>
          <a:bodyPr wrap="square" lIns="91368" tIns="45682" rIns="91368" bIns="45682"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r">
              <a:spcAft>
                <a:spcPts val="2400"/>
              </a:spcAft>
            </a:pPr>
            <a:r>
              <a:rPr lang="en-US" sz="900">
                <a:solidFill>
                  <a:prstClr val="white">
                    <a:lumMod val="50000"/>
                  </a:prstClr>
                </a:solidFill>
                <a:ea typeface="Verdana"/>
                <a:cs typeface="Arial"/>
              </a:rPr>
              <a:t>Large Cap</a:t>
            </a:r>
          </a:p>
        </p:txBody>
      </p:sp>
      <p:sp>
        <p:nvSpPr>
          <p:cNvPr id="51" name="TextBox 50" hidden="1"/>
          <p:cNvSpPr txBox="1"/>
          <p:nvPr/>
        </p:nvSpPr>
        <p:spPr>
          <a:xfrm>
            <a:off x="4267208" y="3731042"/>
            <a:ext cx="1219197" cy="233433"/>
          </a:xfrm>
          <a:prstGeom prst="rect">
            <a:avLst/>
          </a:prstGeom>
          <a:noFill/>
        </p:spPr>
        <p:txBody>
          <a:bodyPr wrap="square" lIns="91368" tIns="45682" rIns="91368" bIns="45682"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r">
              <a:spcAft>
                <a:spcPts val="2400"/>
              </a:spcAft>
            </a:pPr>
            <a:r>
              <a:rPr lang="en-US" sz="900">
                <a:solidFill>
                  <a:prstClr val="white">
                    <a:lumMod val="50000"/>
                  </a:prstClr>
                </a:solidFill>
                <a:ea typeface="Verdana"/>
                <a:cs typeface="Arial"/>
              </a:rPr>
              <a:t>Growth</a:t>
            </a:r>
          </a:p>
        </p:txBody>
      </p:sp>
      <p:sp>
        <p:nvSpPr>
          <p:cNvPr id="52" name="TextBox 51" hidden="1"/>
          <p:cNvSpPr txBox="1"/>
          <p:nvPr/>
        </p:nvSpPr>
        <p:spPr>
          <a:xfrm>
            <a:off x="4267208" y="4267200"/>
            <a:ext cx="1219197" cy="233433"/>
          </a:xfrm>
          <a:prstGeom prst="rect">
            <a:avLst/>
          </a:prstGeom>
          <a:noFill/>
        </p:spPr>
        <p:txBody>
          <a:bodyPr wrap="square" lIns="91368" tIns="45682" rIns="91368" bIns="45682"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r">
              <a:spcAft>
                <a:spcPts val="2400"/>
              </a:spcAft>
            </a:pPr>
            <a:r>
              <a:rPr lang="en-US" sz="900">
                <a:solidFill>
                  <a:prstClr val="white">
                    <a:lumMod val="50000"/>
                  </a:prstClr>
                </a:solidFill>
                <a:ea typeface="Verdana"/>
                <a:cs typeface="Arial"/>
              </a:rPr>
              <a:t>Small Cap</a:t>
            </a:r>
          </a:p>
        </p:txBody>
      </p:sp>
      <p:cxnSp>
        <p:nvCxnSpPr>
          <p:cNvPr id="32" name="Straight Connector 31" hidden="1"/>
          <p:cNvCxnSpPr/>
          <p:nvPr/>
        </p:nvCxnSpPr>
        <p:spPr>
          <a:xfrm flipH="1">
            <a:off x="5472626" y="2575560"/>
            <a:ext cx="1" cy="2133600"/>
          </a:xfrm>
          <a:prstGeom prst="line">
            <a:avLst/>
          </a:prstGeom>
          <a:ln w="635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529812" y="655587"/>
            <a:ext cx="9052560" cy="521864"/>
          </a:xfrm>
        </p:spPr>
        <p:txBody>
          <a:bodyPr/>
          <a:lstStyle/>
          <a:p>
            <a:r>
              <a:rPr lang="en-US"/>
              <a:t>Canadian Stocks</a:t>
            </a:r>
          </a:p>
        </p:txBody>
      </p:sp>
      <p:sp>
        <p:nvSpPr>
          <p:cNvPr id="8" name="Slide Number Placeholder 7"/>
          <p:cNvSpPr>
            <a:spLocks noGrp="1"/>
          </p:cNvSpPr>
          <p:nvPr>
            <p:ph type="sldNum" sz="quarter" idx="12"/>
          </p:nvPr>
        </p:nvSpPr>
        <p:spPr/>
        <p:txBody>
          <a:bodyPr/>
          <a:lstStyle/>
          <a:p>
            <a:fld id="{66F6FF41-5833-4EBF-9145-362BCED2914A}" type="slidenum">
              <a:rPr lang="en-US" smtClean="0"/>
              <a:t>7</a:t>
            </a:fld>
            <a:endParaRPr lang="en-US"/>
          </a:p>
        </p:txBody>
      </p:sp>
      <p:sp>
        <p:nvSpPr>
          <p:cNvPr id="9" name="Picture Placeholder 8">
            <a:extLst>
              <a:ext uri="{FF2B5EF4-FFF2-40B4-BE49-F238E27FC236}">
                <a16:creationId xmlns:a16="http://schemas.microsoft.com/office/drawing/2014/main" id="{4E04E72B-91C0-CE6A-50D2-30DED46D873D}"/>
              </a:ext>
            </a:extLst>
          </p:cNvPr>
          <p:cNvSpPr>
            <a:spLocks noGrp="1"/>
          </p:cNvSpPr>
          <p:nvPr>
            <p:ph type="pic" sz="quarter" idx="13"/>
          </p:nvPr>
        </p:nvSpPr>
        <p:spPr/>
        <p:txBody>
          <a:bodyPr/>
          <a:lstStyle/>
          <a:p>
            <a:endParaRPr lang="en-US"/>
          </a:p>
        </p:txBody>
      </p:sp>
      <p:sp>
        <p:nvSpPr>
          <p:cNvPr id="12" name="Text Placeholder 11"/>
          <p:cNvSpPr>
            <a:spLocks noGrp="1"/>
          </p:cNvSpPr>
          <p:nvPr>
            <p:ph type="body" sz="quarter" idx="15"/>
          </p:nvPr>
        </p:nvSpPr>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 Market segment (index representation) as follows: Large Cap (S&amp;P/TSX 60 Index), Small Cap (S&amp;P/TSX Small Cap Index), Value (MSCI Canada Value Index), and Growth (MSCI Canada Growth Index). All index returns are net of withholding tax on dividends. World Market Cap represented by S&amp;P/TSX Composite Index, Russell 3000 Index, MSCI EAFE IMI Index, MSCI Emerging Markets IMI Index. S&amp;P/TSX data © 2025 S&amp;P Dow Jones Indices LLC, a division of S&amp;P Global. All rights reserved. MSCI data © MSCI 2025, all rights reserved. Frank Russell Company is the source and owner of the trademarks, service marks, and copyrights related to the Russell Indexes. </a:t>
            </a:r>
          </a:p>
        </p:txBody>
      </p:sp>
      <p:sp>
        <p:nvSpPr>
          <p:cNvPr id="5" name="Text Placeholder 4"/>
          <p:cNvSpPr>
            <a:spLocks noGrp="1"/>
          </p:cNvSpPr>
          <p:nvPr>
            <p:ph type="body" sz="quarter" idx="14"/>
          </p:nvPr>
        </p:nvSpPr>
        <p:spPr>
          <a:xfrm>
            <a:off x="529813" y="1067440"/>
            <a:ext cx="8823326" cy="346075"/>
          </a:xfrm>
        </p:spPr>
        <p:txBody>
          <a:bodyPr/>
          <a:lstStyle/>
          <a:p>
            <a:r>
              <a:rPr lang="en-US">
                <a:highlight>
                  <a:srgbClr val="FFFFFF"/>
                </a:highlight>
              </a:rPr>
              <a:t>Returns (CAD), 2nd Quarter 2025</a:t>
            </a:r>
          </a:p>
        </p:txBody>
      </p:sp>
      <p:sp>
        <p:nvSpPr>
          <p:cNvPr id="16" name="Text Placeholder 38">
            <a:extLst>
              <a:ext uri="{FF2B5EF4-FFF2-40B4-BE49-F238E27FC236}">
                <a16:creationId xmlns:a16="http://schemas.microsoft.com/office/drawing/2014/main" id="{DCD29E23-6AC2-E90E-E242-D87FAA9D14AE}"/>
              </a:ext>
            </a:extLst>
          </p:cNvPr>
          <p:cNvSpPr txBox="1"/>
          <p:nvPr/>
        </p:nvSpPr>
        <p:spPr>
          <a:xfrm>
            <a:off x="530087" y="1837082"/>
            <a:ext cx="3415748" cy="1768631"/>
          </a:xfrm>
          <a:prstGeom prst="rect">
            <a:avLst/>
          </a:prstGeom>
        </p:spPr>
        <p:txBody>
          <a:bodyPr/>
          <a:lstStyle>
            <a:defPPr>
              <a:defRPr lang="en-US"/>
            </a:defPPr>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171450" indent="-171450">
              <a:spcAft>
                <a:spcPts val="600"/>
              </a:spcAft>
              <a:buClr>
                <a:schemeClr val="accent4"/>
              </a:buClr>
              <a:buFont typeface="Wingdings" panose="05000000000000000000" pitchFamily="2" charset="2"/>
              <a:buChar char="§"/>
            </a:pPr>
            <a:r>
              <a:rPr lang="en-US" sz="1100">
                <a:latin typeface="+mj-lt"/>
              </a:rPr>
              <a:t>The Canadian equity market posted positive returns for the quarter and outperformed US, international developed, and emerging markets.</a:t>
            </a:r>
          </a:p>
          <a:p>
            <a:pPr marL="171450" indent="-171450">
              <a:spcAft>
                <a:spcPts val="600"/>
              </a:spcAft>
              <a:buClr>
                <a:schemeClr val="accent4"/>
              </a:buClr>
              <a:buFont typeface="Wingdings" panose="05000000000000000000" pitchFamily="2" charset="2"/>
              <a:buChar char="§"/>
            </a:pPr>
            <a:r>
              <a:rPr lang="en-US" sz="1100">
                <a:latin typeface="+mj-lt"/>
              </a:rPr>
              <a:t>Value underperformed growth.</a:t>
            </a:r>
          </a:p>
          <a:p>
            <a:pPr marL="171450" indent="-171450">
              <a:spcAft>
                <a:spcPts val="600"/>
              </a:spcAft>
              <a:buClr>
                <a:schemeClr val="accent4"/>
              </a:buClr>
              <a:buFont typeface="Wingdings" panose="05000000000000000000" pitchFamily="2" charset="2"/>
              <a:buChar char="§"/>
            </a:pPr>
            <a:r>
              <a:rPr lang="en-US" sz="1100">
                <a:latin typeface="+mj-lt"/>
              </a:rPr>
              <a:t>Small caps outperformed large caps.</a:t>
            </a:r>
          </a:p>
        </p:txBody>
      </p:sp>
      <p:sp>
        <p:nvSpPr>
          <p:cNvPr id="22" name="TextBox 21">
            <a:extLst>
              <a:ext uri="{FF2B5EF4-FFF2-40B4-BE49-F238E27FC236}">
                <a16:creationId xmlns:a16="http://schemas.microsoft.com/office/drawing/2014/main" id="{03BC2603-E9E1-615B-F5C6-2A01159B5A50}"/>
              </a:ext>
            </a:extLst>
          </p:cNvPr>
          <p:cNvSpPr txBox="1"/>
          <p:nvPr/>
        </p:nvSpPr>
        <p:spPr bwMode="auto">
          <a:xfrm>
            <a:off x="2047925" y="4509746"/>
            <a:ext cx="1252537" cy="455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nSpc>
                <a:spcPct val="110000"/>
              </a:lnSpc>
            </a:pPr>
            <a:r>
              <a:rPr lang="en-US" sz="1200" b="1">
                <a:solidFill>
                  <a:schemeClr val="accent4"/>
                </a:solidFill>
              </a:rPr>
              <a:t>Canada</a:t>
            </a:r>
            <a:endParaRPr lang="en-US" sz="1100" b="1">
              <a:solidFill>
                <a:schemeClr val="accent4"/>
              </a:solidFill>
            </a:endParaRPr>
          </a:p>
          <a:p>
            <a:pPr>
              <a:lnSpc>
                <a:spcPct val="110000"/>
              </a:lnSpc>
            </a:pPr>
            <a:r>
              <a:rPr lang="en-US" sz="1000"/>
              <a:t>$3.8 trillion</a:t>
            </a:r>
          </a:p>
        </p:txBody>
      </p:sp>
      <p:sp>
        <p:nvSpPr>
          <p:cNvPr id="4" name="TextBox 3">
            <a:extLst>
              <a:ext uri="{FF2B5EF4-FFF2-40B4-BE49-F238E27FC236}">
                <a16:creationId xmlns:a16="http://schemas.microsoft.com/office/drawing/2014/main" id="{0C6F9405-CBD3-F103-65BA-A914D763061C}"/>
              </a:ext>
            </a:extLst>
          </p:cNvPr>
          <p:cNvSpPr txBox="1"/>
          <p:nvPr/>
        </p:nvSpPr>
        <p:spPr bwMode="auto">
          <a:xfrm>
            <a:off x="525456" y="4166928"/>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World Market Capitalization—Canada</a:t>
            </a:r>
          </a:p>
        </p:txBody>
      </p:sp>
      <p:sp>
        <p:nvSpPr>
          <p:cNvPr id="6" name="TextBox 5">
            <a:extLst>
              <a:ext uri="{FF2B5EF4-FFF2-40B4-BE49-F238E27FC236}">
                <a16:creationId xmlns:a16="http://schemas.microsoft.com/office/drawing/2014/main" id="{34B60FF4-D301-63FF-90E3-19FDF092F0FC}"/>
              </a:ext>
            </a:extLst>
          </p:cNvPr>
          <p:cNvSpPr txBox="1"/>
          <p:nvPr/>
        </p:nvSpPr>
        <p:spPr bwMode="auto">
          <a:xfrm>
            <a:off x="4280846" y="4170927"/>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Periodic Returns (%)</a:t>
            </a:r>
          </a:p>
        </p:txBody>
      </p:sp>
      <p:sp>
        <p:nvSpPr>
          <p:cNvPr id="7" name="TextBox 6">
            <a:extLst>
              <a:ext uri="{FF2B5EF4-FFF2-40B4-BE49-F238E27FC236}">
                <a16:creationId xmlns:a16="http://schemas.microsoft.com/office/drawing/2014/main" id="{5D0313BC-6F8F-9D6E-6094-1585FE948668}"/>
              </a:ext>
            </a:extLst>
          </p:cNvPr>
          <p:cNvSpPr txBox="1"/>
          <p:nvPr/>
        </p:nvSpPr>
        <p:spPr bwMode="auto">
          <a:xfrm>
            <a:off x="4280846" y="184357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Ranked Returns (%)</a:t>
            </a:r>
          </a:p>
        </p:txBody>
      </p:sp>
      <p:graphicFrame>
        <p:nvGraphicFramePr>
          <p:cNvPr id="10" name="Table 9">
            <a:extLst>
              <a:ext uri="{FF2B5EF4-FFF2-40B4-BE49-F238E27FC236}">
                <a16:creationId xmlns:a16="http://schemas.microsoft.com/office/drawing/2014/main" id="{624378B6-C04E-5DB3-C717-9373966F0B2E}"/>
              </a:ext>
            </a:extLst>
          </p:cNvPr>
          <p:cNvGraphicFramePr>
            <a:graphicFrameLocks noGrp="1"/>
          </p:cNvGraphicFramePr>
          <p:nvPr>
            <p:extLst>
              <p:ext uri="{D42A27DB-BD31-4B8C-83A1-F6EECF244321}">
                <p14:modId xmlns:p14="http://schemas.microsoft.com/office/powerpoint/2010/main" val="873965034"/>
              </p:ext>
            </p:extLst>
          </p:nvPr>
        </p:nvGraphicFramePr>
        <p:xfrm>
          <a:off x="4367285" y="4373295"/>
          <a:ext cx="5084061" cy="1564651"/>
        </p:xfrm>
        <a:graphic>
          <a:graphicData uri="http://schemas.openxmlformats.org/drawingml/2006/table">
            <a:tbl>
              <a:tblPr>
                <a:tableStyleId>{5C22544A-7EE6-4342-B048-85BDC9FD1C3A}</a:tableStyleId>
              </a:tblPr>
              <a:tblGrid>
                <a:gridCol w="952189">
                  <a:extLst>
                    <a:ext uri="{9D8B030D-6E8A-4147-A177-3AD203B41FA5}">
                      <a16:colId xmlns:a16="http://schemas.microsoft.com/office/drawing/2014/main" val="20000"/>
                    </a:ext>
                  </a:extLst>
                </a:gridCol>
                <a:gridCol w="516484">
                  <a:extLst>
                    <a:ext uri="{9D8B030D-6E8A-4147-A177-3AD203B41FA5}">
                      <a16:colId xmlns:a16="http://schemas.microsoft.com/office/drawing/2014/main" val="851030634"/>
                    </a:ext>
                  </a:extLst>
                </a:gridCol>
                <a:gridCol w="516484">
                  <a:extLst>
                    <a:ext uri="{9D8B030D-6E8A-4147-A177-3AD203B41FA5}">
                      <a16:colId xmlns:a16="http://schemas.microsoft.com/office/drawing/2014/main" val="3629334037"/>
                    </a:ext>
                  </a:extLst>
                </a:gridCol>
                <a:gridCol w="516484">
                  <a:extLst>
                    <a:ext uri="{9D8B030D-6E8A-4147-A177-3AD203B41FA5}">
                      <a16:colId xmlns:a16="http://schemas.microsoft.com/office/drawing/2014/main" val="20001"/>
                    </a:ext>
                  </a:extLst>
                </a:gridCol>
                <a:gridCol w="516484">
                  <a:extLst>
                    <a:ext uri="{9D8B030D-6E8A-4147-A177-3AD203B41FA5}">
                      <a16:colId xmlns:a16="http://schemas.microsoft.com/office/drawing/2014/main" val="20003"/>
                    </a:ext>
                  </a:extLst>
                </a:gridCol>
                <a:gridCol w="516484">
                  <a:extLst>
                    <a:ext uri="{9D8B030D-6E8A-4147-A177-3AD203B41FA5}">
                      <a16:colId xmlns:a16="http://schemas.microsoft.com/office/drawing/2014/main" val="20004"/>
                    </a:ext>
                  </a:extLst>
                </a:gridCol>
                <a:gridCol w="516484">
                  <a:extLst>
                    <a:ext uri="{9D8B030D-6E8A-4147-A177-3AD203B41FA5}">
                      <a16:colId xmlns:a16="http://schemas.microsoft.com/office/drawing/2014/main" val="20005"/>
                    </a:ext>
                  </a:extLst>
                </a:gridCol>
                <a:gridCol w="516484">
                  <a:extLst>
                    <a:ext uri="{9D8B030D-6E8A-4147-A177-3AD203B41FA5}">
                      <a16:colId xmlns:a16="http://schemas.microsoft.com/office/drawing/2014/main" val="3495022599"/>
                    </a:ext>
                  </a:extLst>
                </a:gridCol>
                <a:gridCol w="516484">
                  <a:extLst>
                    <a:ext uri="{9D8B030D-6E8A-4147-A177-3AD203B41FA5}">
                      <a16:colId xmlns:a16="http://schemas.microsoft.com/office/drawing/2014/main" val="3852416133"/>
                    </a:ext>
                  </a:extLst>
                </a:gridCol>
              </a:tblGrid>
              <a:tr h="0">
                <a:tc>
                  <a:txBody>
                    <a:bodyPr/>
                    <a:lstStyle/>
                    <a:p>
                      <a:pPr algn="ctr" fontAlgn="b"/>
                      <a:endParaRPr lang="en-GB" sz="800" b="0" i="1"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gridSpan="6">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0" marR="0" marT="0"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ct val="0"/>
                        </a:spcBef>
                        <a:spcAft>
                          <a:spcPct val="0"/>
                        </a:spcAft>
                        <a:buClrTx/>
                        <a:buSzTx/>
                        <a:buFontTx/>
                        <a:buNone/>
                        <a:defRPr/>
                      </a:pPr>
                      <a:r>
                        <a:rPr lang="en-GB" sz="800" u="none" strike="noStrike">
                          <a:effectLst/>
                          <a:latin typeface="+mn-lt"/>
                        </a:rPr>
                        <a:t>* 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algn="l" fontAlgn="ctr"/>
                      <a:r>
                        <a:rPr lang="en-US" sz="900" b="0" i="0" u="none" strike="noStrike">
                          <a:solidFill>
                            <a:schemeClr val="dk1"/>
                          </a:solidFill>
                          <a:effectLst/>
                          <a:latin typeface="+mn-lt"/>
                        </a:rPr>
                        <a:t>Asset Class</a:t>
                      </a:r>
                      <a:endParaRPr lang="en-GB" sz="900" b="0" i="0" u="none" strike="noStrike">
                        <a:solidFill>
                          <a:srgbClr val="000000"/>
                        </a:solidFill>
                        <a:effectLst/>
                        <a:latin typeface="+mn-lt"/>
                      </a:endParaRPr>
                    </a:p>
                  </a:txBody>
                  <a:tcPr marL="46800" marR="8959"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QTR</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YTD</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chemeClr val="dk1"/>
                          </a:solidFill>
                          <a:effectLst/>
                          <a:latin typeface="+mn-lt"/>
                        </a:rPr>
                        <a:t>1</a:t>
                      </a:r>
                      <a:br>
                        <a:rPr lang="en-GB" sz="900" b="0" i="0" u="none" strike="noStrike">
                          <a:solidFill>
                            <a:schemeClr val="dk1"/>
                          </a:solidFill>
                          <a:effectLst/>
                          <a:latin typeface="+mn-lt"/>
                        </a:rPr>
                      </a:br>
                      <a:r>
                        <a:rPr lang="en-GB" sz="900" b="0" i="0" u="none" strike="noStrike">
                          <a:solidFill>
                            <a:schemeClr val="dk1"/>
                          </a:solidFill>
                          <a:effectLst/>
                          <a:latin typeface="+mn-lt"/>
                        </a:rPr>
                        <a:t>Year</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3</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5</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10</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15</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20</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273861">
                <a:tc>
                  <a:txBody>
                    <a:bodyPr/>
                    <a:lstStyle/>
                    <a:p>
                      <a:pPr algn="l" fontAlgn="b"/>
                      <a:r>
                        <a:rPr lang="en-US"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11.75</a:t>
                      </a:r>
                    </a:p>
                  </a:txBody>
                  <a:tcPr marL="0" marR="0" marT="0" marB="0" anchor="ctr">
                    <a:lnL w="6350" cap="flat" cmpd="sng" algn="ctr">
                      <a:noFill/>
                      <a:prstDash val="solid"/>
                      <a:round/>
                      <a:headEnd type="none" w="med" len="med"/>
                      <a:tailEnd type="none" w="med" len="med"/>
                    </a:lnL>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12.74</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23.10</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14.06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15.06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7.18</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5.84</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4.86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273861">
                <a:tc>
                  <a:txBody>
                    <a:bodyPr/>
                    <a:lstStyle/>
                    <a:p>
                      <a:pPr algn="l" fontAlgn="b"/>
                      <a:r>
                        <a:rPr lang="en-GB" sz="900" b="0" i="0" u="none" strike="noStrike" kern="1200">
                          <a:solidFill>
                            <a:srgbClr val="000000"/>
                          </a:solidFill>
                          <a:effectLst/>
                          <a:latin typeface="+mn-lt"/>
                          <a:ea typeface="+mn-ea"/>
                          <a:cs typeface="+mn-cs"/>
                        </a:rPr>
                        <a:t>Growth</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8.54</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10.54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23.21</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17.26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10.03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7.17</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7.28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6.72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4"/>
                  </a:ext>
                </a:extLst>
              </a:tr>
              <a:tr h="273861">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7.99</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8.60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29.97</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14.68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18.81</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9.99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8.91</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7.92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5"/>
                  </a:ext>
                </a:extLst>
              </a:tr>
              <a:tr h="273861">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7.59</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9.46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26.31</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15.48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14.95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9.98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9.37</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8.53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870949891"/>
                  </a:ext>
                </a:extLst>
              </a:tr>
            </a:tbl>
          </a:graphicData>
        </a:graphic>
      </p:graphicFrame>
      <p:graphicFrame>
        <p:nvGraphicFramePr>
          <p:cNvPr id="13" name="Table 12">
            <a:extLst>
              <a:ext uri="{FF2B5EF4-FFF2-40B4-BE49-F238E27FC236}">
                <a16:creationId xmlns:a16="http://schemas.microsoft.com/office/drawing/2014/main" id="{41CB624A-E479-E8BC-D7B0-80EDFF9F4FD0}"/>
              </a:ext>
            </a:extLst>
          </p:cNvPr>
          <p:cNvGraphicFramePr>
            <a:graphicFrameLocks noGrp="1"/>
          </p:cNvGraphicFramePr>
          <p:nvPr>
            <p:extLst>
              <p:ext uri="{D42A27DB-BD31-4B8C-83A1-F6EECF244321}">
                <p14:modId xmlns:p14="http://schemas.microsoft.com/office/powerpoint/2010/main" val="665052184"/>
              </p:ext>
            </p:extLst>
          </p:nvPr>
        </p:nvGraphicFramePr>
        <p:xfrm>
          <a:off x="4344186" y="2186679"/>
          <a:ext cx="951713" cy="1213464"/>
        </p:xfrm>
        <a:graphic>
          <a:graphicData uri="http://schemas.openxmlformats.org/drawingml/2006/table">
            <a:tbl>
              <a:tblPr>
                <a:tableStyleId>{5C22544A-7EE6-4342-B048-85BDC9FD1C3A}</a:tableStyleId>
              </a:tblPr>
              <a:tblGrid>
                <a:gridCol w="951713">
                  <a:extLst>
                    <a:ext uri="{9D8B030D-6E8A-4147-A177-3AD203B41FA5}">
                      <a16:colId xmlns:a16="http://schemas.microsoft.com/office/drawing/2014/main" val="20000"/>
                    </a:ext>
                  </a:extLst>
                </a:gridCol>
              </a:tblGrid>
              <a:tr h="303366">
                <a:tc>
                  <a:txBody>
                    <a:bodyPr/>
                    <a:lstStyle/>
                    <a:p>
                      <a:pPr algn="l" fontAlgn="b"/>
                      <a:r>
                        <a:rPr lang="en-US"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03366">
                <a:tc>
                  <a:txBody>
                    <a:bodyPr/>
                    <a:lstStyle/>
                    <a:p>
                      <a:pPr algn="l" fontAlgn="b"/>
                      <a:r>
                        <a:rPr lang="en-GB" sz="900" b="0" i="0" u="none" strike="noStrike" kern="1200">
                          <a:solidFill>
                            <a:srgbClr val="000000"/>
                          </a:solidFill>
                          <a:effectLst/>
                          <a:latin typeface="+mn-lt"/>
                          <a:ea typeface="+mn-ea"/>
                          <a:cs typeface="+mn-cs"/>
                        </a:rPr>
                        <a:t>Growth</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03366">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03366">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0949891"/>
                  </a:ext>
                </a:extLst>
              </a:tr>
            </a:tbl>
          </a:graphicData>
        </a:graphic>
      </p:graphicFrame>
      <p:graphicFrame>
        <p:nvGraphicFramePr>
          <p:cNvPr id="15" name="Chart 14">
            <a:extLst>
              <a:ext uri="{FF2B5EF4-FFF2-40B4-BE49-F238E27FC236}">
                <a16:creationId xmlns:a16="http://schemas.microsoft.com/office/drawing/2014/main" id="{7EF109CC-7947-AC6F-2058-87E0FC6657FA}"/>
              </a:ext>
            </a:extLst>
          </p:cNvPr>
          <p:cNvGraphicFramePr/>
          <p:nvPr>
            <p:extLst>
              <p:ext uri="{D42A27DB-BD31-4B8C-83A1-F6EECF244321}">
                <p14:modId xmlns:p14="http://schemas.microsoft.com/office/powerpoint/2010/main" val="1503727114"/>
              </p:ext>
            </p:extLst>
          </p:nvPr>
        </p:nvGraphicFramePr>
        <p:xfrm>
          <a:off x="5276088" y="2130552"/>
          <a:ext cx="4183422" cy="13167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FB5BB987-FD64-132C-5560-6962E25E9435}"/>
              </a:ext>
            </a:extLst>
          </p:cNvPr>
          <p:cNvGraphicFramePr/>
          <p:nvPr>
            <p:extLst>
              <p:ext uri="{D42A27DB-BD31-4B8C-83A1-F6EECF244321}">
                <p14:modId xmlns:p14="http://schemas.microsoft.com/office/powerpoint/2010/main" val="372928790"/>
              </p:ext>
            </p:extLst>
          </p:nvPr>
        </p:nvGraphicFramePr>
        <p:xfrm>
          <a:off x="118872" y="4389120"/>
          <a:ext cx="2517775" cy="162763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4040196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ssetID" descr="svtx:content/slide/@id">
            <a:extLst>
              <a:ext uri="{FF2B5EF4-FFF2-40B4-BE49-F238E27FC236}">
                <a16:creationId xmlns:a16="http://schemas.microsoft.com/office/drawing/2014/main" id="{85F9B0A6-B851-EAAB-5AEE-98D2417440D7}"/>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135184</a:t>
            </a:r>
          </a:p>
        </p:txBody>
      </p:sp>
      <p:sp>
        <p:nvSpPr>
          <p:cNvPr id="2" name="Title 1"/>
          <p:cNvSpPr>
            <a:spLocks noGrp="1"/>
          </p:cNvSpPr>
          <p:nvPr>
            <p:ph type="title"/>
          </p:nvPr>
        </p:nvSpPr>
        <p:spPr>
          <a:xfrm>
            <a:off x="517907" y="655587"/>
            <a:ext cx="9052560" cy="521864"/>
          </a:xfrm>
        </p:spPr>
        <p:txBody>
          <a:bodyPr/>
          <a:lstStyle/>
          <a:p>
            <a:r>
              <a:rPr lang="en-US"/>
              <a:t>US Stocks</a:t>
            </a:r>
          </a:p>
        </p:txBody>
      </p:sp>
      <p:sp>
        <p:nvSpPr>
          <p:cNvPr id="4" name="Slide Number Placeholder 3"/>
          <p:cNvSpPr>
            <a:spLocks noGrp="1"/>
          </p:cNvSpPr>
          <p:nvPr>
            <p:ph type="sldNum" sz="quarter" idx="12"/>
          </p:nvPr>
        </p:nvSpPr>
        <p:spPr/>
        <p:txBody>
          <a:bodyPr/>
          <a:lstStyle/>
          <a:p>
            <a:fld id="{66F6FF41-5833-4EBF-9145-362BCED2914A}" type="slidenum">
              <a:rPr lang="en-US" smtClean="0"/>
              <a:t>8</a:t>
            </a:fld>
            <a:endParaRPr lang="en-US"/>
          </a:p>
        </p:txBody>
      </p:sp>
      <p:sp>
        <p:nvSpPr>
          <p:cNvPr id="7" name="Picture Placeholder 6">
            <a:extLst>
              <a:ext uri="{FF2B5EF4-FFF2-40B4-BE49-F238E27FC236}">
                <a16:creationId xmlns:a16="http://schemas.microsoft.com/office/drawing/2014/main" id="{71285403-40CE-E85B-69BC-10A86CB349AD}"/>
              </a:ext>
            </a:extLst>
          </p:cNvPr>
          <p:cNvSpPr>
            <a:spLocks noGrp="1"/>
          </p:cNvSpPr>
          <p:nvPr>
            <p:ph type="pic" sz="quarter" idx="13"/>
          </p:nvPr>
        </p:nvSpPr>
        <p:spPr/>
        <p:txBody>
          <a:bodyPr/>
          <a:lstStyle/>
          <a:p>
            <a:endParaRPr lang="en-US"/>
          </a:p>
        </p:txBody>
      </p:sp>
      <p:sp>
        <p:nvSpPr>
          <p:cNvPr id="9" name="Text Placeholder 8"/>
          <p:cNvSpPr>
            <a:spLocks noGrp="1"/>
          </p:cNvSpPr>
          <p:nvPr>
            <p:ph type="body" sz="quarter" idx="15"/>
          </p:nvPr>
        </p:nvSpPr>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 Market segment (index representation) as follows: Marketwide (Russell 3000 Index), Large Cap (Russell 1000 Index), Small Cap (Russell 2000 Index), Value (Russell 3000 Value Index), and Growth (Russell 3000 Growth Index). Russell 3000 Index is used as the proxy for the US market. All index returns are net of withholding tax on dividends. World Market Cap represented by S&amp;P/TSX Composite Index, Russell 3000 Index, MSCI EAFE IMI Index, and MSCI Emerging Markets IMI Index. Frank Russell Company is the source and owner of the trademarks, service marks, and copyrights related to the Russell Indexes. MSCI data © MSCI 2025, all rights reserved.</a:t>
            </a:r>
          </a:p>
        </p:txBody>
      </p:sp>
      <p:sp>
        <p:nvSpPr>
          <p:cNvPr id="8" name="Text Placeholder 7"/>
          <p:cNvSpPr>
            <a:spLocks noGrp="1"/>
          </p:cNvSpPr>
          <p:nvPr>
            <p:ph type="body" sz="quarter" idx="14"/>
          </p:nvPr>
        </p:nvSpPr>
        <p:spPr>
          <a:xfrm>
            <a:off x="529813" y="1067440"/>
            <a:ext cx="8823326" cy="346075"/>
          </a:xfrm>
        </p:spPr>
        <p:txBody>
          <a:bodyPr/>
          <a:lstStyle/>
          <a:p>
            <a:r>
              <a:rPr lang="en-US">
                <a:highlight>
                  <a:srgbClr val="FFFFFF"/>
                </a:highlight>
              </a:rPr>
              <a:t>Returns (CAD), 2nd Quarter 2025</a:t>
            </a:r>
          </a:p>
        </p:txBody>
      </p:sp>
      <p:sp>
        <p:nvSpPr>
          <p:cNvPr id="15" name="Text Placeholder 38">
            <a:extLst>
              <a:ext uri="{FF2B5EF4-FFF2-40B4-BE49-F238E27FC236}">
                <a16:creationId xmlns:a16="http://schemas.microsoft.com/office/drawing/2014/main" id="{647D010E-E19F-5A81-9ED8-102495B870D0}"/>
              </a:ext>
            </a:extLst>
          </p:cNvPr>
          <p:cNvSpPr txBox="1"/>
          <p:nvPr/>
        </p:nvSpPr>
        <p:spPr>
          <a:xfrm>
            <a:off x="529192" y="1836756"/>
            <a:ext cx="3193918" cy="1768631"/>
          </a:xfrm>
          <a:prstGeom prst="rect">
            <a:avLst/>
          </a:prstGeom>
        </p:spPr>
        <p:txBody>
          <a:bodyPr/>
          <a:lstStyle>
            <a:defPPr>
              <a:defRPr lang="en-US"/>
            </a:defPPr>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171450" indent="-171450">
              <a:spcAft>
                <a:spcPts val="600"/>
              </a:spcAft>
              <a:buClr>
                <a:schemeClr val="accent1"/>
              </a:buClr>
              <a:buFont typeface="Wingdings" panose="05000000000000000000" pitchFamily="2" charset="2"/>
              <a:buChar char="§"/>
            </a:pPr>
            <a:r>
              <a:rPr lang="en-US" sz="1100">
                <a:latin typeface="+mj-lt"/>
              </a:rPr>
              <a:t>The US equity market posted positive returns for the quarter and underperformed Canadian, international developed, and emerging markets.</a:t>
            </a:r>
          </a:p>
          <a:p>
            <a:pPr marL="171450" indent="-171450">
              <a:spcAft>
                <a:spcPts val="600"/>
              </a:spcAft>
              <a:buClr>
                <a:schemeClr val="accent1"/>
              </a:buClr>
              <a:buFont typeface="Wingdings" panose="05000000000000000000" pitchFamily="2" charset="2"/>
              <a:buChar char="§"/>
            </a:pPr>
            <a:r>
              <a:rPr lang="en-US" sz="1100">
                <a:latin typeface="+mj-lt"/>
              </a:rPr>
              <a:t>Value underperformed growth.</a:t>
            </a:r>
          </a:p>
          <a:p>
            <a:pPr marL="171450" indent="-171450">
              <a:spcAft>
                <a:spcPts val="600"/>
              </a:spcAft>
              <a:buClr>
                <a:schemeClr val="accent1"/>
              </a:buClr>
              <a:buFont typeface="Wingdings" panose="05000000000000000000" pitchFamily="2" charset="2"/>
              <a:buChar char="§"/>
            </a:pPr>
            <a:r>
              <a:rPr lang="en-US" sz="1100">
                <a:latin typeface="+mj-lt"/>
              </a:rPr>
              <a:t>Small caps underperformed large caps.</a:t>
            </a:r>
          </a:p>
        </p:txBody>
      </p:sp>
      <p:sp>
        <p:nvSpPr>
          <p:cNvPr id="29" name="TextBox 28">
            <a:extLst>
              <a:ext uri="{FF2B5EF4-FFF2-40B4-BE49-F238E27FC236}">
                <a16:creationId xmlns:a16="http://schemas.microsoft.com/office/drawing/2014/main" id="{59E4A0E7-5534-45B5-B0B2-D4F31D01F312}"/>
              </a:ext>
            </a:extLst>
          </p:cNvPr>
          <p:cNvSpPr txBox="1"/>
          <p:nvPr/>
        </p:nvSpPr>
        <p:spPr bwMode="auto">
          <a:xfrm>
            <a:off x="2046050" y="4508771"/>
            <a:ext cx="1252537" cy="455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nSpc>
                <a:spcPct val="110000"/>
              </a:lnSpc>
            </a:pPr>
            <a:r>
              <a:rPr lang="en-US" sz="1200" b="1">
                <a:solidFill>
                  <a:srgbClr val="005E74"/>
                </a:solidFill>
              </a:rPr>
              <a:t>US</a:t>
            </a:r>
            <a:endParaRPr lang="en-US" sz="1100" b="1">
              <a:solidFill>
                <a:srgbClr val="005E74"/>
              </a:solidFill>
            </a:endParaRPr>
          </a:p>
          <a:p>
            <a:pPr>
              <a:lnSpc>
                <a:spcPct val="110000"/>
              </a:lnSpc>
            </a:pPr>
            <a:r>
              <a:rPr lang="en-US" sz="1000"/>
              <a:t>$81.4 trillion</a:t>
            </a:r>
          </a:p>
        </p:txBody>
      </p:sp>
      <p:graphicFrame>
        <p:nvGraphicFramePr>
          <p:cNvPr id="5" name="Table 4">
            <a:extLst>
              <a:ext uri="{FF2B5EF4-FFF2-40B4-BE49-F238E27FC236}">
                <a16:creationId xmlns:a16="http://schemas.microsoft.com/office/drawing/2014/main" id="{41D9EC78-5051-0B0B-F3A0-8DC9FC5AA987}"/>
              </a:ext>
            </a:extLst>
          </p:cNvPr>
          <p:cNvGraphicFramePr>
            <a:graphicFrameLocks noGrp="1"/>
          </p:cNvGraphicFramePr>
          <p:nvPr>
            <p:extLst>
              <p:ext uri="{D42A27DB-BD31-4B8C-83A1-F6EECF244321}">
                <p14:modId xmlns:p14="http://schemas.microsoft.com/office/powerpoint/2010/main" val="2818373315"/>
              </p:ext>
            </p:extLst>
          </p:nvPr>
        </p:nvGraphicFramePr>
        <p:xfrm>
          <a:off x="4367285" y="4357053"/>
          <a:ext cx="5084061" cy="2062899"/>
        </p:xfrm>
        <a:graphic>
          <a:graphicData uri="http://schemas.openxmlformats.org/drawingml/2006/table">
            <a:tbl>
              <a:tblPr>
                <a:tableStyleId>{5C22544A-7EE6-4342-B048-85BDC9FD1C3A}</a:tableStyleId>
              </a:tblPr>
              <a:tblGrid>
                <a:gridCol w="952189">
                  <a:extLst>
                    <a:ext uri="{9D8B030D-6E8A-4147-A177-3AD203B41FA5}">
                      <a16:colId xmlns:a16="http://schemas.microsoft.com/office/drawing/2014/main" val="20000"/>
                    </a:ext>
                  </a:extLst>
                </a:gridCol>
                <a:gridCol w="516484">
                  <a:extLst>
                    <a:ext uri="{9D8B030D-6E8A-4147-A177-3AD203B41FA5}">
                      <a16:colId xmlns:a16="http://schemas.microsoft.com/office/drawing/2014/main" val="851030634"/>
                    </a:ext>
                  </a:extLst>
                </a:gridCol>
                <a:gridCol w="516484">
                  <a:extLst>
                    <a:ext uri="{9D8B030D-6E8A-4147-A177-3AD203B41FA5}">
                      <a16:colId xmlns:a16="http://schemas.microsoft.com/office/drawing/2014/main" val="1508630203"/>
                    </a:ext>
                  </a:extLst>
                </a:gridCol>
                <a:gridCol w="516484">
                  <a:extLst>
                    <a:ext uri="{9D8B030D-6E8A-4147-A177-3AD203B41FA5}">
                      <a16:colId xmlns:a16="http://schemas.microsoft.com/office/drawing/2014/main" val="20001"/>
                    </a:ext>
                  </a:extLst>
                </a:gridCol>
                <a:gridCol w="516484">
                  <a:extLst>
                    <a:ext uri="{9D8B030D-6E8A-4147-A177-3AD203B41FA5}">
                      <a16:colId xmlns:a16="http://schemas.microsoft.com/office/drawing/2014/main" val="20003"/>
                    </a:ext>
                  </a:extLst>
                </a:gridCol>
                <a:gridCol w="516484">
                  <a:extLst>
                    <a:ext uri="{9D8B030D-6E8A-4147-A177-3AD203B41FA5}">
                      <a16:colId xmlns:a16="http://schemas.microsoft.com/office/drawing/2014/main" val="20004"/>
                    </a:ext>
                  </a:extLst>
                </a:gridCol>
                <a:gridCol w="516484">
                  <a:extLst>
                    <a:ext uri="{9D8B030D-6E8A-4147-A177-3AD203B41FA5}">
                      <a16:colId xmlns:a16="http://schemas.microsoft.com/office/drawing/2014/main" val="20005"/>
                    </a:ext>
                  </a:extLst>
                </a:gridCol>
                <a:gridCol w="516484">
                  <a:extLst>
                    <a:ext uri="{9D8B030D-6E8A-4147-A177-3AD203B41FA5}">
                      <a16:colId xmlns:a16="http://schemas.microsoft.com/office/drawing/2014/main" val="3421976218"/>
                    </a:ext>
                  </a:extLst>
                </a:gridCol>
                <a:gridCol w="516484">
                  <a:extLst>
                    <a:ext uri="{9D8B030D-6E8A-4147-A177-3AD203B41FA5}">
                      <a16:colId xmlns:a16="http://schemas.microsoft.com/office/drawing/2014/main" val="3186450831"/>
                    </a:ext>
                  </a:extLst>
                </a:gridCol>
              </a:tblGrid>
              <a:tr h="160840">
                <a:tc>
                  <a:txBody>
                    <a:bodyPr/>
                    <a:lstStyle/>
                    <a:p>
                      <a:pPr algn="ctr" fontAlgn="b"/>
                      <a:endParaRPr lang="en-GB" sz="800" b="0" i="1"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gridSpan="6">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0" marR="0" marT="0"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ct val="0"/>
                        </a:spcBef>
                        <a:spcAft>
                          <a:spcPct val="0"/>
                        </a:spcAft>
                        <a:buClrTx/>
                        <a:buSzTx/>
                        <a:buFontTx/>
                        <a:buNone/>
                        <a:defRPr/>
                      </a:pPr>
                      <a:r>
                        <a:rPr lang="en-GB" sz="800" u="none" strike="noStrike">
                          <a:effectLst/>
                          <a:latin typeface="+mn-lt"/>
                        </a:rPr>
                        <a:t>* 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algn="l" fontAlgn="ctr"/>
                      <a:r>
                        <a:rPr lang="en-US" sz="900" b="0" i="0" u="none" strike="noStrike">
                          <a:solidFill>
                            <a:schemeClr val="dk1"/>
                          </a:solidFill>
                          <a:effectLst/>
                          <a:latin typeface="+mn-lt"/>
                        </a:rPr>
                        <a:t>Asset Class</a:t>
                      </a:r>
                      <a:endParaRPr lang="en-GB" sz="900" b="0" i="0" u="none" strike="noStrike">
                        <a:solidFill>
                          <a:srgbClr val="000000"/>
                        </a:solidFill>
                        <a:effectLst/>
                        <a:latin typeface="+mn-lt"/>
                      </a:endParaRPr>
                    </a:p>
                  </a:txBody>
                  <a:tcPr marL="46800" marR="8959"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QTR</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YTD</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chemeClr val="dk1"/>
                          </a:solidFill>
                          <a:effectLst/>
                          <a:latin typeface="+mn-lt"/>
                        </a:rPr>
                        <a:t>1</a:t>
                      </a:r>
                      <a:br>
                        <a:rPr lang="en-GB" sz="900" b="0" i="0" u="none" strike="noStrike">
                          <a:solidFill>
                            <a:schemeClr val="dk1"/>
                          </a:solidFill>
                          <a:effectLst/>
                          <a:latin typeface="+mn-lt"/>
                        </a:rPr>
                      </a:br>
                      <a:r>
                        <a:rPr lang="en-GB" sz="900" b="0" i="0" u="none" strike="noStrike">
                          <a:solidFill>
                            <a:schemeClr val="dk1"/>
                          </a:solidFill>
                          <a:effectLst/>
                          <a:latin typeface="+mn-lt"/>
                        </a:rPr>
                        <a:t>Year</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3</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5</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10</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15</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20</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314575">
                <a:tc>
                  <a:txBody>
                    <a:bodyPr/>
                    <a:lstStyle/>
                    <a:p>
                      <a:pPr algn="l" fontAlgn="b"/>
                      <a:r>
                        <a:rPr lang="en-US" sz="900" b="0" i="0" u="none" strike="noStrike" kern="1200">
                          <a:solidFill>
                            <a:srgbClr val="000000"/>
                          </a:solidFill>
                          <a:effectLst/>
                          <a:latin typeface="+mn-lt"/>
                          <a:ea typeface="+mn-ea"/>
                          <a:cs typeface="+mn-cs"/>
                        </a:rPr>
                        <a:t>Growth</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11.39</a:t>
                      </a:r>
                    </a:p>
                  </a:txBody>
                  <a:tcPr marL="0" marR="0" marT="0" marB="0" anchor="ctr">
                    <a:lnL w="6350" cap="flat" cmpd="sng" algn="ctr">
                      <a:noFill/>
                      <a:prstDash val="solid"/>
                      <a:round/>
                      <a:headEnd type="none" w="med" len="med"/>
                      <a:tailEnd type="none" w="med" len="med"/>
                    </a:lnL>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0.28</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16.34</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27.13</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17.31</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17.05</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kumimoji="0" lang="en-GB" sz="900" b="0" i="0" u="none" strike="noStrike" kern="1200" cap="none" spc="0" normalizeH="0" baseline="0" noProof="0">
                          <a:ln>
                            <a:noFill/>
                          </a:ln>
                          <a:solidFill>
                            <a:schemeClr val="tx1"/>
                          </a:solidFill>
                          <a:effectLst/>
                          <a:uLnTx/>
                          <a:uFillTx/>
                          <a:latin typeface="Arial"/>
                          <a:ea typeface="+mn-ea"/>
                          <a:cs typeface="+mn-cs"/>
                        </a:rPr>
                        <a:t>18.67</a:t>
                      </a:r>
                      <a:endParaRPr lang="en-GB" sz="900" b="0" i="0" u="none" strike="noStrike">
                        <a:solidFill>
                          <a:schemeClr val="tx1"/>
                        </a:solidFill>
                        <a:effectLst/>
                        <a:latin typeface="+mn-lt"/>
                      </a:endParaRP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kumimoji="0" lang="en-GB" sz="900" b="0" i="0" u="none" strike="noStrike" kern="1200" cap="none" spc="0" normalizeH="0" baseline="0" noProof="0">
                          <a:ln>
                            <a:noFill/>
                          </a:ln>
                          <a:solidFill>
                            <a:schemeClr val="tx1"/>
                          </a:solidFill>
                          <a:effectLst/>
                          <a:uLnTx/>
                          <a:uFillTx/>
                          <a:latin typeface="Arial"/>
                          <a:ea typeface="+mn-ea"/>
                          <a:cs typeface="+mn-cs"/>
                        </a:rPr>
                        <a:t>—</a:t>
                      </a:r>
                      <a:endParaRPr lang="en-GB" sz="900" b="0" i="0" u="none" strike="noStrike">
                        <a:solidFill>
                          <a:schemeClr val="tx1"/>
                        </a:solidFill>
                        <a:effectLst/>
                        <a:latin typeface="+mn-lt"/>
                      </a:endParaRP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314575">
                <a:tc>
                  <a:txBody>
                    <a:bodyPr/>
                    <a:lstStyle/>
                    <a:p>
                      <a:pPr algn="l" fontAlgn="b"/>
                      <a:r>
                        <a:rPr lang="en-GB" sz="900" b="0" i="0" u="none" strike="noStrike" kern="1200">
                          <a:solidFill>
                            <a:srgbClr val="000000"/>
                          </a:solidFill>
                          <a:effectLst/>
                          <a:latin typeface="+mn-lt"/>
                          <a:ea typeface="+mn-ea"/>
                          <a:cs typeface="+mn-cs"/>
                        </a:rPr>
                        <a:t>Large Cap</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5.23</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0.48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14.89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21.31</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15.84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13.78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kumimoji="0" lang="en-GB" sz="900" b="0" i="0" u="none" strike="noStrike" kern="1200" cap="none" spc="0" normalizeH="0" baseline="0" noProof="0">
                          <a:ln>
                            <a:noFill/>
                          </a:ln>
                          <a:solidFill>
                            <a:schemeClr val="tx1"/>
                          </a:solidFill>
                          <a:effectLst/>
                          <a:uLnTx/>
                          <a:uFillTx/>
                          <a:latin typeface="Arial"/>
                          <a:ea typeface="+mn-ea"/>
                          <a:cs typeface="+mn-cs"/>
                        </a:rPr>
                        <a:t>16.05</a:t>
                      </a:r>
                      <a:endParaRPr lang="en-GB" sz="900" b="0" i="0" u="none" strike="noStrike">
                        <a:solidFill>
                          <a:schemeClr val="tx1"/>
                        </a:solidFill>
                        <a:effectLst/>
                        <a:latin typeface="+mn-lt"/>
                      </a:endParaRP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kumimoji="0" lang="en-GB" sz="900" b="0" i="0" u="none" strike="noStrike" kern="1200" cap="none" spc="0" normalizeH="0" baseline="0" noProof="0">
                          <a:ln>
                            <a:noFill/>
                          </a:ln>
                          <a:solidFill>
                            <a:schemeClr val="tx1"/>
                          </a:solidFill>
                          <a:effectLst/>
                          <a:uLnTx/>
                          <a:uFillTx/>
                          <a:latin typeface="Arial"/>
                          <a:ea typeface="+mn-ea"/>
                          <a:cs typeface="+mn-cs"/>
                        </a:rPr>
                        <a:t>—</a:t>
                      </a:r>
                      <a:endParaRPr lang="en-GB" sz="900" b="0" i="0" u="none" strike="noStrike">
                        <a:solidFill>
                          <a:schemeClr val="tx1"/>
                        </a:solidFill>
                        <a:effectLst/>
                        <a:latin typeface="+mn-lt"/>
                      </a:endParaRP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4"/>
                  </a:ext>
                </a:extLst>
              </a:tr>
              <a:tr h="314575">
                <a:tc>
                  <a:txBody>
                    <a:bodyPr/>
                    <a:lstStyle/>
                    <a:p>
                      <a:pPr algn="l" fontAlgn="b"/>
                      <a:r>
                        <a:rPr lang="en-GB" sz="900" b="0" i="0" u="none" strike="noStrike" kern="1200">
                          <a:solidFill>
                            <a:srgbClr val="000000"/>
                          </a:solidFill>
                          <a:effectLst/>
                          <a:latin typeface="+mn-lt"/>
                          <a:ea typeface="+mn-ea"/>
                          <a:cs typeface="+mn-cs"/>
                        </a:rPr>
                        <a:t>Marketwide</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5.12</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0.13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14.52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20.80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15.50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13.40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15.78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10.52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5"/>
                  </a:ext>
                </a:extLst>
              </a:tr>
              <a:tr h="314575">
                <a:tc>
                  <a:txBody>
                    <a:bodyPr/>
                    <a:lstStyle/>
                    <a:p>
                      <a:pPr algn="l" fontAlgn="b"/>
                      <a:r>
                        <a:rPr lang="en-GB"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2.76</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C00000"/>
                          </a:solidFill>
                          <a:effectLst/>
                          <a:latin typeface="+mn-lt"/>
                        </a:rPr>
                        <a:t>-7.00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6.97</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11.62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9.66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7.65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kumimoji="0" lang="en-GB" sz="900" b="0" i="0" u="none" strike="noStrike" kern="1200" cap="none" spc="0" normalizeH="0" baseline="0" noProof="0">
                          <a:ln>
                            <a:noFill/>
                          </a:ln>
                          <a:solidFill>
                            <a:schemeClr val="tx1"/>
                          </a:solidFill>
                          <a:effectLst/>
                          <a:uLnTx/>
                          <a:uFillTx/>
                          <a:latin typeface="Arial"/>
                          <a:ea typeface="+mn-ea"/>
                          <a:cs typeface="+mn-cs"/>
                        </a:rPr>
                        <a:t>11.76</a:t>
                      </a:r>
                      <a:endParaRPr lang="en-GB" sz="900" b="0" i="0" u="none" strike="noStrike">
                        <a:solidFill>
                          <a:schemeClr val="tx1"/>
                        </a:solidFill>
                        <a:effectLst/>
                        <a:latin typeface="+mn-lt"/>
                      </a:endParaRP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kumimoji="0" lang="en-GB" sz="900" b="0" i="0" u="none" strike="noStrike" kern="1200" cap="none" spc="0" normalizeH="0" baseline="0" noProof="0">
                          <a:ln>
                            <a:noFill/>
                          </a:ln>
                          <a:solidFill>
                            <a:schemeClr val="tx1"/>
                          </a:solidFill>
                          <a:effectLst/>
                          <a:uLnTx/>
                          <a:uFillTx/>
                          <a:latin typeface="Arial"/>
                          <a:ea typeface="+mn-ea"/>
                          <a:cs typeface="+mn-cs"/>
                        </a:rPr>
                        <a:t>—</a:t>
                      </a:r>
                      <a:endParaRPr lang="en-GB" sz="900" b="0" i="0" u="none" strike="noStrike">
                        <a:solidFill>
                          <a:schemeClr val="tx1"/>
                        </a:solidFill>
                        <a:effectLst/>
                        <a:latin typeface="+mn-lt"/>
                      </a:endParaRP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870949891"/>
                  </a:ext>
                </a:extLst>
              </a:tr>
              <a:tr h="314575">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rgbClr val="C00000"/>
                          </a:solidFill>
                          <a:effectLst/>
                          <a:latin typeface="+mn-lt"/>
                        </a:rPr>
                        <a:t>-1.71</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C00000"/>
                          </a:solidFill>
                          <a:effectLst/>
                          <a:latin typeface="+mn-lt"/>
                        </a:rPr>
                        <a:t>-0.17</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12.29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13.85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13.18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9.25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kumimoji="0" lang="en-GB" sz="900" b="0" i="0" u="none" strike="noStrike" kern="1200" cap="none" spc="0" normalizeH="0" baseline="0" noProof="0">
                          <a:ln>
                            <a:noFill/>
                          </a:ln>
                          <a:solidFill>
                            <a:schemeClr val="tx1"/>
                          </a:solidFill>
                          <a:effectLst/>
                          <a:uLnTx/>
                          <a:uFillTx/>
                          <a:latin typeface="Arial"/>
                          <a:ea typeface="+mn-ea"/>
                          <a:cs typeface="+mn-cs"/>
                        </a:rPr>
                        <a:t>12.51</a:t>
                      </a:r>
                      <a:endParaRPr lang="en-GB" sz="900" b="0" i="0" u="none" strike="noStrike">
                        <a:solidFill>
                          <a:schemeClr val="tx1"/>
                        </a:solidFill>
                        <a:effectLst/>
                        <a:latin typeface="+mn-lt"/>
                      </a:endParaRP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kumimoji="0" lang="en-GB" sz="900" b="0" i="0" u="none" strike="noStrike" kern="1200" cap="none" spc="0" normalizeH="0" baseline="0" noProof="0">
                          <a:ln>
                            <a:noFill/>
                          </a:ln>
                          <a:solidFill>
                            <a:schemeClr val="tx1"/>
                          </a:solidFill>
                          <a:effectLst/>
                          <a:uLnTx/>
                          <a:uFillTx/>
                          <a:latin typeface="Arial"/>
                          <a:ea typeface="+mn-ea"/>
                          <a:cs typeface="+mn-cs"/>
                        </a:rPr>
                        <a:t>—</a:t>
                      </a:r>
                      <a:endParaRPr lang="en-GB" sz="900" b="0" i="0" u="none" strike="noStrike">
                        <a:solidFill>
                          <a:schemeClr val="tx1"/>
                        </a:solidFill>
                        <a:effectLst/>
                        <a:latin typeface="+mn-lt"/>
                      </a:endParaRP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2582053661"/>
                  </a:ext>
                </a:extLst>
              </a:tr>
            </a:tbl>
          </a:graphicData>
        </a:graphic>
      </p:graphicFrame>
      <p:sp>
        <p:nvSpPr>
          <p:cNvPr id="6" name="TextBox 5">
            <a:extLst>
              <a:ext uri="{FF2B5EF4-FFF2-40B4-BE49-F238E27FC236}">
                <a16:creationId xmlns:a16="http://schemas.microsoft.com/office/drawing/2014/main" id="{ECFD3753-E3DB-53BC-EEDF-22478D47EA50}"/>
              </a:ext>
            </a:extLst>
          </p:cNvPr>
          <p:cNvSpPr txBox="1"/>
          <p:nvPr/>
        </p:nvSpPr>
        <p:spPr bwMode="auto">
          <a:xfrm>
            <a:off x="525456" y="4166928"/>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World Market Capitalization—US</a:t>
            </a:r>
          </a:p>
        </p:txBody>
      </p:sp>
      <p:sp>
        <p:nvSpPr>
          <p:cNvPr id="10" name="TextBox 9">
            <a:extLst>
              <a:ext uri="{FF2B5EF4-FFF2-40B4-BE49-F238E27FC236}">
                <a16:creationId xmlns:a16="http://schemas.microsoft.com/office/drawing/2014/main" id="{941B3971-2B38-255B-44ED-2151140235A4}"/>
              </a:ext>
            </a:extLst>
          </p:cNvPr>
          <p:cNvSpPr txBox="1"/>
          <p:nvPr/>
        </p:nvSpPr>
        <p:spPr bwMode="auto">
          <a:xfrm>
            <a:off x="4280846" y="4170927"/>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Periodic Returns (%)</a:t>
            </a:r>
          </a:p>
        </p:txBody>
      </p:sp>
      <p:sp>
        <p:nvSpPr>
          <p:cNvPr id="13" name="TextBox 12">
            <a:extLst>
              <a:ext uri="{FF2B5EF4-FFF2-40B4-BE49-F238E27FC236}">
                <a16:creationId xmlns:a16="http://schemas.microsoft.com/office/drawing/2014/main" id="{20699A6C-B05B-48E1-896B-EB706E995AF1}"/>
              </a:ext>
            </a:extLst>
          </p:cNvPr>
          <p:cNvSpPr txBox="1"/>
          <p:nvPr/>
        </p:nvSpPr>
        <p:spPr bwMode="auto">
          <a:xfrm>
            <a:off x="4280846" y="184357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Ranked Returns (%)</a:t>
            </a:r>
          </a:p>
        </p:txBody>
      </p:sp>
      <p:graphicFrame>
        <p:nvGraphicFramePr>
          <p:cNvPr id="11" name="Chart 10">
            <a:extLst>
              <a:ext uri="{FF2B5EF4-FFF2-40B4-BE49-F238E27FC236}">
                <a16:creationId xmlns:a16="http://schemas.microsoft.com/office/drawing/2014/main" id="{A7471D1A-1F74-18D2-7132-B95AD15CA282}"/>
              </a:ext>
            </a:extLst>
          </p:cNvPr>
          <p:cNvGraphicFramePr/>
          <p:nvPr>
            <p:extLst>
              <p:ext uri="{D42A27DB-BD31-4B8C-83A1-F6EECF244321}">
                <p14:modId xmlns:p14="http://schemas.microsoft.com/office/powerpoint/2010/main" val="2888378160"/>
              </p:ext>
            </p:extLst>
          </p:nvPr>
        </p:nvGraphicFramePr>
        <p:xfrm>
          <a:off x="91440" y="4398264"/>
          <a:ext cx="2514600" cy="16403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Chart 21">
            <a:extLst>
              <a:ext uri="{FF2B5EF4-FFF2-40B4-BE49-F238E27FC236}">
                <a16:creationId xmlns:a16="http://schemas.microsoft.com/office/drawing/2014/main" id="{01E6D7DE-0D2A-128C-C34A-6F59754A02BC}"/>
              </a:ext>
            </a:extLst>
          </p:cNvPr>
          <p:cNvGraphicFramePr/>
          <p:nvPr>
            <p:extLst>
              <p:ext uri="{D42A27DB-BD31-4B8C-83A1-F6EECF244321}">
                <p14:modId xmlns:p14="http://schemas.microsoft.com/office/powerpoint/2010/main" val="892607961"/>
              </p:ext>
            </p:extLst>
          </p:nvPr>
        </p:nvGraphicFramePr>
        <p:xfrm>
          <a:off x="4206240" y="2039112"/>
          <a:ext cx="5250773" cy="197510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Table 17">
            <a:extLst>
              <a:ext uri="{FF2B5EF4-FFF2-40B4-BE49-F238E27FC236}">
                <a16:creationId xmlns:a16="http://schemas.microsoft.com/office/drawing/2014/main" id="{BB72167F-7426-B36A-7E47-7DF85311B1EF}"/>
              </a:ext>
            </a:extLst>
          </p:cNvPr>
          <p:cNvGraphicFramePr>
            <a:graphicFrameLocks noGrp="1"/>
          </p:cNvGraphicFramePr>
          <p:nvPr>
            <p:extLst>
              <p:ext uri="{D42A27DB-BD31-4B8C-83A1-F6EECF244321}">
                <p14:modId xmlns:p14="http://schemas.microsoft.com/office/powerpoint/2010/main" val="4241702353"/>
              </p:ext>
            </p:extLst>
          </p:nvPr>
        </p:nvGraphicFramePr>
        <p:xfrm>
          <a:off x="4334459" y="2301275"/>
          <a:ext cx="951713" cy="1572875"/>
        </p:xfrm>
        <a:graphic>
          <a:graphicData uri="http://schemas.openxmlformats.org/drawingml/2006/table">
            <a:tbl>
              <a:tblPr>
                <a:tableStyleId>{5C22544A-7EE6-4342-B048-85BDC9FD1C3A}</a:tableStyleId>
              </a:tblPr>
              <a:tblGrid>
                <a:gridCol w="951713">
                  <a:extLst>
                    <a:ext uri="{9D8B030D-6E8A-4147-A177-3AD203B41FA5}">
                      <a16:colId xmlns:a16="http://schemas.microsoft.com/office/drawing/2014/main" val="20000"/>
                    </a:ext>
                  </a:extLst>
                </a:gridCol>
              </a:tblGrid>
              <a:tr h="314575">
                <a:tc>
                  <a:txBody>
                    <a:bodyPr/>
                    <a:lstStyle/>
                    <a:p>
                      <a:pPr algn="l" fontAlgn="b"/>
                      <a:r>
                        <a:rPr lang="en-US" sz="900" b="0" i="0" u="none" strike="noStrike" kern="1200">
                          <a:solidFill>
                            <a:srgbClr val="000000"/>
                          </a:solidFill>
                          <a:effectLst/>
                          <a:latin typeface="+mn-lt"/>
                          <a:ea typeface="+mn-ea"/>
                          <a:cs typeface="+mn-cs"/>
                        </a:rPr>
                        <a:t>Growth</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14575">
                <a:tc>
                  <a:txBody>
                    <a:bodyPr/>
                    <a:lstStyle/>
                    <a:p>
                      <a:pPr algn="l" fontAlgn="b"/>
                      <a:r>
                        <a:rPr lang="en-GB" sz="900" b="0" i="0" u="none" strike="noStrike" kern="1200">
                          <a:solidFill>
                            <a:srgbClr val="000000"/>
                          </a:solidFill>
                          <a:effectLst/>
                          <a:latin typeface="+mn-lt"/>
                          <a:ea typeface="+mn-ea"/>
                          <a:cs typeface="+mn-cs"/>
                        </a:rPr>
                        <a:t>Large Cap</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14575">
                <a:tc>
                  <a:txBody>
                    <a:bodyPr/>
                    <a:lstStyle/>
                    <a:p>
                      <a:pPr algn="l" fontAlgn="b"/>
                      <a:r>
                        <a:rPr lang="en-GB" sz="900" b="0" i="0" u="none" strike="noStrike" kern="1200">
                          <a:solidFill>
                            <a:srgbClr val="000000"/>
                          </a:solidFill>
                          <a:effectLst/>
                          <a:latin typeface="+mn-lt"/>
                          <a:ea typeface="+mn-ea"/>
                          <a:cs typeface="+mn-cs"/>
                        </a:rPr>
                        <a:t>Marketwide</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14575">
                <a:tc>
                  <a:txBody>
                    <a:bodyPr/>
                    <a:lstStyle/>
                    <a:p>
                      <a:pPr algn="l" fontAlgn="b"/>
                      <a:r>
                        <a:rPr lang="en-GB"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0949891"/>
                  </a:ext>
                </a:extLst>
              </a:tr>
              <a:tr h="314575">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2053661"/>
                  </a:ext>
                </a:extLst>
              </a:tr>
            </a:tbl>
          </a:graphicData>
        </a:graphic>
      </p:graphicFrame>
    </p:spTree>
    <p:extLst>
      <p:ext uri="{BB962C8B-B14F-4D97-AF65-F5344CB8AC3E}">
        <p14:creationId xmlns:p14="http://schemas.microsoft.com/office/powerpoint/2010/main" val="37447808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B9383E3C-41D9-9908-3211-360B8687751B}"/>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defPPr>
              <a:defRPr lang="en-US"/>
            </a:defPPr>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a:solidFill>
                  <a:schemeClr val="bg1">
                    <a:lumMod val="50000"/>
                  </a:schemeClr>
                </a:solidFill>
                <a:latin typeface="Avenir LT 35 Light" panose="020B0303020000020003" pitchFamily="34" charset="0"/>
                <a:cs typeface="+mn-cs"/>
              </a:rPr>
              <a:t>135185</a:t>
            </a:r>
          </a:p>
        </p:txBody>
      </p:sp>
      <p:graphicFrame>
        <p:nvGraphicFramePr>
          <p:cNvPr id="18" name="Chart 17">
            <a:extLst>
              <a:ext uri="{FF2B5EF4-FFF2-40B4-BE49-F238E27FC236}">
                <a16:creationId xmlns:a16="http://schemas.microsoft.com/office/drawing/2014/main" id="{4626C29A-0673-3F87-ECF1-EAFB643947AF}"/>
              </a:ext>
            </a:extLst>
          </p:cNvPr>
          <p:cNvGraphicFramePr/>
          <p:nvPr>
            <p:extLst>
              <p:ext uri="{D42A27DB-BD31-4B8C-83A1-F6EECF244321}">
                <p14:modId xmlns:p14="http://schemas.microsoft.com/office/powerpoint/2010/main" val="1540850222"/>
              </p:ext>
            </p:extLst>
          </p:nvPr>
        </p:nvGraphicFramePr>
        <p:xfrm>
          <a:off x="4197096" y="2084832"/>
          <a:ext cx="5359824" cy="2060575"/>
        </p:xfrm>
        <a:graphic>
          <a:graphicData uri="http://schemas.openxmlformats.org/drawingml/2006/chart">
            <c:chart xmlns:c="http://schemas.openxmlformats.org/drawingml/2006/chart" xmlns:r="http://schemas.openxmlformats.org/officeDocument/2006/relationships" r:id="rId3"/>
          </a:graphicData>
        </a:graphic>
      </p:graphicFrame>
      <p:sp>
        <p:nvSpPr>
          <p:cNvPr id="25" name="TextBox 24" hidden="1"/>
          <p:cNvSpPr txBox="1"/>
          <p:nvPr/>
        </p:nvSpPr>
        <p:spPr>
          <a:xfrm>
            <a:off x="4267211" y="2645193"/>
            <a:ext cx="1219197" cy="233433"/>
          </a:xfrm>
          <a:prstGeom prst="rect">
            <a:avLst/>
          </a:prstGeom>
          <a:noFill/>
        </p:spPr>
        <p:txBody>
          <a:bodyPr wrap="square" lIns="91368" tIns="45682" rIns="91368" bIns="45682"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r">
              <a:spcAft>
                <a:spcPts val="2400"/>
              </a:spcAft>
            </a:pPr>
            <a:r>
              <a:rPr lang="en-US" sz="900">
                <a:solidFill>
                  <a:prstClr val="white">
                    <a:lumMod val="50000"/>
                  </a:prstClr>
                </a:solidFill>
                <a:ea typeface="Verdana"/>
                <a:cs typeface="Arial"/>
              </a:rPr>
              <a:t>Value</a:t>
            </a:r>
          </a:p>
        </p:txBody>
      </p:sp>
      <p:grpSp>
        <p:nvGrpSpPr>
          <p:cNvPr id="33" name="Group 19" hidden="1"/>
          <p:cNvGrpSpPr/>
          <p:nvPr/>
        </p:nvGrpSpPr>
        <p:grpSpPr>
          <a:xfrm>
            <a:off x="7924800" y="381000"/>
            <a:ext cx="1676400" cy="533400"/>
            <a:chOff x="7924800" y="381000"/>
            <a:chExt cx="1676400" cy="533400"/>
          </a:xfrm>
        </p:grpSpPr>
        <p:sp>
          <p:nvSpPr>
            <p:cNvPr id="36" name="Rectangle 35"/>
            <p:cNvSpPr/>
            <p:nvPr/>
          </p:nvSpPr>
          <p:spPr>
            <a:xfrm>
              <a:off x="7924800" y="381000"/>
              <a:ext cx="1676400" cy="533400"/>
            </a:xfrm>
            <a:prstGeom prst="rect">
              <a:avLst/>
            </a:prstGeom>
            <a:noFill/>
            <a:ln>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18228" rtl="0" eaLnBrk="1" latinLnBrk="0" hangingPunct="1">
                <a:defRPr sz="2000" kern="1200">
                  <a:solidFill>
                    <a:srgbClr val="FFFFFF"/>
                  </a:solidFill>
                  <a:latin typeface="Arial"/>
                  <a:ea typeface="+mn-ea"/>
                  <a:cs typeface="+mn-cs"/>
                </a:defRPr>
              </a:lvl1pPr>
              <a:lvl2pPr marL="509115" algn="l" defTabSz="1018228" rtl="0" eaLnBrk="1" latinLnBrk="0" hangingPunct="1">
                <a:defRPr sz="2000" kern="1200">
                  <a:solidFill>
                    <a:srgbClr val="FFFFFF"/>
                  </a:solidFill>
                  <a:latin typeface="Arial"/>
                  <a:ea typeface="+mn-ea"/>
                  <a:cs typeface="+mn-cs"/>
                </a:defRPr>
              </a:lvl2pPr>
              <a:lvl3pPr marL="1018228" algn="l" defTabSz="1018228" rtl="0" eaLnBrk="1" latinLnBrk="0" hangingPunct="1">
                <a:defRPr sz="2000" kern="1200">
                  <a:solidFill>
                    <a:srgbClr val="FFFFFF"/>
                  </a:solidFill>
                  <a:latin typeface="Arial"/>
                  <a:ea typeface="+mn-ea"/>
                  <a:cs typeface="+mn-cs"/>
                </a:defRPr>
              </a:lvl3pPr>
              <a:lvl4pPr marL="1527344" algn="l" defTabSz="1018228" rtl="0" eaLnBrk="1" latinLnBrk="0" hangingPunct="1">
                <a:defRPr sz="2000" kern="1200">
                  <a:solidFill>
                    <a:srgbClr val="FFFFFF"/>
                  </a:solidFill>
                  <a:latin typeface="Arial"/>
                  <a:ea typeface="+mn-ea"/>
                  <a:cs typeface="+mn-cs"/>
                </a:defRPr>
              </a:lvl4pPr>
              <a:lvl5pPr marL="2036458" algn="l" defTabSz="1018228" rtl="0" eaLnBrk="1" latinLnBrk="0" hangingPunct="1">
                <a:defRPr sz="2000" kern="1200">
                  <a:solidFill>
                    <a:srgbClr val="FFFFFF"/>
                  </a:solidFill>
                  <a:latin typeface="Arial"/>
                  <a:ea typeface="+mn-ea"/>
                  <a:cs typeface="+mn-cs"/>
                </a:defRPr>
              </a:lvl5pPr>
              <a:lvl6pPr marL="2545574" algn="l" defTabSz="1018228" rtl="0" eaLnBrk="1" latinLnBrk="0" hangingPunct="1">
                <a:defRPr sz="2000" kern="1200">
                  <a:solidFill>
                    <a:srgbClr val="FFFFFF"/>
                  </a:solidFill>
                  <a:latin typeface="Arial"/>
                  <a:ea typeface="+mn-ea"/>
                  <a:cs typeface="+mn-cs"/>
                </a:defRPr>
              </a:lvl6pPr>
              <a:lvl7pPr marL="3054686" algn="l" defTabSz="1018228" rtl="0" eaLnBrk="1" latinLnBrk="0" hangingPunct="1">
                <a:defRPr sz="2000" kern="1200">
                  <a:solidFill>
                    <a:srgbClr val="FFFFFF"/>
                  </a:solidFill>
                  <a:latin typeface="Arial"/>
                  <a:ea typeface="+mn-ea"/>
                  <a:cs typeface="+mn-cs"/>
                </a:defRPr>
              </a:lvl7pPr>
              <a:lvl8pPr marL="3563802" algn="l" defTabSz="1018228" rtl="0" eaLnBrk="1" latinLnBrk="0" hangingPunct="1">
                <a:defRPr sz="2000" kern="1200">
                  <a:solidFill>
                    <a:srgbClr val="FFFFFF"/>
                  </a:solidFill>
                  <a:latin typeface="Arial"/>
                  <a:ea typeface="+mn-ea"/>
                  <a:cs typeface="+mn-cs"/>
                </a:defRPr>
              </a:lvl8pPr>
              <a:lvl9pPr marL="4072914" algn="l" defTabSz="1018228" rtl="0" eaLnBrk="1" latinLnBrk="0" hangingPunct="1">
                <a:defRPr sz="2000" kern="1200">
                  <a:solidFill>
                    <a:srgbClr val="FFFFFF"/>
                  </a:solidFill>
                  <a:latin typeface="Arial"/>
                  <a:ea typeface="+mn-ea"/>
                  <a:cs typeface="+mn-cs"/>
                </a:defRPr>
              </a:lvl9pPr>
            </a:lstStyle>
            <a:p>
              <a:pPr algn="ctr"/>
              <a:endParaRPr lang="en-US">
                <a:solidFill>
                  <a:prstClr val="white"/>
                </a:solidFill>
              </a:endParaRPr>
            </a:p>
          </p:txBody>
        </p:sp>
        <p:sp>
          <p:nvSpPr>
            <p:cNvPr id="37" name="TextBox 36"/>
            <p:cNvSpPr txBox="1"/>
            <p:nvPr/>
          </p:nvSpPr>
          <p:spPr>
            <a:xfrm>
              <a:off x="7924800" y="457200"/>
              <a:ext cx="1676400" cy="400110"/>
            </a:xfrm>
            <a:prstGeom prst="rect">
              <a:avLst/>
            </a:prstGeom>
            <a:noFill/>
          </p:spPr>
          <p:txBody>
            <a:bodyPr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ctr"/>
              <a:r>
                <a:rPr lang="en-US">
                  <a:solidFill>
                    <a:prstClr val="white">
                      <a:lumMod val="85000"/>
                    </a:prstClr>
                  </a:solidFill>
                </a:rPr>
                <a:t>Firm Logo</a:t>
              </a:r>
            </a:p>
          </p:txBody>
        </p:sp>
      </p:grpSp>
      <p:sp>
        <p:nvSpPr>
          <p:cNvPr id="48" name="TextBox 47" hidden="1"/>
          <p:cNvSpPr txBox="1"/>
          <p:nvPr/>
        </p:nvSpPr>
        <p:spPr>
          <a:xfrm>
            <a:off x="4265620" y="3200404"/>
            <a:ext cx="1219197" cy="233433"/>
          </a:xfrm>
          <a:prstGeom prst="rect">
            <a:avLst/>
          </a:prstGeom>
          <a:noFill/>
        </p:spPr>
        <p:txBody>
          <a:bodyPr wrap="square" lIns="91368" tIns="45682" rIns="91368" bIns="45682"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r">
              <a:spcAft>
                <a:spcPts val="2400"/>
              </a:spcAft>
            </a:pPr>
            <a:r>
              <a:rPr lang="en-US" sz="900">
                <a:solidFill>
                  <a:prstClr val="white">
                    <a:lumMod val="50000"/>
                  </a:prstClr>
                </a:solidFill>
                <a:ea typeface="Verdana"/>
                <a:cs typeface="Arial"/>
              </a:rPr>
              <a:t>Large Cap</a:t>
            </a:r>
          </a:p>
        </p:txBody>
      </p:sp>
      <p:sp>
        <p:nvSpPr>
          <p:cNvPr id="51" name="TextBox 50" hidden="1"/>
          <p:cNvSpPr txBox="1"/>
          <p:nvPr/>
        </p:nvSpPr>
        <p:spPr>
          <a:xfrm>
            <a:off x="4267208" y="3731042"/>
            <a:ext cx="1219197" cy="233433"/>
          </a:xfrm>
          <a:prstGeom prst="rect">
            <a:avLst/>
          </a:prstGeom>
          <a:noFill/>
        </p:spPr>
        <p:txBody>
          <a:bodyPr wrap="square" lIns="91368" tIns="45682" rIns="91368" bIns="45682"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r">
              <a:spcAft>
                <a:spcPts val="2400"/>
              </a:spcAft>
            </a:pPr>
            <a:r>
              <a:rPr lang="en-US" sz="900">
                <a:solidFill>
                  <a:prstClr val="white">
                    <a:lumMod val="50000"/>
                  </a:prstClr>
                </a:solidFill>
                <a:ea typeface="Verdana"/>
                <a:cs typeface="Arial"/>
              </a:rPr>
              <a:t>Growth</a:t>
            </a:r>
          </a:p>
        </p:txBody>
      </p:sp>
      <p:sp>
        <p:nvSpPr>
          <p:cNvPr id="52" name="TextBox 51" hidden="1"/>
          <p:cNvSpPr txBox="1"/>
          <p:nvPr/>
        </p:nvSpPr>
        <p:spPr>
          <a:xfrm>
            <a:off x="4267208" y="4267200"/>
            <a:ext cx="1219197" cy="233433"/>
          </a:xfrm>
          <a:prstGeom prst="rect">
            <a:avLst/>
          </a:prstGeom>
          <a:noFill/>
        </p:spPr>
        <p:txBody>
          <a:bodyPr wrap="square" lIns="91368" tIns="45682" rIns="91368" bIns="45682"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gn="r">
              <a:spcAft>
                <a:spcPts val="2400"/>
              </a:spcAft>
            </a:pPr>
            <a:r>
              <a:rPr lang="en-US" sz="900">
                <a:solidFill>
                  <a:prstClr val="white">
                    <a:lumMod val="50000"/>
                  </a:prstClr>
                </a:solidFill>
                <a:ea typeface="Verdana"/>
                <a:cs typeface="Arial"/>
              </a:rPr>
              <a:t>Small Cap</a:t>
            </a:r>
          </a:p>
        </p:txBody>
      </p:sp>
      <p:cxnSp>
        <p:nvCxnSpPr>
          <p:cNvPr id="32" name="Straight Connector 31" hidden="1"/>
          <p:cNvCxnSpPr/>
          <p:nvPr/>
        </p:nvCxnSpPr>
        <p:spPr>
          <a:xfrm flipH="1">
            <a:off x="5472626" y="2575560"/>
            <a:ext cx="1" cy="2133600"/>
          </a:xfrm>
          <a:prstGeom prst="line">
            <a:avLst/>
          </a:prstGeom>
          <a:ln w="635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513145" y="657968"/>
            <a:ext cx="9052560" cy="521864"/>
          </a:xfrm>
        </p:spPr>
        <p:txBody>
          <a:bodyPr/>
          <a:lstStyle/>
          <a:p>
            <a:r>
              <a:rPr lang="en-US"/>
              <a:t>International Developed Stocks</a:t>
            </a:r>
          </a:p>
        </p:txBody>
      </p:sp>
      <p:sp>
        <p:nvSpPr>
          <p:cNvPr id="8" name="Slide Number Placeholder 7"/>
          <p:cNvSpPr>
            <a:spLocks noGrp="1"/>
          </p:cNvSpPr>
          <p:nvPr>
            <p:ph type="sldNum" sz="quarter" idx="12"/>
          </p:nvPr>
        </p:nvSpPr>
        <p:spPr/>
        <p:txBody>
          <a:bodyPr/>
          <a:lstStyle/>
          <a:p>
            <a:fld id="{66F6FF41-5833-4EBF-9145-362BCED2914A}" type="slidenum">
              <a:rPr lang="en-US" smtClean="0"/>
              <a:t>9</a:t>
            </a:fld>
            <a:endParaRPr lang="en-US"/>
          </a:p>
        </p:txBody>
      </p:sp>
      <p:sp>
        <p:nvSpPr>
          <p:cNvPr id="9" name="Picture Placeholder 8">
            <a:extLst>
              <a:ext uri="{FF2B5EF4-FFF2-40B4-BE49-F238E27FC236}">
                <a16:creationId xmlns:a16="http://schemas.microsoft.com/office/drawing/2014/main" id="{D6AA5C66-A352-2FBC-F4AD-F5E890A1507F}"/>
              </a:ext>
            </a:extLst>
          </p:cNvPr>
          <p:cNvSpPr>
            <a:spLocks noGrp="1"/>
          </p:cNvSpPr>
          <p:nvPr>
            <p:ph type="pic" sz="quarter" idx="13"/>
          </p:nvPr>
        </p:nvSpPr>
        <p:spPr/>
        <p:txBody>
          <a:bodyPr/>
          <a:lstStyle/>
          <a:p>
            <a:endParaRPr lang="en-US"/>
          </a:p>
        </p:txBody>
      </p:sp>
      <p:sp>
        <p:nvSpPr>
          <p:cNvPr id="12" name="Text Placeholder 11"/>
          <p:cNvSpPr>
            <a:spLocks noGrp="1"/>
          </p:cNvSpPr>
          <p:nvPr>
            <p:ph type="body" sz="quarter" idx="15"/>
          </p:nvPr>
        </p:nvSpPr>
        <p:spPr/>
        <p:txBody>
          <a:bodyPr/>
          <a:lstStyle/>
          <a:p>
            <a:r>
              <a:rPr lang="en-US" b="1"/>
              <a:t>Past performance is not a guarantee of future results. </a:t>
            </a:r>
            <a:r>
              <a:rPr lang="en-US"/>
              <a:t>Indices are not available for direct investment. Index performance does not reflect the expenses associated with the management of an actual portfolio. Market segment (index representation) as follows: Large Cap (MSCI EAFE Index [net dividends]), Small Cap (MSCI EAFE Small Cap Index [net dividends]), Value (MSCI EAFE Value Index [net dividends]), and Growth (MSCI EAFE Growth Index [net dividends]). All index returns are net of withholding tax on dividends. World Market Cap represented by S&amp;P/TSX Composite Index, Russell 3000 Index, MSCI EAFE IMI Index, MSCI Emerging Markets IMI Index. S&amp;P/TSX data © 2025 S&amp;P Dow Jones Indices LLC, a division of S&amp;P Global. All rights reserved. MSCI data © MSCI 2025, all rights reserved. Frank Russell Company is the source and owner of the trademarks, service marks, and copyrights related to the Russell Indexes. </a:t>
            </a:r>
          </a:p>
        </p:txBody>
      </p:sp>
      <p:sp>
        <p:nvSpPr>
          <p:cNvPr id="5" name="Text Placeholder 4"/>
          <p:cNvSpPr>
            <a:spLocks noGrp="1"/>
          </p:cNvSpPr>
          <p:nvPr>
            <p:ph type="body" sz="quarter" idx="14"/>
          </p:nvPr>
        </p:nvSpPr>
        <p:spPr>
          <a:xfrm>
            <a:off x="529813" y="1067440"/>
            <a:ext cx="8823326" cy="346075"/>
          </a:xfrm>
        </p:spPr>
        <p:txBody>
          <a:bodyPr/>
          <a:lstStyle/>
          <a:p>
            <a:r>
              <a:rPr lang="en-US">
                <a:highlight>
                  <a:srgbClr val="FFFFFF"/>
                </a:highlight>
              </a:rPr>
              <a:t>Returns (CAD), 2nd Quarter 2025</a:t>
            </a:r>
          </a:p>
        </p:txBody>
      </p:sp>
      <p:sp>
        <p:nvSpPr>
          <p:cNvPr id="15" name="Text Placeholder 38">
            <a:extLst>
              <a:ext uri="{FF2B5EF4-FFF2-40B4-BE49-F238E27FC236}">
                <a16:creationId xmlns:a16="http://schemas.microsoft.com/office/drawing/2014/main" id="{28195EE4-5D94-E570-AB6B-539237238485}"/>
              </a:ext>
            </a:extLst>
          </p:cNvPr>
          <p:cNvSpPr txBox="1"/>
          <p:nvPr/>
        </p:nvSpPr>
        <p:spPr>
          <a:xfrm>
            <a:off x="531776" y="1839340"/>
            <a:ext cx="3093065" cy="1768631"/>
          </a:xfrm>
          <a:prstGeom prst="rect">
            <a:avLst/>
          </a:prstGeom>
        </p:spPr>
        <p:txBody>
          <a:bodyPr/>
          <a:lstStyle>
            <a:defPPr>
              <a:defRPr lang="en-US"/>
            </a:defPPr>
            <a:lvl1pPr marL="0" indent="0" algn="l" defTabSz="1018824" rtl="0" eaLnBrk="1" latinLnBrk="0" hangingPunct="1">
              <a:lnSpc>
                <a:spcPct val="110000"/>
              </a:lnSpc>
              <a:spcBef>
                <a:spcPts val="600"/>
              </a:spcBef>
              <a:buFont typeface="Arial" pitchFamily="34" charset="0"/>
              <a:buNone/>
              <a:defRPr sz="1800" kern="1200" baseline="0">
                <a:solidFill>
                  <a:schemeClr val="tx1"/>
                </a:solidFill>
                <a:latin typeface="Avenir LT 35 Light" panose="020B0303020000020003" pitchFamily="34" charset="0"/>
                <a:ea typeface="+mn-ea"/>
                <a:cs typeface="+mn-cs"/>
              </a:defRPr>
            </a:lvl1pPr>
            <a:lvl2pPr marL="18288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2pPr>
            <a:lvl3pPr marL="411480"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3pPr>
            <a:lvl4pPr marL="594360" indent="-182880" algn="l" defTabSz="1018824" rtl="0" eaLnBrk="1" latinLnBrk="0" hangingPunct="1">
              <a:lnSpc>
                <a:spcPct val="110000"/>
              </a:lnSpc>
              <a:spcBef>
                <a:spcPts val="600"/>
              </a:spcBef>
              <a:buFont typeface="Arial" pitchFamily="34" charset="0"/>
              <a:buChar char="•"/>
              <a:defRPr sz="1800" kern="1200" baseline="0">
                <a:solidFill>
                  <a:schemeClr val="tx1"/>
                </a:solidFill>
                <a:latin typeface="Avenir LT 35 Light" panose="020B0303020000020003" pitchFamily="34" charset="0"/>
                <a:ea typeface="+mn-ea"/>
                <a:cs typeface="+mn-cs"/>
              </a:defRPr>
            </a:lvl4pPr>
            <a:lvl5pPr marL="786384" indent="-182880" algn="l" defTabSz="1018824" rtl="0" eaLnBrk="1" latinLnBrk="0" hangingPunct="1">
              <a:lnSpc>
                <a:spcPct val="110000"/>
              </a:lnSpc>
              <a:spcBef>
                <a:spcPts val="600"/>
              </a:spcBef>
              <a:buFont typeface="Avenir LT 55 Roman" pitchFamily="34" charset="0"/>
              <a:buChar char="–"/>
              <a:defRPr sz="1800" kern="1200" baseline="0">
                <a:solidFill>
                  <a:schemeClr val="tx1"/>
                </a:solidFill>
                <a:latin typeface="Avenir LT 35 Light" panose="020B0303020000020003" pitchFamily="34" charset="0"/>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171450" indent="-171450">
              <a:spcAft>
                <a:spcPts val="600"/>
              </a:spcAft>
              <a:buClr>
                <a:schemeClr val="accent4"/>
              </a:buClr>
              <a:buFont typeface="Wingdings" panose="05000000000000000000" pitchFamily="2" charset="2"/>
              <a:buChar char="§"/>
            </a:pPr>
            <a:r>
              <a:rPr lang="en-US" sz="1100">
                <a:latin typeface="+mj-lt"/>
              </a:rPr>
              <a:t>The international developed equity market posted positive returns for the quarter and underperformed Canadian and emerging markets, but outperformed US markets.</a:t>
            </a:r>
          </a:p>
          <a:p>
            <a:pPr marL="171450" indent="-171450">
              <a:spcAft>
                <a:spcPts val="600"/>
              </a:spcAft>
              <a:buClr>
                <a:schemeClr val="accent4"/>
              </a:buClr>
              <a:buFont typeface="Wingdings" panose="05000000000000000000" pitchFamily="2" charset="2"/>
              <a:buChar char="§"/>
            </a:pPr>
            <a:r>
              <a:rPr lang="en-US" sz="1100">
                <a:latin typeface="+mj-lt"/>
              </a:rPr>
              <a:t>Value underperformed growth.</a:t>
            </a:r>
          </a:p>
          <a:p>
            <a:pPr marL="171450" indent="-171450">
              <a:spcAft>
                <a:spcPts val="600"/>
              </a:spcAft>
              <a:buClr>
                <a:schemeClr val="accent4"/>
              </a:buClr>
              <a:buFont typeface="Wingdings" panose="05000000000000000000" pitchFamily="2" charset="2"/>
              <a:buChar char="§"/>
            </a:pPr>
            <a:r>
              <a:rPr lang="en-US" sz="1100">
                <a:latin typeface="+mj-lt"/>
              </a:rPr>
              <a:t>Small caps outperformed large caps.</a:t>
            </a:r>
          </a:p>
        </p:txBody>
      </p:sp>
      <p:sp>
        <p:nvSpPr>
          <p:cNvPr id="20" name="TextBox 19">
            <a:extLst>
              <a:ext uri="{FF2B5EF4-FFF2-40B4-BE49-F238E27FC236}">
                <a16:creationId xmlns:a16="http://schemas.microsoft.com/office/drawing/2014/main" id="{A467269B-C90C-657D-9E6D-7376349285D5}"/>
              </a:ext>
            </a:extLst>
          </p:cNvPr>
          <p:cNvSpPr txBox="1"/>
          <p:nvPr/>
        </p:nvSpPr>
        <p:spPr bwMode="auto">
          <a:xfrm>
            <a:off x="2055776" y="4515256"/>
            <a:ext cx="1569065" cy="590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a:lnSpc>
                <a:spcPct val="110000"/>
              </a:lnSpc>
            </a:pPr>
            <a:r>
              <a:rPr lang="en-US" sz="1000" b="1">
                <a:solidFill>
                  <a:schemeClr val="accent6"/>
                </a:solidFill>
              </a:rPr>
              <a:t>International Developed Markets</a:t>
            </a:r>
          </a:p>
          <a:p>
            <a:pPr>
              <a:lnSpc>
                <a:spcPct val="110000"/>
              </a:lnSpc>
            </a:pPr>
            <a:r>
              <a:rPr lang="en-US" sz="1000"/>
              <a:t>$29.9 trillion</a:t>
            </a:r>
          </a:p>
        </p:txBody>
      </p:sp>
      <p:graphicFrame>
        <p:nvGraphicFramePr>
          <p:cNvPr id="4" name="Table 3">
            <a:extLst>
              <a:ext uri="{FF2B5EF4-FFF2-40B4-BE49-F238E27FC236}">
                <a16:creationId xmlns:a16="http://schemas.microsoft.com/office/drawing/2014/main" id="{ED4BA0BB-431C-7AE6-750D-C3A908C9EECA}"/>
              </a:ext>
            </a:extLst>
          </p:cNvPr>
          <p:cNvGraphicFramePr>
            <a:graphicFrameLocks noGrp="1"/>
          </p:cNvGraphicFramePr>
          <p:nvPr>
            <p:extLst>
              <p:ext uri="{D42A27DB-BD31-4B8C-83A1-F6EECF244321}">
                <p14:modId xmlns:p14="http://schemas.microsoft.com/office/powerpoint/2010/main" val="791114177"/>
              </p:ext>
            </p:extLst>
          </p:nvPr>
        </p:nvGraphicFramePr>
        <p:xfrm>
          <a:off x="4367285" y="4357053"/>
          <a:ext cx="5084061" cy="1748324"/>
        </p:xfrm>
        <a:graphic>
          <a:graphicData uri="http://schemas.openxmlformats.org/drawingml/2006/table">
            <a:tbl>
              <a:tblPr>
                <a:tableStyleId>{5C22544A-7EE6-4342-B048-85BDC9FD1C3A}</a:tableStyleId>
              </a:tblPr>
              <a:tblGrid>
                <a:gridCol w="952189">
                  <a:extLst>
                    <a:ext uri="{9D8B030D-6E8A-4147-A177-3AD203B41FA5}">
                      <a16:colId xmlns:a16="http://schemas.microsoft.com/office/drawing/2014/main" val="20000"/>
                    </a:ext>
                  </a:extLst>
                </a:gridCol>
                <a:gridCol w="516484">
                  <a:extLst>
                    <a:ext uri="{9D8B030D-6E8A-4147-A177-3AD203B41FA5}">
                      <a16:colId xmlns:a16="http://schemas.microsoft.com/office/drawing/2014/main" val="851030634"/>
                    </a:ext>
                  </a:extLst>
                </a:gridCol>
                <a:gridCol w="516484">
                  <a:extLst>
                    <a:ext uri="{9D8B030D-6E8A-4147-A177-3AD203B41FA5}">
                      <a16:colId xmlns:a16="http://schemas.microsoft.com/office/drawing/2014/main" val="3767020395"/>
                    </a:ext>
                  </a:extLst>
                </a:gridCol>
                <a:gridCol w="516484">
                  <a:extLst>
                    <a:ext uri="{9D8B030D-6E8A-4147-A177-3AD203B41FA5}">
                      <a16:colId xmlns:a16="http://schemas.microsoft.com/office/drawing/2014/main" val="20001"/>
                    </a:ext>
                  </a:extLst>
                </a:gridCol>
                <a:gridCol w="516484">
                  <a:extLst>
                    <a:ext uri="{9D8B030D-6E8A-4147-A177-3AD203B41FA5}">
                      <a16:colId xmlns:a16="http://schemas.microsoft.com/office/drawing/2014/main" val="20003"/>
                    </a:ext>
                  </a:extLst>
                </a:gridCol>
                <a:gridCol w="516484">
                  <a:extLst>
                    <a:ext uri="{9D8B030D-6E8A-4147-A177-3AD203B41FA5}">
                      <a16:colId xmlns:a16="http://schemas.microsoft.com/office/drawing/2014/main" val="20004"/>
                    </a:ext>
                  </a:extLst>
                </a:gridCol>
                <a:gridCol w="516484">
                  <a:extLst>
                    <a:ext uri="{9D8B030D-6E8A-4147-A177-3AD203B41FA5}">
                      <a16:colId xmlns:a16="http://schemas.microsoft.com/office/drawing/2014/main" val="20005"/>
                    </a:ext>
                  </a:extLst>
                </a:gridCol>
                <a:gridCol w="516484">
                  <a:extLst>
                    <a:ext uri="{9D8B030D-6E8A-4147-A177-3AD203B41FA5}">
                      <a16:colId xmlns:a16="http://schemas.microsoft.com/office/drawing/2014/main" val="371570118"/>
                    </a:ext>
                  </a:extLst>
                </a:gridCol>
                <a:gridCol w="516484">
                  <a:extLst>
                    <a:ext uri="{9D8B030D-6E8A-4147-A177-3AD203B41FA5}">
                      <a16:colId xmlns:a16="http://schemas.microsoft.com/office/drawing/2014/main" val="2955833674"/>
                    </a:ext>
                  </a:extLst>
                </a:gridCol>
              </a:tblGrid>
              <a:tr h="160840">
                <a:tc>
                  <a:txBody>
                    <a:bodyPr/>
                    <a:lstStyle/>
                    <a:p>
                      <a:pPr algn="ctr" fontAlgn="b"/>
                      <a:endParaRPr lang="en-GB" sz="800" b="0" i="1"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a:txBody>
                    <a:bodyPr/>
                    <a:lstStyle/>
                    <a:p>
                      <a:pPr algn="r" fontAlgn="b"/>
                      <a:endParaRPr lang="en-GB" sz="500" b="0" i="0" u="none" strike="noStrike">
                        <a:solidFill>
                          <a:srgbClr val="000000"/>
                        </a:solidFill>
                        <a:effectLst/>
                        <a:latin typeface="+mn-lt"/>
                      </a:endParaRPr>
                    </a:p>
                  </a:txBody>
                  <a:tcPr marL="8959" marR="8959" marT="8959" marB="0" anchor="b">
                    <a:noFill/>
                  </a:tcPr>
                </a:tc>
                <a:tc gridSpan="6">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r>
                        <a:rPr lang="en-GB" sz="800" u="none" strike="noStrike" spc="50" baseline="0">
                          <a:effectLst/>
                          <a:latin typeface="+mn-lt"/>
                        </a:rPr>
                        <a:t>ANNUALIZED</a:t>
                      </a:r>
                      <a:endParaRPr lang="en-GB" sz="700" b="0" i="0" u="none" strike="noStrike" spc="50" baseline="0">
                        <a:solidFill>
                          <a:srgbClr val="000000"/>
                        </a:solidFill>
                        <a:effectLst/>
                        <a:latin typeface="+mn-lt"/>
                      </a:endParaRPr>
                    </a:p>
                  </a:txBody>
                  <a:tcPr marL="0" marR="0" marT="0"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ct val="0"/>
                        </a:spcBef>
                        <a:spcAft>
                          <a:spcPct val="0"/>
                        </a:spcAft>
                        <a:buClrTx/>
                        <a:buSzTx/>
                        <a:buFontTx/>
                        <a:buNone/>
                        <a:defRPr/>
                      </a:pPr>
                      <a:r>
                        <a:rPr lang="en-GB" sz="800" u="none" strike="noStrike">
                          <a:effectLst/>
                          <a:latin typeface="+mn-lt"/>
                        </a:rPr>
                        <a:t>* Annualized</a:t>
                      </a:r>
                      <a:endParaRPr lang="en-GB" sz="800" b="0" i="1" u="none" strike="noStrike">
                        <a:solidFill>
                          <a:srgbClr val="000000"/>
                        </a:solidFill>
                        <a:effectLst/>
                        <a:latin typeface="+mn-lt"/>
                      </a:endParaRPr>
                    </a:p>
                  </a:txBody>
                  <a:tcPr marL="8959" marR="8959" marT="8959" marB="0">
                    <a:noFill/>
                  </a:tcPr>
                </a:tc>
                <a:tc hMerge="1">
                  <a:txBody>
                    <a:bodyPr/>
                    <a:lstStyle/>
                    <a:p>
                      <a:endParaRPr lang="en-GB"/>
                    </a:p>
                  </a:txBody>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tc hMerge="1">
                  <a:txBody>
                    <a:bodyPr/>
                    <a:lstStyle/>
                    <a:p>
                      <a:pPr algn="ctr" fontAlgn="b">
                        <a:spcAft>
                          <a:spcPts val="200"/>
                        </a:spcAft>
                      </a:pPr>
                      <a:endParaRPr lang="en-GB" sz="700" b="0" i="0" u="none" strike="noStrike" spc="50" baseline="0">
                        <a:solidFill>
                          <a:srgbClr val="000000"/>
                        </a:solidFill>
                        <a:effectLst/>
                        <a:latin typeface="+mn-lt"/>
                      </a:endParaRPr>
                    </a:p>
                  </a:txBody>
                  <a:tcPr marL="8959" marR="8959" marT="8959" marB="9144" anchor="b">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algn="l" fontAlgn="ctr"/>
                      <a:r>
                        <a:rPr lang="en-US" sz="900" b="0" i="0" u="none" strike="noStrike">
                          <a:solidFill>
                            <a:schemeClr val="dk1"/>
                          </a:solidFill>
                          <a:effectLst/>
                          <a:latin typeface="+mn-lt"/>
                        </a:rPr>
                        <a:t>Asset Class</a:t>
                      </a:r>
                      <a:endParaRPr lang="en-GB" sz="900" b="0" i="0" u="none" strike="noStrike">
                        <a:solidFill>
                          <a:srgbClr val="000000"/>
                        </a:solidFill>
                        <a:effectLst/>
                        <a:latin typeface="+mn-lt"/>
                      </a:endParaRPr>
                    </a:p>
                  </a:txBody>
                  <a:tcPr marL="46800" marR="8959"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QTR</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YTD</a:t>
                      </a:r>
                    </a:p>
                  </a:txBody>
                  <a:tcPr marL="0" marR="0" marT="27432" marB="27432" anchor="ctr">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chemeClr val="dk1"/>
                          </a:solidFill>
                          <a:effectLst/>
                          <a:latin typeface="+mn-lt"/>
                        </a:rPr>
                        <a:t>1</a:t>
                      </a:r>
                      <a:br>
                        <a:rPr lang="en-GB" sz="900" b="0" i="0" u="none" strike="noStrike">
                          <a:solidFill>
                            <a:schemeClr val="dk1"/>
                          </a:solidFill>
                          <a:effectLst/>
                          <a:latin typeface="+mn-lt"/>
                        </a:rPr>
                      </a:br>
                      <a:r>
                        <a:rPr lang="en-GB" sz="900" b="0" i="0" u="none" strike="noStrike">
                          <a:solidFill>
                            <a:schemeClr val="dk1"/>
                          </a:solidFill>
                          <a:effectLst/>
                          <a:latin typeface="+mn-lt"/>
                        </a:rPr>
                        <a:t>Year</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3</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5</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u="none" strike="noStrike">
                          <a:effectLst/>
                          <a:latin typeface="+mn-lt"/>
                        </a:rPr>
                        <a:t>10</a:t>
                      </a:r>
                      <a:br>
                        <a:rPr lang="en-GB" sz="900" u="none" strike="noStrike">
                          <a:effectLst/>
                          <a:latin typeface="+mn-lt"/>
                        </a:rPr>
                      </a:br>
                      <a:r>
                        <a:rPr lang="en-GB" sz="900" u="none" strike="noStrike">
                          <a:effectLst/>
                          <a:latin typeface="+mn-lt"/>
                        </a:rPr>
                        <a:t>Years</a:t>
                      </a:r>
                      <a:endParaRPr lang="en-GB" sz="900" b="0" i="0" u="none" strike="noStrike">
                        <a:solidFill>
                          <a:srgbClr val="000000"/>
                        </a:solidFill>
                        <a:effectLst/>
                        <a:latin typeface="+mn-lt"/>
                      </a:endParaRP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15</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tc>
                  <a:txBody>
                    <a:bodyPr/>
                    <a:lstStyle/>
                    <a:p>
                      <a:pPr algn="ctr" fontAlgn="ctr"/>
                      <a:r>
                        <a:rPr lang="en-GB" sz="900" b="0" i="0" u="none" strike="noStrike">
                          <a:solidFill>
                            <a:srgbClr val="000000"/>
                          </a:solidFill>
                          <a:effectLst/>
                          <a:latin typeface="+mn-lt"/>
                        </a:rPr>
                        <a:t>20</a:t>
                      </a:r>
                    </a:p>
                    <a:p>
                      <a:pPr algn="ctr" fontAlgn="ctr"/>
                      <a:r>
                        <a:rPr lang="en-GB" sz="900" b="0" i="0" u="none" strike="noStrike">
                          <a:solidFill>
                            <a:srgbClr val="000000"/>
                          </a:solidFill>
                          <a:effectLst/>
                          <a:latin typeface="+mn-lt"/>
                        </a:rPr>
                        <a:t>Years</a:t>
                      </a:r>
                    </a:p>
                  </a:txBody>
                  <a:tcPr marL="0" marR="0" marT="27432" marB="27432" anchor="ctr">
                    <a:lnT w="12700" cap="flat" cmpd="sng" algn="ctr">
                      <a:solidFill>
                        <a:schemeClr val="tx1">
                          <a:lumMod val="75000"/>
                          <a:lumOff val="2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314575">
                <a:tc>
                  <a:txBody>
                    <a:bodyPr/>
                    <a:lstStyle/>
                    <a:p>
                      <a:pPr algn="l" fontAlgn="b"/>
                      <a:r>
                        <a:rPr lang="en-US"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10.54</a:t>
                      </a:r>
                    </a:p>
                  </a:txBody>
                  <a:tcPr marL="0" marR="0" marT="0" marB="0" anchor="ctr">
                    <a:lnL w="6350" cap="flat" cmpd="sng" algn="ctr">
                      <a:noFill/>
                      <a:prstDash val="solid"/>
                      <a:round/>
                      <a:headEnd type="none" w="med" len="med"/>
                      <a:tailEnd type="none" w="med" len="med"/>
                    </a:lnL>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14.70</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22.12</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15.44</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9.32</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7.46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10.26</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7.13</a:t>
                      </a:r>
                    </a:p>
                  </a:txBody>
                  <a:tcPr marL="0" marR="0" marT="0" marB="0" anchor="ctr">
                    <a:lnT w="6350" cap="flat" cmpd="sng" algn="ctr">
                      <a:no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3"/>
                  </a:ext>
                </a:extLst>
              </a:tr>
              <a:tr h="314575">
                <a:tc>
                  <a:txBody>
                    <a:bodyPr/>
                    <a:lstStyle/>
                    <a:p>
                      <a:pPr algn="l" fontAlgn="b"/>
                      <a:r>
                        <a:rPr lang="en-GB" sz="900" b="0" i="0" u="none" strike="noStrike" kern="1200">
                          <a:solidFill>
                            <a:srgbClr val="000000"/>
                          </a:solidFill>
                          <a:effectLst/>
                          <a:latin typeface="+mn-lt"/>
                          <a:ea typeface="+mn-ea"/>
                          <a:cs typeface="+mn-cs"/>
                        </a:rPr>
                        <a:t>Growth</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7.64</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10.02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11.08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15.71</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7.94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7.66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9.63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6.83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4"/>
                  </a:ext>
                </a:extLst>
              </a:tr>
              <a:tr h="314575">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5.97</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13.33</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17.40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18.16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11.20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7.46</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9.32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6.38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5"/>
                  </a:ext>
                </a:extLst>
              </a:tr>
              <a:tr h="314575">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900" b="0" i="0" u="none" strike="noStrike">
                          <a:solidFill>
                            <a:schemeClr val="tx1"/>
                          </a:solidFill>
                          <a:effectLst/>
                          <a:latin typeface="+mn-lt"/>
                        </a:rPr>
                        <a:t>4.39</a:t>
                      </a:r>
                    </a:p>
                  </a:txBody>
                  <a:tcPr marL="0" marR="0" marT="0" marB="0" anchor="ctr">
                    <a:lnL w="6350" cap="flat" cmpd="sng" algn="ctr">
                      <a:noFill/>
                      <a:prstDash val="solid"/>
                      <a:round/>
                      <a:headEnd type="none" w="med" len="med"/>
                      <a:tailEnd type="none" w="med" len="med"/>
                    </a:lnL>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16.55</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23.89</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chemeClr val="tx1"/>
                          </a:solidFill>
                          <a:effectLst/>
                          <a:latin typeface="+mn-lt"/>
                        </a:rPr>
                        <a:t>20.62</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14.34</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7.00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8.80</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mn-lt"/>
                        </a:rPr>
                        <a:t>5.78</a:t>
                      </a:r>
                    </a:p>
                  </a:txBody>
                  <a:tcPr marL="0" marR="0" marT="0" marB="0" anchor="ctr">
                    <a:lnT w="3175" cap="flat" cmpd="sng" algn="ctr">
                      <a:solidFill>
                        <a:schemeClr val="bg1">
                          <a:lumMod val="7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870949891"/>
                  </a:ext>
                </a:extLst>
              </a:tr>
            </a:tbl>
          </a:graphicData>
        </a:graphic>
      </p:graphicFrame>
      <p:sp>
        <p:nvSpPr>
          <p:cNvPr id="6" name="TextBox 5">
            <a:extLst>
              <a:ext uri="{FF2B5EF4-FFF2-40B4-BE49-F238E27FC236}">
                <a16:creationId xmlns:a16="http://schemas.microsoft.com/office/drawing/2014/main" id="{F669E219-C75C-394A-875B-03D6F0173746}"/>
              </a:ext>
            </a:extLst>
          </p:cNvPr>
          <p:cNvSpPr txBox="1"/>
          <p:nvPr/>
        </p:nvSpPr>
        <p:spPr bwMode="auto">
          <a:xfrm>
            <a:off x="525456" y="4119517"/>
            <a:ext cx="3049594"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World Market Capitalization—International Developed</a:t>
            </a:r>
          </a:p>
        </p:txBody>
      </p:sp>
      <p:sp>
        <p:nvSpPr>
          <p:cNvPr id="7" name="TextBox 6">
            <a:extLst>
              <a:ext uri="{FF2B5EF4-FFF2-40B4-BE49-F238E27FC236}">
                <a16:creationId xmlns:a16="http://schemas.microsoft.com/office/drawing/2014/main" id="{95B3ABC0-4474-8BB0-63C8-B79A5FE150B7}"/>
              </a:ext>
            </a:extLst>
          </p:cNvPr>
          <p:cNvSpPr txBox="1"/>
          <p:nvPr/>
        </p:nvSpPr>
        <p:spPr bwMode="auto">
          <a:xfrm>
            <a:off x="4280846" y="4170927"/>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Periodic Returns (%)</a:t>
            </a:r>
          </a:p>
        </p:txBody>
      </p:sp>
      <p:sp>
        <p:nvSpPr>
          <p:cNvPr id="10" name="TextBox 9">
            <a:extLst>
              <a:ext uri="{FF2B5EF4-FFF2-40B4-BE49-F238E27FC236}">
                <a16:creationId xmlns:a16="http://schemas.microsoft.com/office/drawing/2014/main" id="{53F9C73B-7426-FC9C-3C71-AECA678FC8E6}"/>
              </a:ext>
            </a:extLst>
          </p:cNvPr>
          <p:cNvSpPr txBox="1"/>
          <p:nvPr/>
        </p:nvSpPr>
        <p:spPr bwMode="auto">
          <a:xfrm>
            <a:off x="4280846" y="1843571"/>
            <a:ext cx="276225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rtlCol="0">
            <a:spAutoFit/>
          </a:bodyPr>
          <a:ls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1050" b="1" i="0" u="none" strike="noStrike" kern="1200" cap="none" spc="0" normalizeH="0" baseline="0" noProof="0">
                <a:ln>
                  <a:noFill/>
                </a:ln>
                <a:solidFill>
                  <a:prstClr val="black"/>
                </a:solidFill>
                <a:effectLst/>
                <a:uLnTx/>
                <a:uFillTx/>
                <a:latin typeface="Arial"/>
                <a:ea typeface="+mn-ea"/>
                <a:cs typeface="Arial" pitchFamily="34" charset="0"/>
              </a:rPr>
              <a:t>Ranked Returns (%)</a:t>
            </a:r>
          </a:p>
        </p:txBody>
      </p:sp>
      <p:graphicFrame>
        <p:nvGraphicFramePr>
          <p:cNvPr id="13" name="Table 12">
            <a:extLst>
              <a:ext uri="{FF2B5EF4-FFF2-40B4-BE49-F238E27FC236}">
                <a16:creationId xmlns:a16="http://schemas.microsoft.com/office/drawing/2014/main" id="{3C4C3070-8094-DEC5-AB05-A6A1BF42CEAA}"/>
              </a:ext>
            </a:extLst>
          </p:cNvPr>
          <p:cNvGraphicFramePr>
            <a:graphicFrameLocks noGrp="1"/>
          </p:cNvGraphicFramePr>
          <p:nvPr>
            <p:extLst>
              <p:ext uri="{D42A27DB-BD31-4B8C-83A1-F6EECF244321}">
                <p14:modId xmlns:p14="http://schemas.microsoft.com/office/powerpoint/2010/main" val="1716161395"/>
              </p:ext>
            </p:extLst>
          </p:nvPr>
        </p:nvGraphicFramePr>
        <p:xfrm>
          <a:off x="4342588" y="2344366"/>
          <a:ext cx="798385" cy="1389888"/>
        </p:xfrm>
        <a:graphic>
          <a:graphicData uri="http://schemas.openxmlformats.org/drawingml/2006/table">
            <a:tbl>
              <a:tblPr>
                <a:tableStyleId>{5C22544A-7EE6-4342-B048-85BDC9FD1C3A}</a:tableStyleId>
              </a:tblPr>
              <a:tblGrid>
                <a:gridCol w="772985">
                  <a:extLst>
                    <a:ext uri="{9D8B030D-6E8A-4147-A177-3AD203B41FA5}">
                      <a16:colId xmlns:a16="http://schemas.microsoft.com/office/drawing/2014/main" val="20000"/>
                    </a:ext>
                  </a:extLst>
                </a:gridCol>
                <a:gridCol w="25400">
                  <a:extLst>
                    <a:ext uri="{9D8B030D-6E8A-4147-A177-3AD203B41FA5}">
                      <a16:colId xmlns:a16="http://schemas.microsoft.com/office/drawing/2014/main" val="851030634"/>
                    </a:ext>
                  </a:extLst>
                </a:gridCol>
              </a:tblGrid>
              <a:tr h="347472">
                <a:tc>
                  <a:txBody>
                    <a:bodyPr/>
                    <a:lstStyle/>
                    <a:p>
                      <a:pPr algn="l" fontAlgn="b"/>
                      <a:r>
                        <a:rPr lang="en-US" sz="900" b="0" i="0" u="none" strike="noStrike" kern="1200">
                          <a:solidFill>
                            <a:srgbClr val="000000"/>
                          </a:solidFill>
                          <a:effectLst/>
                          <a:latin typeface="+mn-lt"/>
                          <a:ea typeface="+mn-ea"/>
                          <a:cs typeface="+mn-cs"/>
                        </a:rPr>
                        <a:t>Small Cap</a:t>
                      </a:r>
                    </a:p>
                  </a:txBody>
                  <a:tcPr marL="46800" marR="7168" marT="7168" marB="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900" b="0" i="0" u="none" strike="noStrike">
                        <a:solidFill>
                          <a:schemeClr val="tx1"/>
                        </a:solidFill>
                        <a:effectLst/>
                        <a:latin typeface="+mn-lt"/>
                      </a:endParaRPr>
                    </a:p>
                  </a:txBody>
                  <a:tcPr marL="0" marR="0" marT="0" marB="0" anchor="ct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47472">
                <a:tc>
                  <a:txBody>
                    <a:bodyPr/>
                    <a:lstStyle/>
                    <a:p>
                      <a:pPr algn="l" fontAlgn="b"/>
                      <a:r>
                        <a:rPr lang="en-GB" sz="900" b="0" i="0" u="none" strike="noStrike" kern="1200">
                          <a:solidFill>
                            <a:srgbClr val="000000"/>
                          </a:solidFill>
                          <a:effectLst/>
                          <a:latin typeface="+mn-lt"/>
                          <a:ea typeface="+mn-ea"/>
                          <a:cs typeface="+mn-cs"/>
                        </a:rPr>
                        <a:t>Growth</a:t>
                      </a:r>
                      <a:endParaRPr lang="en-US" sz="900" b="0" i="0" u="none" strike="noStrike" kern="1200">
                        <a:solidFill>
                          <a:srgbClr val="000000"/>
                        </a:solidFill>
                        <a:effectLst/>
                        <a:latin typeface="+mn-lt"/>
                        <a:ea typeface="+mn-ea"/>
                        <a:cs typeface="+mn-cs"/>
                      </a:endParaRP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900" b="0" i="0" u="none" strike="noStrike">
                        <a:solidFill>
                          <a:schemeClr val="tx1"/>
                        </a:solidFill>
                        <a:effectLst/>
                        <a:latin typeface="+mn-lt"/>
                      </a:endParaRPr>
                    </a:p>
                  </a:txBody>
                  <a:tcPr marL="0" marR="0" marT="0" marB="0" anchor="ctr">
                    <a:lnL w="635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47472">
                <a:tc>
                  <a:txBody>
                    <a:bodyPr/>
                    <a:lstStyle/>
                    <a:p>
                      <a:pPr algn="l" fontAlgn="b"/>
                      <a:r>
                        <a:rPr lang="en-GB" sz="900" b="0" i="0" u="none" strike="noStrike" kern="1200">
                          <a:solidFill>
                            <a:srgbClr val="000000"/>
                          </a:solidFill>
                          <a:effectLst/>
                          <a:latin typeface="+mn-lt"/>
                          <a:ea typeface="+mn-ea"/>
                          <a:cs typeface="+mn-cs"/>
                        </a:rPr>
                        <a:t>Large Cap</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900" b="0" i="0" u="none" strike="noStrike">
                        <a:solidFill>
                          <a:schemeClr val="tx1"/>
                        </a:solidFill>
                        <a:effectLst/>
                        <a:latin typeface="+mn-lt"/>
                      </a:endParaRPr>
                    </a:p>
                  </a:txBody>
                  <a:tcPr marL="0" marR="0" marT="0" marB="0" anchor="ctr">
                    <a:lnL w="635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47472">
                <a:tc>
                  <a:txBody>
                    <a:bodyPr/>
                    <a:lstStyle/>
                    <a:p>
                      <a:pPr algn="l" fontAlgn="b"/>
                      <a:r>
                        <a:rPr lang="en-GB" sz="900" b="0" i="0" u="none" strike="noStrike" kern="1200">
                          <a:solidFill>
                            <a:srgbClr val="000000"/>
                          </a:solidFill>
                          <a:effectLst/>
                          <a:latin typeface="+mn-lt"/>
                          <a:ea typeface="+mn-ea"/>
                          <a:cs typeface="+mn-cs"/>
                        </a:rPr>
                        <a:t>Value</a:t>
                      </a:r>
                    </a:p>
                  </a:txBody>
                  <a:tcPr marL="46800" marR="7168" marT="7168" marB="0" anchor="ctr">
                    <a:lnL w="12700" cmpd="sng">
                      <a:noFill/>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GB" sz="900" b="0" i="0" u="none" strike="noStrike">
                        <a:solidFill>
                          <a:schemeClr val="tx1"/>
                        </a:solidFill>
                        <a:effectLst/>
                        <a:latin typeface="+mn-lt"/>
                      </a:endParaRPr>
                    </a:p>
                  </a:txBody>
                  <a:tcPr marL="0" marR="0" marT="0" marB="0" anchor="ctr">
                    <a:lnL w="6350"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0949891"/>
                  </a:ext>
                </a:extLst>
              </a:tr>
            </a:tbl>
          </a:graphicData>
        </a:graphic>
      </p:graphicFrame>
      <p:graphicFrame>
        <p:nvGraphicFramePr>
          <p:cNvPr id="11" name="Chart 10">
            <a:extLst>
              <a:ext uri="{FF2B5EF4-FFF2-40B4-BE49-F238E27FC236}">
                <a16:creationId xmlns:a16="http://schemas.microsoft.com/office/drawing/2014/main" id="{9B29F949-B852-3A60-4577-074242802A68}"/>
              </a:ext>
            </a:extLst>
          </p:cNvPr>
          <p:cNvGraphicFramePr/>
          <p:nvPr>
            <p:extLst>
              <p:ext uri="{D42A27DB-BD31-4B8C-83A1-F6EECF244321}">
                <p14:modId xmlns:p14="http://schemas.microsoft.com/office/powerpoint/2010/main" val="167139885"/>
              </p:ext>
            </p:extLst>
          </p:nvPr>
        </p:nvGraphicFramePr>
        <p:xfrm>
          <a:off x="100584" y="4438020"/>
          <a:ext cx="2508250" cy="163080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0804375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5.14 unknown"/>
  <p:tag name="AS_RELEASE_DATE" val="2023.06.30"/>
  <p:tag name="AS_TITLE" val="Aspose.Slides for Java"/>
  <p:tag name="AS_VERSION" val="23.6"/>
</p:tagLst>
</file>

<file path=ppt/theme/theme1.xml><?xml version="1.0" encoding="utf-8"?>
<a:theme xmlns:a="http://schemas.openxmlformats.org/drawingml/2006/main" name="1_QMR_Q2_2016_Landscape v1arr">
  <a:themeElements>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6350">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final color_2018_PA4">
    <a:dk1>
      <a:srgbClr val="000000"/>
    </a:dk1>
    <a:lt1>
      <a:srgbClr val="FFFFFF"/>
    </a:lt1>
    <a:dk2>
      <a:srgbClr val="517864"/>
    </a:dk2>
    <a:lt2>
      <a:srgbClr val="E4E4E4"/>
    </a:lt2>
    <a:accent1>
      <a:srgbClr val="005E74"/>
    </a:accent1>
    <a:accent2>
      <a:srgbClr val="427994"/>
    </a:accent2>
    <a:accent3>
      <a:srgbClr val="1398A4"/>
    </a:accent3>
    <a:accent4>
      <a:srgbClr val="E8B423"/>
    </a:accent4>
    <a:accent5>
      <a:srgbClr val="51A234"/>
    </a:accent5>
    <a:accent6>
      <a:srgbClr val="96B400"/>
    </a:accent6>
    <a:hlink>
      <a:srgbClr val="005E74"/>
    </a:hlink>
    <a:folHlink>
      <a:srgbClr val="B7312C"/>
    </a:folHlink>
  </a:clrScheme>
  <a:fontScheme name="Avenir LT 2013 template">
    <a:majorFont>
      <a:latin typeface="Avenir LT 35 Light"/>
      <a:ea typeface="Avenir LT 35 Light"/>
      <a:cs typeface="Arial"/>
    </a:majorFont>
    <a:minorFont>
      <a:latin typeface="Avenir LT 55 Roman"/>
      <a:ea typeface="Avenir LT 55 Roma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c0be1cc-c8b8-4479-83d7-9548889dc0ba">
      <Terms xmlns="http://schemas.microsoft.com/office/infopath/2007/PartnerControls"/>
    </lcf76f155ced4ddcb4097134ff3c332f>
    <TaxCatchAll xmlns="686fa99f-0dfd-40df-80b2-f6c8676f8436" xsi:nil="true"/>
    <_Flow_SignoffStatus xmlns="5c0be1cc-c8b8-4479-83d7-9548889dc0ba" xsi:nil="true"/>
    <MoveDocument xmlns="5c0be1cc-c8b8-4479-83d7-9548889dc0b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2E99976109CA4197459330AA2E83EB" ma:contentTypeVersion="17" ma:contentTypeDescription="Create a new document." ma:contentTypeScope="" ma:versionID="15b7915f19cc0e816ecd273d41c34191">
  <xsd:schema xmlns:xsd="http://www.w3.org/2001/XMLSchema" xmlns:xs="http://www.w3.org/2001/XMLSchema" xmlns:p="http://schemas.microsoft.com/office/2006/metadata/properties" xmlns:ns2="5c0be1cc-c8b8-4479-83d7-9548889dc0ba" xmlns:ns3="686fa99f-0dfd-40df-80b2-f6c8676f8436" targetNamespace="http://schemas.microsoft.com/office/2006/metadata/properties" ma:root="true" ma:fieldsID="e5e1a4712bee1337b1eaea467361fc5f" ns2:_="" ns3:_="">
    <xsd:import namespace="5c0be1cc-c8b8-4479-83d7-9548889dc0ba"/>
    <xsd:import namespace="686fa99f-0dfd-40df-80b2-f6c8676f843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_Flow_SignoffStatus" minOccurs="0"/>
                <xsd:element ref="ns2:MediaServiceObjectDetectorVersion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oveDocument"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0be1cc-c8b8-4479-83d7-9548889dc0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Flow_SignoffStatus" ma:index="14" nillable="true" ma:displayName="Sign-off status" ma:internalName="Sign_x002d_off_x0020_status">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e6bf21b-f940-4fed-bdde-749fe0f1002c"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oveDocument" ma:index="23" nillable="true" ma:displayName="MoveDocument" ma:format="Dropdown" ma:internalName="MoveDocument">
      <xsd:simpleType>
        <xsd:restriction base="dms:Choice">
          <xsd:enumeration value="Peer Review"/>
          <xsd:enumeration value="SME Review"/>
          <xsd:enumeration value="Pre-Upload Review"/>
          <xsd:enumeration value="Ready to Publish"/>
          <xsd:enumeration value="Published"/>
        </xsd:restriction>
      </xsd:simpleType>
    </xsd:element>
    <xsd:element name="MediaServiceDateTaken" ma:index="24"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86fa99f-0dfd-40df-80b2-f6c8676f843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e89b116-b866-4c2b-85b5-113c58586ef4}" ma:internalName="TaxCatchAll" ma:showField="CatchAllData" ma:web="686fa99f-0dfd-40df-80b2-f6c8676f84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1A22B0-9EA8-4496-A37E-EB2C3B87A140}">
  <ds:schemaRefs>
    <ds:schemaRef ds:uri="http://purl.org/dc/dcmitype/"/>
    <ds:schemaRef ds:uri="http://purl.org/dc/elements/1.1/"/>
    <ds:schemaRef ds:uri="http://schemas.microsoft.com/office/2006/metadata/properties"/>
    <ds:schemaRef ds:uri="http://schemas.microsoft.com/office/2006/documentManagement/types"/>
    <ds:schemaRef ds:uri="http://purl.org/dc/terms/"/>
    <ds:schemaRef ds:uri="5c0be1cc-c8b8-4479-83d7-9548889dc0ba"/>
    <ds:schemaRef ds:uri="http://www.w3.org/XML/1998/namespace"/>
    <ds:schemaRef ds:uri="http://schemas.microsoft.com/office/infopath/2007/PartnerControls"/>
    <ds:schemaRef ds:uri="http://schemas.openxmlformats.org/package/2006/metadata/core-properties"/>
    <ds:schemaRef ds:uri="686fa99f-0dfd-40df-80b2-f6c8676f8436"/>
  </ds:schemaRefs>
</ds:datastoreItem>
</file>

<file path=customXml/itemProps2.xml><?xml version="1.0" encoding="utf-8"?>
<ds:datastoreItem xmlns:ds="http://schemas.openxmlformats.org/officeDocument/2006/customXml" ds:itemID="{1EA510A7-1350-4031-911C-48695A0EC3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0be1cc-c8b8-4479-83d7-9548889dc0ba"/>
    <ds:schemaRef ds:uri="686fa99f-0dfd-40df-80b2-f6c8676f84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C88555F-C8F2-4CF5-BB9A-C928048538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35527</TotalTime>
  <Words>4885</Words>
  <Application>Microsoft Office PowerPoint</Application>
  <PresentationFormat>Custom</PresentationFormat>
  <Paragraphs>797</Paragraphs>
  <Slides>16</Slides>
  <Notes>16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Aptos</vt:lpstr>
      <vt:lpstr>Arial</vt:lpstr>
      <vt:lpstr>Arial Narrow</vt:lpstr>
      <vt:lpstr>Avenir LT 35 Light</vt:lpstr>
      <vt:lpstr>Avenir LT 55 Roman</vt:lpstr>
      <vt:lpstr>Avenir LT 65 Medium</vt:lpstr>
      <vt:lpstr>Avenir LT Std 35 Light</vt:lpstr>
      <vt:lpstr>Calibri</vt:lpstr>
      <vt:lpstr>Times New Roman</vt:lpstr>
      <vt:lpstr>Verdana</vt:lpstr>
      <vt:lpstr>Wingdings</vt:lpstr>
      <vt:lpstr>1_QMR_Q2_2016_Landscape v1arr</vt:lpstr>
      <vt:lpstr>Q2</vt:lpstr>
      <vt:lpstr>Quarterly Market Review</vt:lpstr>
      <vt:lpstr>Quarterly Market Summary</vt:lpstr>
      <vt:lpstr>Long-Term Market Summary</vt:lpstr>
      <vt:lpstr>World Stock Market Performance</vt:lpstr>
      <vt:lpstr>World Stock Market Performance</vt:lpstr>
      <vt:lpstr>Canadian Stocks</vt:lpstr>
      <vt:lpstr>US Stocks</vt:lpstr>
      <vt:lpstr>International Developed Stocks</vt:lpstr>
      <vt:lpstr>Emerging Markets Stocks</vt:lpstr>
      <vt:lpstr>Country Returns</vt:lpstr>
      <vt:lpstr>Real Estate Investment Trusts (REITs)</vt:lpstr>
      <vt:lpstr>Fixed Income</vt:lpstr>
      <vt:lpstr>Global Fixed Income</vt:lpstr>
      <vt:lpstr>Is Gold a Safe Haven?</vt:lpstr>
      <vt:lpstr>Is Gold a Safe Haven? </vt:lpstr>
    </vt:vector>
  </TitlesOfParts>
  <Manager>Savotex GmbH</Manager>
  <Company>Dimensional Fund Advisors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Quarterly Market Review</dc:title>
  <dc:creator>Parker Casey</dc:creator>
  <cp:lastModifiedBy>Parker Casey</cp:lastModifiedBy>
  <cp:revision>2117</cp:revision>
  <cp:lastPrinted>2020-04-03T21:03:20Z</cp:lastPrinted>
  <dcterms:created xsi:type="dcterms:W3CDTF">2016-07-05T22:39:06Z</dcterms:created>
  <dcterms:modified xsi:type="dcterms:W3CDTF">2025-07-21T14:12:37Z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0x010100982E99976109CA4197459330AA2E83EB</vt:lpwstr>
  </property>
  <property fmtid="{D5CDD505-2E9C-101B-9397-08002B2CF9AE}" pid="3" name="MediaServiceImageTags">
    <vt:lpwstr/>
  </property>
  <property fmtid="{D5CDD505-2E9C-101B-9397-08002B2CF9AE}" pid="4" name="MSIP_Label_9e0091bf-42ae-41c9-b2bd-8f960b8bfdda_ActionId">
    <vt:lpwstr>ff3bc4f2-0626-41c2-8fa5-ea5647c2617f</vt:lpwstr>
  </property>
  <property fmtid="{D5CDD505-2E9C-101B-9397-08002B2CF9AE}" pid="5" name="MSIP_Label_9e0091bf-42ae-41c9-b2bd-8f960b8bfdda_ContentBits">
    <vt:lpwstr>0</vt:lpwstr>
  </property>
  <property fmtid="{D5CDD505-2E9C-101B-9397-08002B2CF9AE}" pid="6" name="MSIP_Label_9e0091bf-42ae-41c9-b2bd-8f960b8bfdda_Enabled">
    <vt:lpwstr>true</vt:lpwstr>
  </property>
  <property fmtid="{D5CDD505-2E9C-101B-9397-08002B2CF9AE}" pid="7" name="MSIP_Label_9e0091bf-42ae-41c9-b2bd-8f960b8bfdda_Method">
    <vt:lpwstr>Privileged</vt:lpwstr>
  </property>
  <property fmtid="{D5CDD505-2E9C-101B-9397-08002B2CF9AE}" pid="8" name="MSIP_Label_9e0091bf-42ae-41c9-b2bd-8f960b8bfdda_Name">
    <vt:lpwstr>Limited Access Content - No Label</vt:lpwstr>
  </property>
  <property fmtid="{D5CDD505-2E9C-101B-9397-08002B2CF9AE}" pid="9" name="MSIP_Label_9e0091bf-42ae-41c9-b2bd-8f960b8bfdda_SetDate">
    <vt:lpwstr>2021-10-06T13:43:46Z</vt:lpwstr>
  </property>
  <property fmtid="{D5CDD505-2E9C-101B-9397-08002B2CF9AE}" pid="10" name="MSIP_Label_9e0091bf-42ae-41c9-b2bd-8f960b8bfdda_SiteId">
    <vt:lpwstr>50488be8-ac74-4dcd-9bdd-44db35d92d8d</vt:lpwstr>
  </property>
</Properties>
</file>